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notesMasterIdLst>
    <p:notesMasterId r:id="rId21"/>
  </p:notesMasterIdLst>
  <p:sldIdLst>
    <p:sldId id="257" r:id="rId2"/>
    <p:sldId id="258" r:id="rId3"/>
    <p:sldId id="259" r:id="rId4"/>
    <p:sldId id="269" r:id="rId5"/>
    <p:sldId id="267" r:id="rId6"/>
    <p:sldId id="272" r:id="rId7"/>
    <p:sldId id="271" r:id="rId8"/>
    <p:sldId id="268" r:id="rId9"/>
    <p:sldId id="270" r:id="rId10"/>
    <p:sldId id="273" r:id="rId11"/>
    <p:sldId id="274" r:id="rId12"/>
    <p:sldId id="275" r:id="rId13"/>
    <p:sldId id="260" r:id="rId14"/>
    <p:sldId id="266" r:id="rId15"/>
    <p:sldId id="261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 autoAdjust="0"/>
    <p:restoredTop sz="90929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5E10F-E453-4B40-8255-C6F18F1C4899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93F72-1F0C-411E-B035-7891A6CDD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D257F-DDEF-43C3-ACC7-FE10E2D1C4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93F72-1F0C-411E-B035-7891A6CDD7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D51449-8285-4046-8D15-B21429588C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1CCAF-878C-4F61-8E94-D6F005D145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0DBA7-D13D-4E2B-946B-6D8AE677D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D7893-8017-4DAB-AE6E-8FFA38207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918E4-9542-437C-8F07-6981A54FAE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BFE57-6958-4C8B-888E-410942A8F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15248B-1242-4A73-9D81-E4728D431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42F191-DF72-44BE-B78D-8DCE726A2C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DE0AB-BB03-4792-9B97-732BCD782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C2F2F1-FD32-4C77-9E4F-7BA95721A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75B11-DEFF-4F08-A95C-3BF06137B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C9C982-4A3E-4D07-8A15-87845FA57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848600" cy="1828800"/>
          </a:xfrm>
        </p:spPr>
        <p:txBody>
          <a:bodyPr>
            <a:normAutofit fontScale="90000"/>
          </a:bodyPr>
          <a:lstStyle/>
          <a:p>
            <a:r>
              <a:rPr lang="en-US" sz="6000"/>
              <a:t>Expressions Using “Tener” - and -</a:t>
            </a:r>
            <a:br>
              <a:rPr lang="en-US" sz="6000"/>
            </a:br>
            <a:r>
              <a:rPr lang="en-US" sz="6000"/>
              <a:t>¡Qué…! In expressions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29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5A 		AVSR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086600" cy="152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6000" dirty="0" smtClean="0"/>
              <a:t>“</a:t>
            </a:r>
            <a:r>
              <a:rPr lang="en-US" sz="6000" dirty="0" err="1" smtClean="0">
                <a:latin typeface="+mj-lt"/>
              </a:rPr>
              <a:t>Tengo</a:t>
            </a:r>
            <a:r>
              <a:rPr lang="en-US" sz="6000" dirty="0" smtClean="0">
                <a:latin typeface="+mj-lt"/>
              </a:rPr>
              <a:t> </a:t>
            </a:r>
            <a:r>
              <a:rPr lang="en-US" sz="6000" dirty="0" err="1" smtClean="0">
                <a:latin typeface="+mj-lt"/>
              </a:rPr>
              <a:t>razón</a:t>
            </a:r>
            <a:r>
              <a:rPr lang="en-US" sz="6000" dirty="0" smtClean="0">
                <a:latin typeface="+mj-lt"/>
              </a:rPr>
              <a:t>.”.</a:t>
            </a:r>
            <a:endParaRPr lang="en-US" sz="6000" dirty="0">
              <a:latin typeface="+mj-lt"/>
            </a:endParaRPr>
          </a:p>
        </p:txBody>
      </p:sp>
      <p:pic>
        <p:nvPicPr>
          <p:cNvPr id="4" name="Picture 3" descr="smart student.jpg"/>
          <p:cNvPicPr>
            <a:picLocks noChangeAspect="1"/>
          </p:cNvPicPr>
          <p:nvPr/>
        </p:nvPicPr>
        <p:blipFill>
          <a:blip r:embed="rId3" cstate="print"/>
          <a:srcRect l="4511" t="13534"/>
          <a:stretch>
            <a:fillRect/>
          </a:stretch>
        </p:blipFill>
        <p:spPr>
          <a:xfrm>
            <a:off x="5334000" y="2209800"/>
            <a:ext cx="3225800" cy="4381500"/>
          </a:xfrm>
          <a:prstGeom prst="rect">
            <a:avLst/>
          </a:prstGeom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pic>
        <p:nvPicPr>
          <p:cNvPr id="4" name="Picture 3" descr="thirsty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76400"/>
            <a:ext cx="4114800" cy="41148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5029200"/>
            <a:ext cx="6019800" cy="99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6000" dirty="0" smtClean="0"/>
              <a:t>“</a:t>
            </a:r>
            <a:r>
              <a:rPr lang="en-US" sz="6000" dirty="0" err="1" smtClean="0"/>
              <a:t>Tengo</a:t>
            </a:r>
            <a:r>
              <a:rPr lang="en-US" sz="6000" dirty="0" smtClean="0"/>
              <a:t> sed.”</a:t>
            </a:r>
            <a:endParaRPr lang="en-US" sz="6000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286000"/>
            <a:ext cx="3352800" cy="365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 smtClean="0"/>
              <a:t>“</a:t>
            </a:r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6000" dirty="0" err="1" smtClean="0"/>
              <a:t>sueño</a:t>
            </a:r>
            <a:r>
              <a:rPr lang="en-US" sz="6000" dirty="0" smtClean="0"/>
              <a:t>.”</a:t>
            </a:r>
            <a:endParaRPr lang="en-US" sz="6000" dirty="0"/>
          </a:p>
        </p:txBody>
      </p:sp>
      <p:pic>
        <p:nvPicPr>
          <p:cNvPr id="5" name="Picture 4" descr="j01198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2812" y="2362200"/>
            <a:ext cx="4670588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772400" cy="1276350"/>
          </a:xfrm>
        </p:spPr>
        <p:txBody>
          <a:bodyPr>
            <a:normAutofit fontScale="90000"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00200"/>
            <a:ext cx="4800600" cy="990600"/>
          </a:xfrm>
        </p:spPr>
        <p:txBody>
          <a:bodyPr/>
          <a:lstStyle/>
          <a:p>
            <a:pPr>
              <a:buNone/>
            </a:pPr>
            <a:r>
              <a:rPr lang="en-US" sz="4400" u="sng" dirty="0" smtClean="0">
                <a:solidFill>
                  <a:schemeClr val="tx2"/>
                </a:solidFill>
              </a:rPr>
              <a:t>Forms of </a:t>
            </a:r>
            <a:r>
              <a:rPr lang="en-US" sz="4400" u="sng" dirty="0" err="1" smtClean="0">
                <a:solidFill>
                  <a:schemeClr val="tx2"/>
                </a:solidFill>
              </a:rPr>
              <a:t>Tener</a:t>
            </a:r>
            <a:endParaRPr lang="en-US" sz="4400" u="sng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743200"/>
          <a:ext cx="7772400" cy="3714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817739"/>
                <a:gridCol w="2256503"/>
                <a:gridCol w="1755058"/>
              </a:tblGrid>
              <a:tr h="11201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Yo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tengo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Nosotros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tenemos</a:t>
                      </a:r>
                      <a:endParaRPr lang="en-US" sz="3200" dirty="0"/>
                    </a:p>
                  </a:txBody>
                  <a:tcPr/>
                </a:tc>
              </a:tr>
              <a:tr h="104013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Tú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tienes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104013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Él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Ella</a:t>
                      </a:r>
                    </a:p>
                    <a:p>
                      <a:r>
                        <a:rPr lang="en-US" sz="3200" dirty="0" err="1" smtClean="0"/>
                        <a:t>Ud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tiene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Ellos</a:t>
                      </a:r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Ellas</a:t>
                      </a:r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Uds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tienen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7086600" cy="5181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dirty="0" smtClean="0"/>
              <a:t>Translate to </a:t>
            </a:r>
            <a:r>
              <a:rPr lang="en-US" dirty="0" smtClean="0"/>
              <a:t>English: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hambre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Aaron y Mateo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de Sr. </a:t>
            </a:r>
            <a:r>
              <a:rPr lang="en-US" dirty="0" err="1" smtClean="0"/>
              <a:t>turnbow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¿</a:t>
            </a:r>
            <a:r>
              <a:rPr lang="en-US" dirty="0" err="1" smtClean="0"/>
              <a:t>Tenéis</a:t>
            </a:r>
            <a:r>
              <a:rPr lang="en-US" dirty="0" smtClean="0"/>
              <a:t> </a:t>
            </a:r>
            <a:r>
              <a:rPr lang="en-US" dirty="0" err="1" smtClean="0"/>
              <a:t>sueño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. ¿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r>
              <a:rPr lang="en-US" dirty="0" smtClean="0"/>
              <a:t> de </a:t>
            </a:r>
            <a:r>
              <a:rPr lang="en-US" dirty="0" err="1" smtClean="0"/>
              <a:t>amor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None/>
              <a:defRPr/>
            </a:pPr>
            <a:endParaRPr lang="en-US" sz="20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0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/>
          <a:lstStyle/>
          <a:p>
            <a:r>
              <a:rPr lang="en-US" dirty="0" err="1" smtClean="0"/>
              <a:t>Pr</a:t>
            </a:r>
            <a:r>
              <a:rPr lang="en-US" dirty="0" err="1" smtClean="0">
                <a:latin typeface="Calibri"/>
              </a:rPr>
              <a:t>á</a:t>
            </a:r>
            <a:r>
              <a:rPr lang="en-US" dirty="0" err="1" smtClean="0"/>
              <a:t>ctica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772400" cy="12763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¡</a:t>
            </a:r>
            <a:r>
              <a:rPr lang="en-US" sz="5400" b="1" dirty="0" err="1"/>
              <a:t>Que</a:t>
            </a:r>
            <a:r>
              <a:rPr lang="en-US" sz="5400" b="1" dirty="0"/>
              <a:t>…! In Exclamations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400" i="1" u="sng">
                <a:solidFill>
                  <a:schemeClr val="tx2"/>
                </a:solidFill>
              </a:rPr>
              <a:t>Qué</a:t>
            </a:r>
            <a:r>
              <a:rPr lang="en-US" sz="4400" u="sng">
                <a:solidFill>
                  <a:schemeClr val="tx2"/>
                </a:solidFill>
              </a:rPr>
              <a:t> </a:t>
            </a:r>
            <a:r>
              <a:rPr lang="en-US" sz="4400"/>
              <a:t>is used in exclamations of emotion or feeling.</a:t>
            </a:r>
          </a:p>
          <a:p>
            <a:r>
              <a:rPr lang="en-US" sz="4400"/>
              <a:t>Use </a:t>
            </a:r>
            <a:r>
              <a:rPr lang="en-US" sz="4400" i="1" u="sng">
                <a:solidFill>
                  <a:schemeClr val="tx2"/>
                </a:solidFill>
              </a:rPr>
              <a:t>¡Qué…!</a:t>
            </a:r>
            <a:r>
              <a:rPr lang="en-US" sz="4400"/>
              <a:t> with adverbs and adjectives to mean “How…!”</a:t>
            </a:r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62400" y="5334000"/>
            <a:ext cx="3810000" cy="0"/>
          </a:xfrm>
          <a:prstGeom prst="line">
            <a:avLst/>
          </a:prstGeom>
          <a:noFill/>
          <a:ln w="76200" cap="sq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895600"/>
            <a:ext cx="3505200" cy="762000"/>
          </a:xfrm>
        </p:spPr>
        <p:txBody>
          <a:bodyPr/>
          <a:lstStyle/>
          <a:p>
            <a:pPr>
              <a:buNone/>
            </a:pPr>
            <a:r>
              <a:rPr lang="en-US" sz="4000" b="1" dirty="0">
                <a:solidFill>
                  <a:schemeClr val="tx2"/>
                </a:solidFill>
              </a:rPr>
              <a:t>¡</a:t>
            </a:r>
            <a:r>
              <a:rPr lang="en-US" sz="4000" b="1" dirty="0" err="1">
                <a:solidFill>
                  <a:schemeClr val="tx2"/>
                </a:solidFill>
              </a:rPr>
              <a:t>Qué</a:t>
            </a:r>
            <a:r>
              <a:rPr lang="en-US" sz="4000" b="1" dirty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rápido</a:t>
            </a:r>
            <a:r>
              <a:rPr lang="en-US" sz="4000" b="1" dirty="0" smtClean="0">
                <a:solidFill>
                  <a:schemeClr val="tx2"/>
                </a:solidFill>
              </a:rPr>
              <a:t>!</a:t>
            </a:r>
          </a:p>
          <a:p>
            <a:endParaRPr lang="en-US" sz="4800" b="1" u="sng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30480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¡ </a:t>
            </a:r>
            <a:r>
              <a:rPr lang="en-US" sz="4000" b="1" dirty="0" err="1" smtClean="0">
                <a:solidFill>
                  <a:schemeClr val="tx2"/>
                </a:solidFill>
              </a:rPr>
              <a:t>Qué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triste</a:t>
            </a:r>
            <a:r>
              <a:rPr lang="en-US" sz="4000" b="1" dirty="0" smtClean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0" y="5692914"/>
            <a:ext cx="3350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¡ </a:t>
            </a:r>
            <a:r>
              <a:rPr lang="en-US" sz="4000" b="1" dirty="0" err="1" smtClean="0">
                <a:solidFill>
                  <a:schemeClr val="tx2"/>
                </a:solidFill>
              </a:rPr>
              <a:t>Qué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suerte</a:t>
            </a:r>
            <a:r>
              <a:rPr lang="en-US" sz="4000" b="1" dirty="0" smtClean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5692914"/>
            <a:ext cx="33473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¡ </a:t>
            </a:r>
            <a:r>
              <a:rPr lang="en-US" sz="4000" b="1" dirty="0" err="1" smtClean="0">
                <a:solidFill>
                  <a:schemeClr val="tx2"/>
                </a:solidFill>
              </a:rPr>
              <a:t>Qué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bonita</a:t>
            </a:r>
            <a:r>
              <a:rPr lang="en-US" sz="4000" b="1" dirty="0" smtClean="0">
                <a:solidFill>
                  <a:schemeClr val="tx2"/>
                </a:solidFill>
              </a:rPr>
              <a:t>!</a:t>
            </a:r>
          </a:p>
        </p:txBody>
      </p:sp>
      <p:pic>
        <p:nvPicPr>
          <p:cNvPr id="7" name="Picture 6" descr="hurry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676400"/>
            <a:ext cx="1219200" cy="1173915"/>
          </a:xfrm>
          <a:prstGeom prst="rect">
            <a:avLst/>
          </a:prstGeom>
        </p:spPr>
      </p:pic>
      <p:pic>
        <p:nvPicPr>
          <p:cNvPr id="8" name="Picture 7" descr="cry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1752600"/>
            <a:ext cx="2133600" cy="1482852"/>
          </a:xfrm>
          <a:prstGeom prst="rect">
            <a:avLst/>
          </a:prstGeom>
        </p:spPr>
      </p:pic>
      <p:pic>
        <p:nvPicPr>
          <p:cNvPr id="9" name="Picture 8" descr="lucky clov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3962400"/>
            <a:ext cx="1790700" cy="1790700"/>
          </a:xfrm>
          <a:prstGeom prst="rect">
            <a:avLst/>
          </a:prstGeom>
        </p:spPr>
      </p:pic>
      <p:pic>
        <p:nvPicPr>
          <p:cNvPr id="10" name="Picture 9" descr="pretty wom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90750" y="3886200"/>
            <a:ext cx="1924050" cy="1924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7400" y="1143000"/>
            <a:ext cx="5085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With an adjective it means “How…!”</a:t>
            </a:r>
            <a:endParaRPr lang="en-US" dirty="0">
              <a:latin typeface="+mj-lt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64920" y="228600"/>
            <a:ext cx="7498080" cy="1143000"/>
          </a:xfrm>
        </p:spPr>
        <p:txBody>
          <a:bodyPr/>
          <a:lstStyle/>
          <a:p>
            <a:r>
              <a:rPr lang="en-US" sz="4400" b="1" dirty="0" smtClean="0"/>
              <a:t>¡</a:t>
            </a:r>
            <a:r>
              <a:rPr lang="en-US" sz="4400" b="1" dirty="0" err="1" smtClean="0"/>
              <a:t>Que</a:t>
            </a:r>
            <a:r>
              <a:rPr lang="en-US" sz="4400" b="1" dirty="0" smtClean="0"/>
              <a:t>…! In Exclamations</a:t>
            </a:r>
            <a:endParaRPr lang="en-US" i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772400" cy="127635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¡</a:t>
            </a:r>
            <a:r>
              <a:rPr lang="en-US" sz="5400" b="1" dirty="0" err="1" smtClean="0"/>
              <a:t>Que</a:t>
            </a:r>
            <a:r>
              <a:rPr lang="en-US" sz="5400" b="1" dirty="0" smtClean="0"/>
              <a:t>…! In Exclamations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5955792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With </a:t>
            </a:r>
            <a:r>
              <a:rPr lang="en-US" sz="2800" dirty="0"/>
              <a:t>nouns </a:t>
            </a:r>
            <a:r>
              <a:rPr lang="en-US" sz="2800" dirty="0" smtClean="0"/>
              <a:t>it means </a:t>
            </a:r>
            <a:r>
              <a:rPr lang="en-US" sz="2800" dirty="0"/>
              <a:t>“What (a)…!”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2209800"/>
            <a:ext cx="3352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¡</a:t>
            </a:r>
            <a:r>
              <a:rPr lang="en-US" sz="3200" dirty="0" err="1" smtClean="0">
                <a:latin typeface="+mj-lt"/>
              </a:rPr>
              <a:t>Qué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lástima</a:t>
            </a:r>
            <a:r>
              <a:rPr lang="en-US" sz="3200" dirty="0" smtClean="0">
                <a:latin typeface="+mj-lt"/>
              </a:rPr>
              <a:t>!</a:t>
            </a: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¡</a:t>
            </a:r>
            <a:r>
              <a:rPr lang="en-US" sz="3200" dirty="0" err="1" smtClean="0">
                <a:latin typeface="+mj-lt"/>
              </a:rPr>
              <a:t>Qué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pena</a:t>
            </a:r>
            <a:r>
              <a:rPr lang="en-US" sz="3200" dirty="0" smtClean="0">
                <a:latin typeface="+mj-lt"/>
              </a:rPr>
              <a:t>!</a:t>
            </a: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¡</a:t>
            </a:r>
            <a:r>
              <a:rPr lang="en-US" sz="3200" dirty="0" err="1" smtClean="0">
                <a:latin typeface="+mj-lt"/>
              </a:rPr>
              <a:t>Qué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chica</a:t>
            </a:r>
            <a:r>
              <a:rPr lang="en-US" sz="3200" dirty="0" smtClean="0">
                <a:latin typeface="+mj-lt"/>
              </a:rPr>
              <a:t>!</a:t>
            </a: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¡</a:t>
            </a:r>
            <a:r>
              <a:rPr lang="en-US" sz="3200" dirty="0" err="1" smtClean="0">
                <a:latin typeface="+mj-lt"/>
              </a:rPr>
              <a:t>Qué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estudiante</a:t>
            </a:r>
            <a:r>
              <a:rPr lang="en-US" sz="3200" dirty="0" smtClean="0">
                <a:latin typeface="+mj-lt"/>
              </a:rPr>
              <a:t>!</a:t>
            </a: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¡</a:t>
            </a:r>
            <a:r>
              <a:rPr lang="en-US" sz="3200" dirty="0" err="1" smtClean="0">
                <a:latin typeface="+mj-lt"/>
              </a:rPr>
              <a:t>Qué</a:t>
            </a:r>
            <a:r>
              <a:rPr lang="en-US" sz="3200" dirty="0" smtClean="0">
                <a:latin typeface="+mj-lt"/>
              </a:rPr>
              <a:t> dolor!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2286000"/>
            <a:ext cx="3505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What a shame!</a:t>
            </a:r>
            <a:endParaRPr lang="en-US" sz="3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What a shame!</a:t>
            </a:r>
            <a:endParaRPr lang="en-US" sz="3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What a girl!</a:t>
            </a:r>
            <a:endParaRPr lang="en-US" sz="3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What a student!</a:t>
            </a:r>
            <a:endParaRPr lang="en-US" sz="32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What a pain!</a:t>
            </a:r>
            <a:endParaRPr lang="en-US" sz="32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848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Expressions Using </a:t>
            </a:r>
            <a:r>
              <a:rPr lang="en-US" sz="5400" b="1" dirty="0" smtClean="0"/>
              <a:t>QUE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No puedo jugar porque me duele el estómago. </a:t>
            </a:r>
          </a:p>
          <a:p>
            <a:pPr>
              <a:lnSpc>
                <a:spcPct val="90000"/>
              </a:lnSpc>
            </a:pPr>
            <a:r>
              <a:rPr lang="en-US" sz="4400" b="1" u="sng">
                <a:solidFill>
                  <a:schemeClr val="tx2"/>
                </a:solidFill>
              </a:rPr>
              <a:t>¡Qué pena!</a:t>
            </a:r>
            <a:endParaRPr lang="en-US" sz="4400"/>
          </a:p>
          <a:p>
            <a:pPr>
              <a:lnSpc>
                <a:spcPct val="90000"/>
              </a:lnSpc>
            </a:pPr>
            <a:r>
              <a:rPr lang="en-US" sz="4400"/>
              <a:t>No comí ni el desayuno ni el almuerzo.</a:t>
            </a:r>
          </a:p>
          <a:p>
            <a:pPr>
              <a:lnSpc>
                <a:spcPct val="90000"/>
              </a:lnSpc>
            </a:pPr>
            <a:r>
              <a:rPr lang="en-US" sz="4400" b="1" u="sng">
                <a:solidFill>
                  <a:schemeClr val="tx2"/>
                </a:solidFill>
              </a:rPr>
              <a:t>¡Qué hambre</a:t>
            </a:r>
            <a:r>
              <a:rPr lang="en-US" sz="4400"/>
              <a:t> tengo!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772400" cy="1276350"/>
          </a:xfrm>
        </p:spPr>
        <p:txBody>
          <a:bodyPr>
            <a:normAutofit fontScale="90000"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400"/>
              <a:t>In many expressions, </a:t>
            </a:r>
            <a:r>
              <a:rPr lang="en-US" sz="4400" b="1" i="1" u="sng">
                <a:solidFill>
                  <a:schemeClr val="tx2"/>
                </a:solidFill>
              </a:rPr>
              <a:t>tener</a:t>
            </a:r>
            <a:r>
              <a:rPr lang="en-US" sz="4400" i="1" u="sng">
                <a:solidFill>
                  <a:schemeClr val="tx2"/>
                </a:solidFill>
              </a:rPr>
              <a:t> </a:t>
            </a:r>
            <a:r>
              <a:rPr lang="en-US" sz="4400"/>
              <a:t>is used to express the verb “to be.”  See how many of these expressions you remember:</a:t>
            </a:r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352800" y="5410200"/>
            <a:ext cx="4572000" cy="0"/>
          </a:xfrm>
          <a:prstGeom prst="line">
            <a:avLst/>
          </a:prstGeom>
          <a:noFill/>
          <a:ln w="76200" cap="sq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099" grpId="1" build="p"/>
      <p:bldP spid="4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pic>
        <p:nvPicPr>
          <p:cNvPr id="4" name="Picture 3" descr="thumbs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600200"/>
            <a:ext cx="2438400" cy="304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1905000"/>
            <a:ext cx="4267200" cy="1066800"/>
          </a:xfrm>
        </p:spPr>
        <p:txBody>
          <a:bodyPr wrap="square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 smtClean="0"/>
              <a:t>“</a:t>
            </a:r>
            <a:r>
              <a:rPr lang="en-US" sz="4000" dirty="0" err="1" smtClean="0"/>
              <a:t>Tengo</a:t>
            </a:r>
            <a:r>
              <a:rPr lang="en-US" sz="4000" dirty="0" smtClean="0"/>
              <a:t> 5 </a:t>
            </a:r>
            <a:r>
              <a:rPr lang="en-US" sz="4000" dirty="0" err="1" smtClean="0"/>
              <a:t>años</a:t>
            </a:r>
            <a:r>
              <a:rPr lang="en-US" sz="4000" dirty="0" smtClean="0"/>
              <a:t>.”</a:t>
            </a:r>
            <a:endParaRPr lang="en-US" sz="4000" dirty="0"/>
          </a:p>
        </p:txBody>
      </p:sp>
      <p:pic>
        <p:nvPicPr>
          <p:cNvPr id="5" name="Picture 4" descr="old man run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2895600"/>
            <a:ext cx="3048000" cy="3083237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95600" y="5715000"/>
            <a:ext cx="4495800" cy="10668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“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Tengo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75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años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.”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57400"/>
            <a:ext cx="3276600" cy="3200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6000" dirty="0" smtClean="0"/>
              <a:t>“</a:t>
            </a:r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  <a:r>
              <a:rPr lang="en-US" sz="6000" dirty="0" err="1" smtClean="0"/>
              <a:t>calor</a:t>
            </a:r>
            <a:r>
              <a:rPr lang="en-US" sz="6000" dirty="0" smtClean="0"/>
              <a:t>”</a:t>
            </a:r>
            <a:endParaRPr lang="en-US" sz="6000" dirty="0"/>
          </a:p>
        </p:txBody>
      </p:sp>
      <p:pic>
        <p:nvPicPr>
          <p:cNvPr id="5" name="Picture 4" descr="j013619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06985" y="2667000"/>
            <a:ext cx="4588241" cy="357882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486400" y="1600200"/>
            <a:ext cx="2971800" cy="205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 smtClean="0"/>
              <a:t>“</a:t>
            </a:r>
            <a:r>
              <a:rPr lang="en-US" sz="4000" dirty="0" err="1" smtClean="0"/>
              <a:t>Tengo</a:t>
            </a:r>
            <a:endParaRPr lang="en-US" sz="4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 dirty="0" smtClean="0"/>
              <a:t> </a:t>
            </a:r>
            <a:r>
              <a:rPr lang="en-US" sz="4000" dirty="0" err="1" smtClean="0"/>
              <a:t>cuidado</a:t>
            </a:r>
            <a:r>
              <a:rPr lang="en-US" sz="4000" dirty="0" smtClean="0"/>
              <a:t>.”</a:t>
            </a:r>
            <a:endParaRPr lang="en-US" sz="4000" dirty="0"/>
          </a:p>
        </p:txBody>
      </p:sp>
      <p:pic>
        <p:nvPicPr>
          <p:cNvPr id="4" name="Picture 3" descr="cuid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600200"/>
            <a:ext cx="4686300" cy="4686300"/>
          </a:xfrm>
          <a:prstGeom prst="rect">
            <a:avLst/>
          </a:prstGeom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086600" cy="152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  <a:r>
              <a:rPr lang="en-US" sz="6000" dirty="0" err="1" smtClean="0"/>
              <a:t>frío</a:t>
            </a:r>
            <a:endParaRPr lang="en-US" sz="6000" dirty="0"/>
          </a:p>
        </p:txBody>
      </p:sp>
      <p:pic>
        <p:nvPicPr>
          <p:cNvPr id="4" name="Picture 4" descr="j01348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981200"/>
            <a:ext cx="3465513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3352800" cy="228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6000" dirty="0" err="1" smtClean="0"/>
              <a:t>Tengo</a:t>
            </a:r>
            <a:endParaRPr lang="en-US" sz="6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6000" dirty="0" err="1" smtClean="0"/>
              <a:t>hambre</a:t>
            </a:r>
            <a:endParaRPr lang="en-US" sz="6000" dirty="0"/>
          </a:p>
        </p:txBody>
      </p:sp>
      <p:pic>
        <p:nvPicPr>
          <p:cNvPr id="5" name="Picture 4" descr="j01356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19636"/>
            <a:ext cx="3733800" cy="455256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0"/>
            <a:ext cx="6705600" cy="3505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6000" dirty="0" smtClean="0"/>
              <a:t>“</a:t>
            </a:r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6000" dirty="0" smtClean="0"/>
              <a:t>   </a:t>
            </a:r>
            <a:r>
              <a:rPr lang="en-US" sz="6000" dirty="0" err="1" smtClean="0"/>
              <a:t>miedo</a:t>
            </a:r>
            <a:r>
              <a:rPr lang="en-US" sz="6000" dirty="0" smtClean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6000" dirty="0" smtClean="0"/>
              <a:t>(de </a:t>
            </a:r>
            <a:r>
              <a:rPr lang="en-US" sz="6500" dirty="0" err="1" smtClean="0"/>
              <a:t>ratones</a:t>
            </a:r>
            <a:r>
              <a:rPr lang="en-US" sz="6000" dirty="0" smtClean="0"/>
              <a:t>)”</a:t>
            </a:r>
            <a:endParaRPr lang="en-US" sz="6000" dirty="0"/>
          </a:p>
        </p:txBody>
      </p:sp>
      <p:pic>
        <p:nvPicPr>
          <p:cNvPr id="5" name="Picture 4" descr="j01395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76400"/>
            <a:ext cx="5198452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1047750"/>
          </a:xfrm>
        </p:spPr>
        <p:txBody>
          <a:bodyPr>
            <a:normAutofit/>
          </a:bodyPr>
          <a:lstStyle/>
          <a:p>
            <a:r>
              <a:rPr lang="en-US" sz="5400" b="1"/>
              <a:t>Expressions Using Tener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00400" y="1905000"/>
            <a:ext cx="5105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6000" dirty="0" smtClean="0"/>
              <a:t>“</a:t>
            </a:r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  <a:r>
              <a:rPr lang="en-US" sz="6000" dirty="0" err="1" smtClean="0"/>
              <a:t>prisa</a:t>
            </a:r>
            <a:r>
              <a:rPr lang="en-US" sz="6000" dirty="0" smtClean="0"/>
              <a:t>”</a:t>
            </a:r>
            <a:endParaRPr lang="en-US" sz="6000" dirty="0"/>
          </a:p>
        </p:txBody>
      </p:sp>
      <p:pic>
        <p:nvPicPr>
          <p:cNvPr id="4" name="Picture 6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048000"/>
            <a:ext cx="4800600" cy="34971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312</Words>
  <Application>Microsoft Office PowerPoint</Application>
  <PresentationFormat>On-screen Show (4:3)</PresentationFormat>
  <Paragraphs>107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Expressions Using “Tener” - and - ¡Qué…! In expressions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Expressions Using Tener</vt:lpstr>
      <vt:lpstr>Práctica</vt:lpstr>
      <vt:lpstr>¡Que…! In Exclamations</vt:lpstr>
      <vt:lpstr>¡Que…! In Exclamations</vt:lpstr>
      <vt:lpstr>¡Que…! In Exclamations</vt:lpstr>
      <vt:lpstr>Expressions Using QUE</vt:lpstr>
      <vt:lpstr>Slide 19</vt:lpstr>
    </vt:vector>
  </TitlesOfParts>
  <Company>Mayra Faddul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Using “Tener” - and - ¡Qué…! In expressions</dc:title>
  <dc:creator>Mayra Faddul</dc:creator>
  <cp:lastModifiedBy>Kimberly Lewis</cp:lastModifiedBy>
  <cp:revision>33</cp:revision>
  <dcterms:created xsi:type="dcterms:W3CDTF">2009-01-27T00:22:31Z</dcterms:created>
  <dcterms:modified xsi:type="dcterms:W3CDTF">2010-09-11T04:45:39Z</dcterms:modified>
</cp:coreProperties>
</file>