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0"/>
  </p:notesMasterIdLst>
  <p:sldIdLst>
    <p:sldId id="256" r:id="rId2"/>
    <p:sldId id="271" r:id="rId3"/>
    <p:sldId id="259" r:id="rId4"/>
    <p:sldId id="258" r:id="rId5"/>
    <p:sldId id="375" r:id="rId6"/>
    <p:sldId id="373" r:id="rId7"/>
    <p:sldId id="377" r:id="rId8"/>
    <p:sldId id="357" r:id="rId9"/>
    <p:sldId id="352" r:id="rId10"/>
    <p:sldId id="353" r:id="rId11"/>
    <p:sldId id="345" r:id="rId12"/>
    <p:sldId id="378" r:id="rId13"/>
    <p:sldId id="379" r:id="rId14"/>
    <p:sldId id="356" r:id="rId15"/>
    <p:sldId id="266" r:id="rId16"/>
    <p:sldId id="380" r:id="rId17"/>
    <p:sldId id="303" r:id="rId18"/>
    <p:sldId id="346" r:id="rId19"/>
    <p:sldId id="359" r:id="rId20"/>
    <p:sldId id="265" r:id="rId21"/>
    <p:sldId id="304" r:id="rId22"/>
    <p:sldId id="305" r:id="rId23"/>
    <p:sldId id="306" r:id="rId24"/>
    <p:sldId id="370" r:id="rId25"/>
    <p:sldId id="268" r:id="rId26"/>
    <p:sldId id="381" r:id="rId27"/>
    <p:sldId id="269" r:id="rId28"/>
    <p:sldId id="270" r:id="rId29"/>
    <p:sldId id="295" r:id="rId30"/>
    <p:sldId id="384" r:id="rId31"/>
    <p:sldId id="382" r:id="rId32"/>
    <p:sldId id="383" r:id="rId33"/>
    <p:sldId id="385" r:id="rId34"/>
    <p:sldId id="361" r:id="rId35"/>
    <p:sldId id="386" r:id="rId36"/>
    <p:sldId id="387" r:id="rId37"/>
    <p:sldId id="364" r:id="rId38"/>
    <p:sldId id="372" r:id="rId39"/>
    <p:sldId id="315" r:id="rId40"/>
    <p:sldId id="388" r:id="rId41"/>
    <p:sldId id="328" r:id="rId42"/>
    <p:sldId id="280" r:id="rId43"/>
    <p:sldId id="316" r:id="rId44"/>
    <p:sldId id="330" r:id="rId45"/>
    <p:sldId id="349" r:id="rId46"/>
    <p:sldId id="348" r:id="rId47"/>
    <p:sldId id="283" r:id="rId48"/>
    <p:sldId id="323" r:id="rId49"/>
    <p:sldId id="334" r:id="rId50"/>
    <p:sldId id="335" r:id="rId51"/>
    <p:sldId id="389" r:id="rId52"/>
    <p:sldId id="351" r:id="rId53"/>
    <p:sldId id="340" r:id="rId54"/>
    <p:sldId id="333" r:id="rId55"/>
    <p:sldId id="341" r:id="rId56"/>
    <p:sldId id="344" r:id="rId57"/>
    <p:sldId id="332" r:id="rId58"/>
    <p:sldId id="331" r:id="rId5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056" autoAdjust="0"/>
  </p:normalViewPr>
  <p:slideViewPr>
    <p:cSldViewPr>
      <p:cViewPr varScale="1">
        <p:scale>
          <a:sx n="69" d="100"/>
          <a:sy n="69" d="100"/>
        </p:scale>
        <p:origin x="-1404" y="-1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78A2E57-73C2-467E-B56D-D586A40978E5}" type="datetimeFigureOut">
              <a:rPr lang="en-US" smtClean="0"/>
              <a:pPr/>
              <a:t>11/17/2014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49B3C4F-1FA8-4C77-8210-D24CDFE1D091}" type="slidenum">
              <a:rPr lang="en-US" smtClean="0"/>
              <a:pPr/>
              <a:t>‹#›</a:t>
            </a:fld>
            <a:endParaRPr lang="en-US"/>
          </a:p>
        </p:txBody>
      </p:sp>
    </p:spTree>
    <p:extLst>
      <p:ext uri="{BB962C8B-B14F-4D97-AF65-F5344CB8AC3E}">
        <p14:creationId xmlns:p14="http://schemas.microsoft.com/office/powerpoint/2010/main" val="25069015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34</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58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849B3C4F-1FA8-4C77-8210-D24CDFE1D091}"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49B3C4F-1FA8-4C77-8210-D24CDFE1D091}"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5349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29" name="Title 28"/>
          <p:cNvSpPr>
            <a:spLocks noGrp="1"/>
          </p:cNvSpPr>
          <p:nvPr>
            <p:ph type="ctrTitle"/>
          </p:nvPr>
        </p:nvSpPr>
        <p:spPr>
          <a:xfrm>
            <a:off x="381000" y="4853411"/>
            <a:ext cx="8458200" cy="1222375"/>
          </a:xfrm>
        </p:spPr>
        <p:txBody>
          <a:bodyPr anchor="t"/>
          <a:lstStyle/>
          <a:p>
            <a:r>
              <a:rPr kumimoji="0" lang="en-US" smtClean="0"/>
              <a:t>Click to edit Master title style</a:t>
            </a:r>
            <a:endParaRPr kumimoji="0" lang="en-US"/>
          </a:p>
        </p:txBody>
      </p:sp>
      <p:sp>
        <p:nvSpPr>
          <p:cNvPr id="9" name="Subtitle 8"/>
          <p:cNvSpPr>
            <a:spLocks noGrp="1"/>
          </p:cNvSpPr>
          <p:nvPr>
            <p:ph type="subTitle" idx="1"/>
          </p:nvPr>
        </p:nvSpPr>
        <p:spPr>
          <a:xfrm>
            <a:off x="381000" y="3886200"/>
            <a:ext cx="8458200" cy="914400"/>
          </a:xfrm>
        </p:spPr>
        <p:txBody>
          <a:bodyPr anchor="b"/>
          <a:lstStyle>
            <a:lvl1pPr marL="0" indent="0" algn="l">
              <a:buNone/>
              <a:defRPr sz="2400">
                <a:solidFill>
                  <a:schemeClr val="tx2">
                    <a:shade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16" name="Date Placeholder 15"/>
          <p:cNvSpPr>
            <a:spLocks noGrp="1"/>
          </p:cNvSpPr>
          <p:nvPr>
            <p:ph type="dt" sz="half" idx="10"/>
          </p:nvPr>
        </p:nvSpPr>
        <p:spPr/>
        <p:txBody>
          <a:bodyPr/>
          <a:lstStyle/>
          <a:p>
            <a:fld id="{E6FC2A18-9FC7-48FE-B1AB-83742835953F}" type="datetimeFigureOut">
              <a:rPr lang="en-US" smtClean="0"/>
              <a:pPr/>
              <a:t>11/17/2014</a:t>
            </a:fld>
            <a:endParaRPr lang="en-US"/>
          </a:p>
        </p:txBody>
      </p:sp>
      <p:sp>
        <p:nvSpPr>
          <p:cNvPr id="2" name="Footer Placeholder 1"/>
          <p:cNvSpPr>
            <a:spLocks noGrp="1"/>
          </p:cNvSpPr>
          <p:nvPr>
            <p:ph type="ftr" sz="quarter" idx="11"/>
          </p:nvPr>
        </p:nvSpPr>
        <p:spPr/>
        <p:txBody>
          <a:bodyPr/>
          <a:lstStyle/>
          <a:p>
            <a:endParaRPr lang="en-US"/>
          </a:p>
        </p:txBody>
      </p:sp>
      <p:sp>
        <p:nvSpPr>
          <p:cNvPr id="15" name="Slide Number Placeholder 14"/>
          <p:cNvSpPr>
            <a:spLocks noGrp="1"/>
          </p:cNvSpPr>
          <p:nvPr>
            <p:ph type="sldNum" sz="quarter" idx="12"/>
          </p:nvPr>
        </p:nvSpPr>
        <p:spPr>
          <a:xfrm>
            <a:off x="8229600" y="6473952"/>
            <a:ext cx="758952" cy="246888"/>
          </a:xfrm>
        </p:spPr>
        <p:txBody>
          <a:bodyPr/>
          <a:lstStyle/>
          <a:p>
            <a:fld id="{D0061A7C-8BE0-48A2-8CAF-EC9965CEB8B8}" type="slidenum">
              <a:rPr lang="en-US" smtClean="0"/>
              <a:pPr/>
              <a:t>‹#›</a:t>
            </a:fld>
            <a:endParaRPr lang="en-US"/>
          </a:p>
        </p:txBody>
      </p:sp>
    </p:spTree>
  </p:cSld>
  <p:clrMapOvr>
    <a:masterClrMapping/>
  </p:clrMapOvr>
  <p:transition>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6FC2A18-9FC7-48FE-B1AB-83742835953F}" type="datetimeFigureOut">
              <a:rPr lang="en-US" smtClean="0"/>
              <a:pPr/>
              <a:t>11/17/2014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61A7C-8BE0-48A2-8CAF-EC9965CEB8B8}" type="slidenum">
              <a:rPr lang="en-US" smtClean="0"/>
              <a:pPr/>
              <a:t>‹#›</a:t>
            </a:fld>
            <a:endParaRPr lang="en-US"/>
          </a:p>
        </p:txBody>
      </p:sp>
    </p:spTree>
  </p:cSld>
  <p:clrMapOvr>
    <a:masterClrMapping/>
  </p:clrMapOvr>
  <p:transition>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549276"/>
            <a:ext cx="18288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549276"/>
            <a:ext cx="62484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6FC2A18-9FC7-48FE-B1AB-83742835953F}" type="datetimeFigureOut">
              <a:rPr lang="en-US" smtClean="0"/>
              <a:pPr/>
              <a:t>11/17/2014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61A7C-8BE0-48A2-8CAF-EC9965CEB8B8}" type="slidenum">
              <a:rPr lang="en-US" smtClean="0"/>
              <a:pPr/>
              <a:t>‹#›</a:t>
            </a:fld>
            <a:endParaRPr lang="en-US"/>
          </a:p>
        </p:txBody>
      </p:sp>
    </p:spTree>
  </p:cSld>
  <p:clrMapOvr>
    <a:masterClrMapping/>
  </p:clrMapOvr>
  <p:transition>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kumimoji="0" lang="en-US" smtClean="0"/>
              <a:t>Click to edit Master title style</a:t>
            </a:r>
            <a:endParaRPr kumimoji="0" lang="en-US"/>
          </a:p>
        </p:txBody>
      </p:sp>
      <p:sp>
        <p:nvSpPr>
          <p:cNvPr id="27" name="Content Placeholder 26"/>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E6FC2A18-9FC7-48FE-B1AB-83742835953F}" type="datetimeFigureOut">
              <a:rPr lang="en-US" smtClean="0"/>
              <a:pPr/>
              <a:t>11/17/2014</a:t>
            </a:fld>
            <a:endParaRPr lang="en-US"/>
          </a:p>
        </p:txBody>
      </p:sp>
      <p:sp>
        <p:nvSpPr>
          <p:cNvPr id="19" name="Footer Placeholder 18"/>
          <p:cNvSpPr>
            <a:spLocks noGrp="1"/>
          </p:cNvSpPr>
          <p:nvPr>
            <p:ph type="ftr" sz="quarter" idx="11"/>
          </p:nvPr>
        </p:nvSpPr>
        <p:spPr>
          <a:xfrm>
            <a:off x="3581400" y="76200"/>
            <a:ext cx="2895600" cy="288925"/>
          </a:xfrm>
        </p:spPr>
        <p:txBody>
          <a:bodyPr/>
          <a:lstStyle/>
          <a:p>
            <a:endParaRPr lang="en-US"/>
          </a:p>
        </p:txBody>
      </p:sp>
      <p:sp>
        <p:nvSpPr>
          <p:cNvPr id="16" name="Slide Number Placeholder 15"/>
          <p:cNvSpPr>
            <a:spLocks noGrp="1"/>
          </p:cNvSpPr>
          <p:nvPr>
            <p:ph type="sldNum" sz="quarter" idx="12"/>
          </p:nvPr>
        </p:nvSpPr>
        <p:spPr>
          <a:xfrm>
            <a:off x="8229600" y="6473952"/>
            <a:ext cx="758952" cy="246888"/>
          </a:xfrm>
        </p:spPr>
        <p:txBody>
          <a:bodyPr/>
          <a:lstStyle/>
          <a:p>
            <a:fld id="{D0061A7C-8BE0-48A2-8CAF-EC9965CEB8B8}" type="slidenum">
              <a:rPr lang="en-US" smtClean="0"/>
              <a:pPr/>
              <a:t>‹#›</a:t>
            </a:fld>
            <a:endParaRPr lang="en-US"/>
          </a:p>
        </p:txBody>
      </p:sp>
    </p:spTree>
  </p:cSld>
  <p:clrMapOvr>
    <a:masterClrMapping/>
  </p:clrMapOvr>
  <p:transition>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3444902"/>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6" name="Text Placeholder 5"/>
          <p:cNvSpPr>
            <a:spLocks noGrp="1"/>
          </p:cNvSpPr>
          <p:nvPr>
            <p:ph type="body" idx="1"/>
          </p:nvPr>
        </p:nvSpPr>
        <p:spPr>
          <a:xfrm>
            <a:off x="381000" y="1676400"/>
            <a:ext cx="8458200" cy="1219200"/>
          </a:xfrm>
        </p:spPr>
        <p:txBody>
          <a:bodyPr anchor="b"/>
          <a:lstStyle>
            <a:lvl1pPr marL="0" indent="0" algn="r">
              <a:buNone/>
              <a:defRPr sz="2000">
                <a:solidFill>
                  <a:schemeClr val="tx2">
                    <a:shade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19" name="Date Placeholder 18"/>
          <p:cNvSpPr>
            <a:spLocks noGrp="1"/>
          </p:cNvSpPr>
          <p:nvPr>
            <p:ph type="dt" sz="half" idx="10"/>
          </p:nvPr>
        </p:nvSpPr>
        <p:spPr/>
        <p:txBody>
          <a:bodyPr/>
          <a:lstStyle/>
          <a:p>
            <a:fld id="{E6FC2A18-9FC7-48FE-B1AB-83742835953F}" type="datetimeFigureOut">
              <a:rPr lang="en-US" smtClean="0"/>
              <a:pPr/>
              <a:t>11/17/2014</a:t>
            </a:fld>
            <a:endParaRPr lang="en-US"/>
          </a:p>
        </p:txBody>
      </p:sp>
      <p:sp>
        <p:nvSpPr>
          <p:cNvPr id="11" name="Footer Placeholder 10"/>
          <p:cNvSpPr>
            <a:spLocks noGrp="1"/>
          </p:cNvSpPr>
          <p:nvPr>
            <p:ph type="ftr" sz="quarter" idx="11"/>
          </p:nvPr>
        </p:nvSpPr>
        <p:spPr/>
        <p:txBody>
          <a:bodyPr/>
          <a:lstStyle/>
          <a:p>
            <a:endParaRPr lang="en-US"/>
          </a:p>
        </p:txBody>
      </p:sp>
      <p:sp>
        <p:nvSpPr>
          <p:cNvPr id="16" name="Slide Number Placeholder 15"/>
          <p:cNvSpPr>
            <a:spLocks noGrp="1"/>
          </p:cNvSpPr>
          <p:nvPr>
            <p:ph type="sldNum" sz="quarter" idx="12"/>
          </p:nvPr>
        </p:nvSpPr>
        <p:spPr/>
        <p:txBody>
          <a:bodyPr/>
          <a:lstStyle/>
          <a:p>
            <a:fld id="{D0061A7C-8BE0-48A2-8CAF-EC9965CEB8B8}" type="slidenum">
              <a:rPr lang="en-US" smtClean="0"/>
              <a:pPr/>
              <a:t>‹#›</a:t>
            </a:fld>
            <a:endParaRPr lang="en-US"/>
          </a:p>
        </p:txBody>
      </p:sp>
      <p:sp>
        <p:nvSpPr>
          <p:cNvPr id="8" name="Title 7"/>
          <p:cNvSpPr>
            <a:spLocks noGrp="1"/>
          </p:cNvSpPr>
          <p:nvPr>
            <p:ph type="title"/>
          </p:nvPr>
        </p:nvSpPr>
        <p:spPr>
          <a:xfrm>
            <a:off x="180475" y="2947085"/>
            <a:ext cx="8686800" cy="1184825"/>
          </a:xfrm>
        </p:spPr>
        <p:txBody>
          <a:bodyPr rtlCol="0" anchor="t"/>
          <a:lstStyle>
            <a:lvl1pPr algn="r">
              <a:defRPr/>
            </a:lvl1pPr>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transition>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4" name="Content Placeholder 13"/>
          <p:cNvSpPr>
            <a:spLocks noGrp="1"/>
          </p:cNvSpPr>
          <p:nvPr>
            <p:ph sz="half" idx="1"/>
          </p:nvPr>
        </p:nvSpPr>
        <p:spPr>
          <a:xfrm>
            <a:off x="304800" y="1600200"/>
            <a:ext cx="41910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600200"/>
            <a:ext cx="4343400" cy="4724400"/>
          </a:xfrm>
        </p:spPr>
        <p:txBody>
          <a:bodyPr/>
          <a:lstStyle>
            <a:lvl1pPr>
              <a:defRPr sz="28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1" name="Date Placeholder 20"/>
          <p:cNvSpPr>
            <a:spLocks noGrp="1"/>
          </p:cNvSpPr>
          <p:nvPr>
            <p:ph type="dt" sz="half" idx="10"/>
          </p:nvPr>
        </p:nvSpPr>
        <p:spPr/>
        <p:txBody>
          <a:bodyPr/>
          <a:lstStyle/>
          <a:p>
            <a:fld id="{E6FC2A18-9FC7-48FE-B1AB-83742835953F}" type="datetimeFigureOut">
              <a:rPr lang="en-US" smtClean="0"/>
              <a:pPr/>
              <a:t>11/17/2014</a:t>
            </a:fld>
            <a:endParaRPr lang="en-US"/>
          </a:p>
        </p:txBody>
      </p:sp>
      <p:sp>
        <p:nvSpPr>
          <p:cNvPr id="10" name="Footer Placeholder 9"/>
          <p:cNvSpPr>
            <a:spLocks noGrp="1"/>
          </p:cNvSpPr>
          <p:nvPr>
            <p:ph type="ftr" sz="quarter" idx="11"/>
          </p:nvPr>
        </p:nvSpPr>
        <p:spPr/>
        <p:txBody>
          <a:bodyPr/>
          <a:lstStyle/>
          <a:p>
            <a:endParaRPr lang="en-US"/>
          </a:p>
        </p:txBody>
      </p:sp>
      <p:sp>
        <p:nvSpPr>
          <p:cNvPr id="31" name="Slide Number Placeholder 30"/>
          <p:cNvSpPr>
            <a:spLocks noGrp="1"/>
          </p:cNvSpPr>
          <p:nvPr>
            <p:ph type="sldNum" sz="quarter" idx="12"/>
          </p:nvPr>
        </p:nvSpPr>
        <p:spPr/>
        <p:txBody>
          <a:bodyPr/>
          <a:lstStyle/>
          <a:p>
            <a:fld id="{D0061A7C-8BE0-48A2-8CAF-EC9965CEB8B8}" type="slidenum">
              <a:rPr lang="en-US" smtClean="0"/>
              <a:pPr/>
              <a:t>‹#›</a:t>
            </a:fld>
            <a:endParaRPr lang="en-US"/>
          </a:p>
        </p:txBody>
      </p:sp>
    </p:spTree>
  </p:cSld>
  <p:clrMapOvr>
    <a:masterClrMapping/>
  </p:clrMapOvr>
  <p:transition>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9" name="Title 28"/>
          <p:cNvSpPr>
            <a:spLocks noGrp="1"/>
          </p:cNvSpPr>
          <p:nvPr>
            <p:ph type="title"/>
          </p:nvPr>
        </p:nvSpPr>
        <p:spPr>
          <a:xfrm>
            <a:off x="304800" y="5410200"/>
            <a:ext cx="8610600" cy="882650"/>
          </a:xfrm>
        </p:spPr>
        <p:txBody>
          <a:bodyPr anchor="ctr"/>
          <a:lstStyle>
            <a:lvl1pPr>
              <a:defRPr/>
            </a:lvl1pPr>
          </a:lstStyle>
          <a:p>
            <a:r>
              <a:rPr kumimoji="0" lang="en-US" smtClean="0"/>
              <a:t>Click to edit Master title style</a:t>
            </a:r>
            <a:endParaRPr kumimoji="0" lang="en-US"/>
          </a:p>
        </p:txBody>
      </p:sp>
      <p:sp>
        <p:nvSpPr>
          <p:cNvPr id="13" name="Text Placeholder 12"/>
          <p:cNvSpPr>
            <a:spLocks noGrp="1"/>
          </p:cNvSpPr>
          <p:nvPr>
            <p:ph type="body" idx="1"/>
          </p:nvPr>
        </p:nvSpPr>
        <p:spPr>
          <a:xfrm>
            <a:off x="281444" y="666750"/>
            <a:ext cx="4290556"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25" name="Text Placeholder 24"/>
          <p:cNvSpPr>
            <a:spLocks noGrp="1"/>
          </p:cNvSpPr>
          <p:nvPr>
            <p:ph type="body" sz="half" idx="3"/>
          </p:nvPr>
        </p:nvSpPr>
        <p:spPr>
          <a:xfrm>
            <a:off x="4645025" y="666750"/>
            <a:ext cx="4292241" cy="639762"/>
          </a:xfrm>
        </p:spPr>
        <p:txBody>
          <a:bodyPr anchor="ctr"/>
          <a:lstStyle>
            <a:lvl1pPr marL="0" indent="0">
              <a:buNone/>
              <a:defRPr sz="1800" b="0" cap="all" baseline="0">
                <a:solidFill>
                  <a:schemeClr val="accent1">
                    <a:shade val="50000"/>
                  </a:schemeClr>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Content Placeholder 3"/>
          <p:cNvSpPr>
            <a:spLocks noGrp="1"/>
          </p:cNvSpPr>
          <p:nvPr>
            <p:ph sz="quarter" idx="2"/>
          </p:nvPr>
        </p:nvSpPr>
        <p:spPr>
          <a:xfrm>
            <a:off x="281444" y="1316037"/>
            <a:ext cx="429055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8" name="Content Placeholder 27"/>
          <p:cNvSpPr>
            <a:spLocks noGrp="1"/>
          </p:cNvSpPr>
          <p:nvPr>
            <p:ph sz="quarter" idx="4"/>
          </p:nvPr>
        </p:nvSpPr>
        <p:spPr>
          <a:xfrm>
            <a:off x="4648730" y="1316037"/>
            <a:ext cx="4288536" cy="39417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0"/>
          </p:nvPr>
        </p:nvSpPr>
        <p:spPr/>
        <p:txBody>
          <a:bodyPr/>
          <a:lstStyle/>
          <a:p>
            <a:fld id="{E6FC2A18-9FC7-48FE-B1AB-83742835953F}" type="datetimeFigureOut">
              <a:rPr lang="en-US" smtClean="0"/>
              <a:pPr/>
              <a:t>11/17/2014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8229600" y="6477000"/>
            <a:ext cx="762000" cy="246888"/>
          </a:xfrm>
        </p:spPr>
        <p:txBody>
          <a:bodyPr/>
          <a:lstStyle/>
          <a:p>
            <a:fld id="{D0061A7C-8BE0-48A2-8CAF-EC9965CEB8B8}" type="slidenum">
              <a:rPr lang="en-US" smtClean="0"/>
              <a:pPr/>
              <a:t>‹#›</a:t>
            </a:fld>
            <a:endParaRPr lang="en-US"/>
          </a:p>
        </p:txBody>
      </p:sp>
      <p:sp>
        <p:nvSpPr>
          <p:cNvPr id="11" name="Straight Connector 10"/>
          <p:cNvSpPr>
            <a:spLocks noChangeShapeType="1"/>
          </p:cNvSpPr>
          <p:nvPr/>
        </p:nvSpPr>
        <p:spPr bwMode="auto">
          <a:xfrm>
            <a:off x="514350" y="6019800"/>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transition>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301752" y="457200"/>
            <a:ext cx="8686800" cy="841248"/>
          </a:xfrm>
        </p:spPr>
        <p:txBody>
          <a:body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E6FC2A18-9FC7-48FE-B1AB-83742835953F}" type="datetimeFigureOut">
              <a:rPr lang="en-US" smtClean="0"/>
              <a:pPr/>
              <a:t>11/17/2014</a:t>
            </a:fld>
            <a:endParaRPr lang="en-US"/>
          </a:p>
        </p:txBody>
      </p:sp>
      <p:sp>
        <p:nvSpPr>
          <p:cNvPr id="21" name="Footer Placeholder 20"/>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61A7C-8BE0-48A2-8CAF-EC9965CEB8B8}" type="slidenum">
              <a:rPr lang="en-US" smtClean="0"/>
              <a:pPr/>
              <a:t>‹#›</a:t>
            </a:fld>
            <a:endParaRPr lang="en-US"/>
          </a:p>
        </p:txBody>
      </p:sp>
    </p:spTree>
  </p:cSld>
  <p:clrMapOvr>
    <a:masterClrMapping/>
  </p:clrMapOvr>
  <p:transition>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E6FC2A18-9FC7-48FE-B1AB-83742835953F}" type="datetimeFigureOut">
              <a:rPr lang="en-US" smtClean="0"/>
              <a:pPr/>
              <a:t>11/17/2014</a:t>
            </a:fld>
            <a:endParaRPr lang="en-US"/>
          </a:p>
        </p:txBody>
      </p:sp>
      <p:sp>
        <p:nvSpPr>
          <p:cNvPr id="24" name="Footer Placeholder 23"/>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061A7C-8BE0-48A2-8CAF-EC9965CEB8B8}" type="slidenum">
              <a:rPr lang="en-US" smtClean="0"/>
              <a:pPr/>
              <a:t>‹#›</a:t>
            </a:fld>
            <a:endParaRPr lang="en-US"/>
          </a:p>
        </p:txBody>
      </p:sp>
    </p:spTree>
  </p:cSld>
  <p:clrMapOvr>
    <a:masterClrMapping/>
  </p:clrMapOvr>
  <p:transition>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Straight Connector 7"/>
          <p:cNvSpPr>
            <a:spLocks noChangeShapeType="1"/>
          </p:cNvSpPr>
          <p:nvPr/>
        </p:nvSpPr>
        <p:spPr bwMode="auto">
          <a:xfrm>
            <a:off x="514350" y="5849117"/>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Title 11"/>
          <p:cNvSpPr>
            <a:spLocks noGrp="1"/>
          </p:cNvSpPr>
          <p:nvPr>
            <p:ph type="title"/>
          </p:nvPr>
        </p:nvSpPr>
        <p:spPr>
          <a:xfrm>
            <a:off x="457200" y="5486400"/>
            <a:ext cx="8458200" cy="520700"/>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idx="2"/>
          </p:nvPr>
        </p:nvSpPr>
        <p:spPr>
          <a:xfrm>
            <a:off x="457200" y="609600"/>
            <a:ext cx="3008313" cy="4800600"/>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14" name="Content Placeholder 13"/>
          <p:cNvSpPr>
            <a:spLocks noGrp="1"/>
          </p:cNvSpPr>
          <p:nvPr>
            <p:ph sz="half" idx="1"/>
          </p:nvPr>
        </p:nvSpPr>
        <p:spPr>
          <a:xfrm>
            <a:off x="3575050" y="609600"/>
            <a:ext cx="5340350" cy="480060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5" name="Date Placeholder 24"/>
          <p:cNvSpPr>
            <a:spLocks noGrp="1"/>
          </p:cNvSpPr>
          <p:nvPr>
            <p:ph type="dt" sz="half" idx="10"/>
          </p:nvPr>
        </p:nvSpPr>
        <p:spPr/>
        <p:txBody>
          <a:bodyPr/>
          <a:lstStyle/>
          <a:p>
            <a:fld id="{E6FC2A18-9FC7-48FE-B1AB-83742835953F}" type="datetimeFigureOut">
              <a:rPr lang="en-US" smtClean="0"/>
              <a:pPr/>
              <a:t>11/17/2014</a:t>
            </a:fld>
            <a:endParaRPr lang="en-US"/>
          </a:p>
        </p:txBody>
      </p:sp>
      <p:sp>
        <p:nvSpPr>
          <p:cNvPr id="29" name="Footer Placeholder 28"/>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061A7C-8BE0-48A2-8CAF-EC9965CEB8B8}" type="slidenum">
              <a:rPr lang="en-US" smtClean="0"/>
              <a:pPr/>
              <a:t>‹#›</a:t>
            </a:fld>
            <a:endParaRPr lang="en-US"/>
          </a:p>
        </p:txBody>
      </p:sp>
    </p:spTree>
  </p:cSld>
  <p:clrMapOvr>
    <a:masterClrMapping/>
  </p:clrMapOvr>
  <p:transition>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3505200" y="616634"/>
            <a:ext cx="5029200" cy="3657600"/>
          </a:xfrm>
          <a:solidFill>
            <a:schemeClr val="bg1"/>
          </a:solidFill>
          <a:ln w="6350">
            <a:solidFill>
              <a:schemeClr val="accent1"/>
            </a:solidFill>
          </a:ln>
          <a:effectLst>
            <a:reflection blurRad="1000" stA="49000" endA="500" endPos="10000" dist="900" dir="5400000" sy="-90000" algn="bl" rotWithShape="0"/>
          </a:effectLst>
        </p:spPr>
        <p:txBody>
          <a:bodyPr/>
          <a:lstStyle>
            <a:lvl1pPr marL="0" indent="0">
              <a:buNone/>
              <a:defRPr sz="3200"/>
            </a:lvl1pPr>
          </a:lstStyle>
          <a:p>
            <a:r>
              <a:rPr kumimoji="0" lang="en-US" smtClean="0"/>
              <a:t>Click icon to add picture</a:t>
            </a:r>
            <a:endParaRPr kumimoji="0" lang="en-US" dirty="0"/>
          </a:p>
        </p:txBody>
      </p:sp>
      <p:sp>
        <p:nvSpPr>
          <p:cNvPr id="7" name="Date Placeholder 6"/>
          <p:cNvSpPr>
            <a:spLocks noGrp="1"/>
          </p:cNvSpPr>
          <p:nvPr>
            <p:ph type="dt" sz="half" idx="10"/>
          </p:nvPr>
        </p:nvSpPr>
        <p:spPr/>
        <p:txBody>
          <a:bodyPr/>
          <a:lstStyle/>
          <a:p>
            <a:fld id="{E6FC2A18-9FC7-48FE-B1AB-83742835953F}" type="datetimeFigureOut">
              <a:rPr lang="en-US" smtClean="0"/>
              <a:pPr/>
              <a:t>11/17/2014</a:t>
            </a:fld>
            <a:endParaRPr lang="en-US"/>
          </a:p>
        </p:txBody>
      </p:sp>
      <p:sp>
        <p:nvSpPr>
          <p:cNvPr id="5" name="Footer Placeholder 4"/>
          <p:cNvSpPr>
            <a:spLocks noGrp="1"/>
          </p:cNvSpPr>
          <p:nvPr>
            <p:ph type="ftr" sz="quarter" idx="11"/>
          </p:nvPr>
        </p:nvSpPr>
        <p:spPr/>
        <p:txBody>
          <a:bodyPr/>
          <a:lstStyle/>
          <a:p>
            <a:endParaRPr lang="en-US"/>
          </a:p>
        </p:txBody>
      </p:sp>
      <p:sp>
        <p:nvSpPr>
          <p:cNvPr id="31" name="Slide Number Placeholder 30"/>
          <p:cNvSpPr>
            <a:spLocks noGrp="1"/>
          </p:cNvSpPr>
          <p:nvPr>
            <p:ph type="sldNum" sz="quarter" idx="12"/>
          </p:nvPr>
        </p:nvSpPr>
        <p:spPr/>
        <p:txBody>
          <a:bodyPr/>
          <a:lstStyle/>
          <a:p>
            <a:fld id="{D0061A7C-8BE0-48A2-8CAF-EC9965CEB8B8}" type="slidenum">
              <a:rPr lang="en-US" smtClean="0"/>
              <a:pPr/>
              <a:t>‹#›</a:t>
            </a:fld>
            <a:endParaRPr lang="en-US"/>
          </a:p>
        </p:txBody>
      </p:sp>
      <p:sp>
        <p:nvSpPr>
          <p:cNvPr id="17" name="Title 16"/>
          <p:cNvSpPr>
            <a:spLocks noGrp="1"/>
          </p:cNvSpPr>
          <p:nvPr>
            <p:ph type="title"/>
          </p:nvPr>
        </p:nvSpPr>
        <p:spPr>
          <a:xfrm>
            <a:off x="381000" y="4993760"/>
            <a:ext cx="5867400" cy="522288"/>
          </a:xfrm>
        </p:spPr>
        <p:txBody>
          <a:bodyPr anchor="ctr"/>
          <a:lstStyle>
            <a:lvl1pPr algn="l">
              <a:buNone/>
              <a:defRPr sz="2000" b="1"/>
            </a:lvl1pPr>
          </a:lstStyle>
          <a:p>
            <a:r>
              <a:rPr kumimoji="0" lang="en-US" smtClean="0"/>
              <a:t>Click to edit Master title style</a:t>
            </a:r>
            <a:endParaRPr kumimoji="0" lang="en-US"/>
          </a:p>
        </p:txBody>
      </p:sp>
      <p:sp>
        <p:nvSpPr>
          <p:cNvPr id="26" name="Text Placeholder 25"/>
          <p:cNvSpPr>
            <a:spLocks noGrp="1"/>
          </p:cNvSpPr>
          <p:nvPr>
            <p:ph type="body" sz="half" idx="2"/>
          </p:nvPr>
        </p:nvSpPr>
        <p:spPr>
          <a:xfrm>
            <a:off x="381000" y="5533218"/>
            <a:ext cx="5867400" cy="768350"/>
          </a:xfrm>
        </p:spPr>
        <p:txBody>
          <a:bodyPr lIns="109728" tIns="0"/>
          <a:lstStyle>
            <a:lvl1pPr marL="0" indent="0">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Tree>
  </p:cSld>
  <p:clrMapOvr>
    <a:masterClrMapping/>
  </p:clrMapOvr>
  <p:transition>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8" name="Text Placeholder 7"/>
          <p:cNvSpPr>
            <a:spLocks noGrp="1"/>
          </p:cNvSpPr>
          <p:nvPr>
            <p:ph type="body" idx="1"/>
          </p:nvPr>
        </p:nvSpPr>
        <p:spPr>
          <a:xfrm>
            <a:off x="304800" y="1554162"/>
            <a:ext cx="8686800" cy="45259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1" name="Date Placeholder 10"/>
          <p:cNvSpPr>
            <a:spLocks noGrp="1"/>
          </p:cNvSpPr>
          <p:nvPr>
            <p:ph type="dt" sz="half" idx="2"/>
          </p:nvPr>
        </p:nvSpPr>
        <p:spPr>
          <a:xfrm>
            <a:off x="6477000" y="76200"/>
            <a:ext cx="2514600" cy="288925"/>
          </a:xfrm>
          <a:prstGeom prst="rect">
            <a:avLst/>
          </a:prstGeom>
        </p:spPr>
        <p:txBody>
          <a:bodyPr vert="horz"/>
          <a:lstStyle>
            <a:lvl1pPr algn="l" eaLnBrk="1" latinLnBrk="0" hangingPunct="1">
              <a:defRPr kumimoji="0" sz="1200">
                <a:solidFill>
                  <a:schemeClr val="accent1">
                    <a:shade val="75000"/>
                  </a:schemeClr>
                </a:solidFill>
              </a:defRPr>
            </a:lvl1pPr>
          </a:lstStyle>
          <a:p>
            <a:fld id="{E6FC2A18-9FC7-48FE-B1AB-83742835953F}" type="datetimeFigureOut">
              <a:rPr lang="en-US" smtClean="0"/>
              <a:pPr/>
              <a:t>11/17/2014</a:t>
            </a:fld>
            <a:endParaRPr lang="en-US"/>
          </a:p>
        </p:txBody>
      </p:sp>
      <p:sp>
        <p:nvSpPr>
          <p:cNvPr id="28" name="Footer Placeholder 27"/>
          <p:cNvSpPr>
            <a:spLocks noGrp="1"/>
          </p:cNvSpPr>
          <p:nvPr>
            <p:ph type="ftr" sz="quarter" idx="3"/>
          </p:nvPr>
        </p:nvSpPr>
        <p:spPr>
          <a:xfrm>
            <a:off x="3124200" y="76200"/>
            <a:ext cx="3352800" cy="288925"/>
          </a:xfrm>
          <a:prstGeom prst="rect">
            <a:avLst/>
          </a:prstGeom>
        </p:spPr>
        <p:txBody>
          <a:bodyPr vert="horz"/>
          <a:lstStyle>
            <a:lvl1pPr algn="r" eaLnBrk="1" latinLnBrk="0" hangingPunct="1">
              <a:defRPr kumimoji="0" sz="1200">
                <a:solidFill>
                  <a:schemeClr val="accent1">
                    <a:shade val="75000"/>
                  </a:schemeClr>
                </a:solidFill>
              </a:defRPr>
            </a:lvl1pPr>
          </a:lstStyle>
          <a:p>
            <a:endParaRPr lang="en-US"/>
          </a:p>
        </p:txBody>
      </p:sp>
      <p:sp>
        <p:nvSpPr>
          <p:cNvPr id="5" name="Slide Number Placeholder 4"/>
          <p:cNvSpPr>
            <a:spLocks noGrp="1"/>
          </p:cNvSpPr>
          <p:nvPr>
            <p:ph type="sldNum" sz="quarter" idx="4"/>
          </p:nvPr>
        </p:nvSpPr>
        <p:spPr>
          <a:xfrm>
            <a:off x="8229600" y="6477000"/>
            <a:ext cx="762000" cy="244475"/>
          </a:xfrm>
          <a:prstGeom prst="rect">
            <a:avLst/>
          </a:prstGeom>
        </p:spPr>
        <p:txBody>
          <a:bodyPr vert="horz"/>
          <a:lstStyle>
            <a:lvl1pPr algn="r" eaLnBrk="1" latinLnBrk="0" hangingPunct="1">
              <a:defRPr kumimoji="0" sz="1200">
                <a:solidFill>
                  <a:schemeClr val="accent1">
                    <a:shade val="75000"/>
                  </a:schemeClr>
                </a:solidFill>
              </a:defRPr>
            </a:lvl1pPr>
          </a:lstStyle>
          <a:p>
            <a:fld id="{D0061A7C-8BE0-48A2-8CAF-EC9965CEB8B8}" type="slidenum">
              <a:rPr lang="en-US" smtClean="0"/>
              <a:pPr/>
              <a:t>‹#›</a:t>
            </a:fld>
            <a:endParaRPr lang="en-US"/>
          </a:p>
        </p:txBody>
      </p:sp>
      <p:sp>
        <p:nvSpPr>
          <p:cNvPr id="10" name="Title Placeholder 9"/>
          <p:cNvSpPr>
            <a:spLocks noGrp="1"/>
          </p:cNvSpPr>
          <p:nvPr>
            <p:ph type="title"/>
          </p:nvPr>
        </p:nvSpPr>
        <p:spPr>
          <a:xfrm>
            <a:off x="304800" y="457200"/>
            <a:ext cx="8686800" cy="838200"/>
          </a:xfrm>
          <a:prstGeom prst="rect">
            <a:avLst/>
          </a:prstGeom>
        </p:spPr>
        <p:txBody>
          <a:bodyPr vert="horz" anchor="ctr">
            <a:normAutofit/>
          </a:bodyPr>
          <a:lstStyle/>
          <a:p>
            <a:r>
              <a:rPr kumimoji="0" lang="en-US" smtClean="0"/>
              <a:t>Click to edit Master title style</a:t>
            </a:r>
            <a:endParaRPr kumimoji="0" lang="en-US"/>
          </a:p>
        </p:txBody>
      </p:sp>
      <p:sp>
        <p:nvSpPr>
          <p:cNvPr id="9" name="Straight Connector 8"/>
          <p:cNvSpPr>
            <a:spLocks noChangeShapeType="1"/>
          </p:cNvSpPr>
          <p:nvPr/>
        </p:nvSpPr>
        <p:spPr bwMode="auto">
          <a:xfrm>
            <a:off x="514350" y="1050898"/>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2" name="Straight Connector 11"/>
          <p:cNvSpPr>
            <a:spLocks noChangeShapeType="1"/>
          </p:cNvSpPr>
          <p:nvPr/>
        </p:nvSpPr>
        <p:spPr bwMode="auto">
          <a:xfrm>
            <a:off x="514350" y="1057986"/>
            <a:ext cx="862965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vert="horz" wrap="square" lIns="91440" tIns="45720" rIns="91440" bIns="45720" anchor="t" compatLnSpc="1"/>
          <a:lstStyle/>
          <a:p>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pull/>
  </p:transition>
  <p:txStyles>
    <p:titleStyle>
      <a:lvl1pPr algn="l" rtl="0" eaLnBrk="1" latinLnBrk="0" hangingPunct="1">
        <a:spcBef>
          <a:spcPct val="0"/>
        </a:spcBef>
        <a:buNone/>
        <a:defRPr kumimoji="0" sz="3600" kern="1200" cap="all" baseline="0">
          <a:solidFill>
            <a:schemeClr val="tx2"/>
          </a:solidFill>
          <a:effectLst>
            <a:reflection blurRad="12700" stA="48000" endA="300" endPos="55000" dir="5400000" sy="-90000" algn="bl" rotWithShape="0"/>
          </a:effectLst>
          <a:latin typeface="+mj-lt"/>
          <a:ea typeface="+mj-ea"/>
          <a:cs typeface="+mj-cs"/>
        </a:defRPr>
      </a:lvl1pPr>
    </p:titleStyle>
    <p:bodyStyle>
      <a:lvl1pPr marL="342900" indent="-342900" algn="l" rtl="0" eaLnBrk="1" latinLnBrk="0" hangingPunct="1">
        <a:spcBef>
          <a:spcPct val="20000"/>
        </a:spcBef>
        <a:buClr>
          <a:schemeClr val="accent1"/>
        </a:buClr>
        <a:buSzPct val="70000"/>
        <a:buFont typeface="Wingdings 2"/>
        <a:buChar char=""/>
        <a:defRPr kumimoji="0" sz="3200" kern="1200">
          <a:solidFill>
            <a:schemeClr val="tx2"/>
          </a:solidFill>
          <a:latin typeface="+mn-lt"/>
          <a:ea typeface="+mn-ea"/>
          <a:cs typeface="+mn-cs"/>
        </a:defRPr>
      </a:lvl1pPr>
      <a:lvl2pPr marL="742950" indent="-285750" algn="l" rtl="0" eaLnBrk="1" latinLnBrk="0" hangingPunct="1">
        <a:spcBef>
          <a:spcPct val="20000"/>
        </a:spcBef>
        <a:buClr>
          <a:schemeClr val="accent1"/>
        </a:buClr>
        <a:buSzPct val="70000"/>
        <a:buFont typeface="Wingdings 2"/>
        <a:buChar char=""/>
        <a:defRPr kumimoji="0" sz="2800" kern="1200">
          <a:solidFill>
            <a:schemeClr val="tx2"/>
          </a:solidFill>
          <a:latin typeface="+mn-lt"/>
          <a:ea typeface="+mn-ea"/>
          <a:cs typeface="+mn-cs"/>
        </a:defRPr>
      </a:lvl2pPr>
      <a:lvl3pPr marL="1143000" indent="-228600" algn="l" rtl="0" eaLnBrk="1" latinLnBrk="0" hangingPunct="1">
        <a:spcBef>
          <a:spcPct val="20000"/>
        </a:spcBef>
        <a:buClr>
          <a:schemeClr val="accent1"/>
        </a:buClr>
        <a:buSzPct val="70000"/>
        <a:buFont typeface="Wingdings 2"/>
        <a:buChar char=""/>
        <a:defRPr kumimoji="0" sz="2400" kern="1200">
          <a:solidFill>
            <a:schemeClr val="tx2"/>
          </a:solidFill>
          <a:latin typeface="+mn-lt"/>
          <a:ea typeface="+mn-ea"/>
          <a:cs typeface="+mn-cs"/>
        </a:defRPr>
      </a:lvl3pPr>
      <a:lvl4pPr marL="1600200" indent="-228600" algn="l" rtl="0" eaLnBrk="1" latinLnBrk="0" hangingPunct="1">
        <a:spcBef>
          <a:spcPct val="20000"/>
        </a:spcBef>
        <a:buClr>
          <a:schemeClr val="accent1"/>
        </a:buClr>
        <a:buSzPct val="70000"/>
        <a:buFont typeface="Wingdings 2"/>
        <a:buChar char=""/>
        <a:defRPr kumimoji="0" sz="2000" kern="1200">
          <a:solidFill>
            <a:schemeClr val="tx2"/>
          </a:solidFill>
          <a:latin typeface="+mn-lt"/>
          <a:ea typeface="+mn-ea"/>
          <a:cs typeface="+mn-cs"/>
        </a:defRPr>
      </a:lvl4pPr>
      <a:lvl5pPr marL="20574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5pPr>
      <a:lvl6pPr marL="2514600" indent="-228600" algn="l" rtl="0" eaLnBrk="1" latinLnBrk="0" hangingPunct="1">
        <a:spcBef>
          <a:spcPct val="20000"/>
        </a:spcBef>
        <a:buClr>
          <a:schemeClr val="accent1"/>
        </a:buClr>
        <a:buSzPct val="60000"/>
        <a:buFont typeface="Wingdings 2"/>
        <a:buChar char=""/>
        <a:defRPr kumimoji="0" sz="1800" kern="1200">
          <a:solidFill>
            <a:schemeClr val="tx2"/>
          </a:solidFill>
          <a:latin typeface="+mn-lt"/>
          <a:ea typeface="+mn-ea"/>
          <a:cs typeface="+mn-cs"/>
        </a:defRPr>
      </a:lvl6pPr>
      <a:lvl7pPr marL="2971800" indent="-228600" algn="l" rtl="0" eaLnBrk="1" latinLnBrk="0" hangingPunct="1">
        <a:spcBef>
          <a:spcPct val="20000"/>
        </a:spcBef>
        <a:buClr>
          <a:schemeClr val="accent1"/>
        </a:buClr>
        <a:buSzPct val="60000"/>
        <a:buFont typeface="Wingdings 2"/>
        <a:buChar char=""/>
        <a:defRPr kumimoji="0" sz="1600" kern="1200">
          <a:solidFill>
            <a:schemeClr val="tx2"/>
          </a:solidFill>
          <a:latin typeface="+mn-lt"/>
          <a:ea typeface="+mn-ea"/>
          <a:cs typeface="+mn-cs"/>
        </a:defRPr>
      </a:lvl7pPr>
      <a:lvl8pPr marL="3429000" indent="-228600" algn="l" rtl="0" eaLnBrk="1" latinLnBrk="0" hangingPunct="1">
        <a:spcBef>
          <a:spcPct val="20000"/>
        </a:spcBef>
        <a:buClr>
          <a:schemeClr val="accent1"/>
        </a:buClr>
        <a:buSzPct val="60000"/>
        <a:buFont typeface="Wingdings 2"/>
        <a:buChar char=""/>
        <a:defRPr kumimoji="0" sz="1600" kern="1200" baseline="0">
          <a:solidFill>
            <a:schemeClr val="tx2"/>
          </a:solidFill>
          <a:latin typeface="+mn-lt"/>
          <a:ea typeface="+mn-ea"/>
          <a:cs typeface="+mn-cs"/>
        </a:defRPr>
      </a:lvl8pPr>
      <a:lvl9pPr marL="3886200" indent="-228600" algn="l" rtl="0" eaLnBrk="1" latinLnBrk="0" hangingPunct="1">
        <a:spcBef>
          <a:spcPct val="20000"/>
        </a:spcBef>
        <a:buClr>
          <a:schemeClr val="accent1"/>
        </a:buClr>
        <a:buSzPct val="60000"/>
        <a:buFont typeface="Wingdings 2"/>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 Id="rId9" Type="http://schemas.openxmlformats.org/officeDocument/2006/relationships/hyperlink" Target="https://www.youtube.com/watch?v=J3bunCpg3Qk"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hyperlink" Target="https://www.youtube.com/watch?v=s3dArvwRvlc" TargetMode="External"/><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hyperlink" Target="https://www.youtube.com/watch?v=4Spy3Nd2D6w"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http://www.youtube.com/watch?feature=player_embedded&amp;v=7Cz84DaprRU"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2.xml"/><Relationship Id="rId1" Type="http://schemas.openxmlformats.org/officeDocument/2006/relationships/slideLayout" Target="../slideLayouts/slideLayout6.xml"/><Relationship Id="rId5" Type="http://schemas.openxmlformats.org/officeDocument/2006/relationships/image" Target="../media/image47.jpeg"/><Relationship Id="rId4" Type="http://schemas.openxmlformats.org/officeDocument/2006/relationships/image" Target="../media/image46.jpeg"/></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hyperlink" Target="http://www.popular-traditional-argentina-food.com/dulce_de_leche/history.html" TargetMode="External"/><Relationship Id="rId5" Type="http://schemas.openxmlformats.org/officeDocument/2006/relationships/hyperlink" Target="https://www.youtube.com/watch?v=0zqPlnrrAqU" TargetMode="External"/><Relationship Id="rId4" Type="http://schemas.openxmlformats.org/officeDocument/2006/relationships/image" Target="../media/image49.jpeg"/></Relationships>
</file>

<file path=ppt/slides/_rels/slide24.xml.rels><?xml version="1.0" encoding="UTF-8" standalone="yes"?>
<Relationships xmlns="http://schemas.openxmlformats.org/package/2006/relationships"><Relationship Id="rId8" Type="http://schemas.openxmlformats.org/officeDocument/2006/relationships/hyperlink" Target="http://www.youtube.com/watch?v=Sbf1iZYAtQ0" TargetMode="External"/><Relationship Id="rId3" Type="http://schemas.openxmlformats.org/officeDocument/2006/relationships/image" Target="../media/image50.jpeg"/><Relationship Id="rId7" Type="http://schemas.openxmlformats.org/officeDocument/2006/relationships/hyperlink" Target="http://www.youtube.com/watch?v=4PSj_hbmJ5w" TargetMode="External"/><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hyperlink" Target="http://www.youtube.com/watch?v=nwMySCjpRe4" TargetMode="External"/><Relationship Id="rId5" Type="http://schemas.openxmlformats.org/officeDocument/2006/relationships/image" Target="../media/image52.jpeg"/><Relationship Id="rId4" Type="http://schemas.openxmlformats.org/officeDocument/2006/relationships/image" Target="../media/image51.jpeg"/></Relationships>
</file>

<file path=ppt/slides/_rels/slide25.xml.rels><?xml version="1.0" encoding="UTF-8" standalone="yes"?>
<Relationships xmlns="http://schemas.openxmlformats.org/package/2006/relationships"><Relationship Id="rId3" Type="http://schemas.openxmlformats.org/officeDocument/2006/relationships/hyperlink" Target="http://www.youtube.com/watch?v=MYjHAgPuPDM"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4.png"/><Relationship Id="rId4" Type="http://schemas.openxmlformats.org/officeDocument/2006/relationships/image" Target="../media/image53.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55.gif"/><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hyperlink" Target="https://www.youtube.com/watch?v=E_uokB4G-1w" TargetMode="External"/><Relationship Id="rId4" Type="http://schemas.openxmlformats.org/officeDocument/2006/relationships/hyperlink" Target="https://www.youtube.com/watch?v=gOU6Yizn9Gw"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3.xml.rels><?xml version="1.0" encoding="UTF-8" standalone="yes"?>
<Relationships xmlns="http://schemas.openxmlformats.org/package/2006/relationships"><Relationship Id="rId3" Type="http://schemas.openxmlformats.org/officeDocument/2006/relationships/image" Target="../media/image4.gif"/><Relationship Id="rId7" Type="http://schemas.openxmlformats.org/officeDocument/2006/relationships/hyperlink" Target="https://www.youtube.com/watch?v=SsfEZx06-hU"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www.youtube.com/watch?v=s3dArvwRvlc" TargetMode="External"/><Relationship Id="rId5" Type="http://schemas.openxmlformats.org/officeDocument/2006/relationships/hyperlink" Target="https://www.youtube.com/watch?v=QHrJBBMZfpg" TargetMode="External"/><Relationship Id="rId4" Type="http://schemas.openxmlformats.org/officeDocument/2006/relationships/hyperlink" Target="https://www.youtube.com/watch?v=rul_8oxQ8NI"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31.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hyperlink" Target="http://www.youtube.com/watch?v=KTXSClRkk3M"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3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hyperlink" Target="https://www.youtube.com/watch?v=7XLgVqoHiB8&amp;list=PL2D8D4E45B7D754AA" TargetMode="External"/><Relationship Id="rId4" Type="http://schemas.openxmlformats.org/officeDocument/2006/relationships/image" Target="../media/image65.jpeg"/></Relationships>
</file>

<file path=ppt/slides/_rels/slide3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67.jpeg"/></Relationships>
</file>

<file path=ppt/slides/_rels/slide3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hyperlink" Target="https://www.youtube.com/watch?v=Td9gFxLqzKQ" TargetMode="External"/><Relationship Id="rId4" Type="http://schemas.openxmlformats.org/officeDocument/2006/relationships/image" Target="../media/image69.jpeg"/></Relationships>
</file>

<file path=ppt/slides/_rels/slide3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72.jpeg"/><Relationship Id="rId4" Type="http://schemas.openxmlformats.org/officeDocument/2006/relationships/image" Target="../media/image71.jpeg"/></Relationships>
</file>

<file path=ppt/slides/_rels/slide3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hyperlink" Target="https://www.youtube.com/watch?v=blI99Vogbew" TargetMode="External"/><Relationship Id="rId5" Type="http://schemas.openxmlformats.org/officeDocument/2006/relationships/image" Target="../media/image75.jpeg"/><Relationship Id="rId4" Type="http://schemas.openxmlformats.org/officeDocument/2006/relationships/image" Target="../media/image74.jpeg"/></Relationships>
</file>

<file path=ppt/slides/_rels/slide3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3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hyperlink" Target="https://www.youtube.com/watch?v=mNwqo04SBE0" TargetMode="External"/><Relationship Id="rId4" Type="http://schemas.openxmlformats.org/officeDocument/2006/relationships/image" Target="../media/image79.jpeg"/></Relationships>
</file>

<file path=ppt/slides/_rels/slide3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hyperlink" Target="https://www.youtube.com/watch?v=fYLzn6fmwn4" TargetMode="Externa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0.xml"/><Relationship Id="rId1" Type="http://schemas.openxmlformats.org/officeDocument/2006/relationships/slideLayout" Target="../slideLayouts/slideLayout4.xml"/><Relationship Id="rId5" Type="http://schemas.openxmlformats.org/officeDocument/2006/relationships/image" Target="../media/image83.png"/><Relationship Id="rId4" Type="http://schemas.openxmlformats.org/officeDocument/2006/relationships/image" Target="../media/image82.jpeg"/></Relationships>
</file>

<file path=ppt/slides/_rels/slide4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1.xml"/><Relationship Id="rId1" Type="http://schemas.openxmlformats.org/officeDocument/2006/relationships/slideLayout" Target="../slideLayouts/slideLayout4.xml"/><Relationship Id="rId6" Type="http://schemas.openxmlformats.org/officeDocument/2006/relationships/hyperlink" Target="https://www.youtube.com/watch?v=nPBuhm0ZAWY" TargetMode="External"/><Relationship Id="rId5" Type="http://schemas.openxmlformats.org/officeDocument/2006/relationships/image" Target="../media/image85.jpeg"/><Relationship Id="rId4" Type="http://schemas.openxmlformats.org/officeDocument/2006/relationships/hyperlink" Target="https://www.youtube.com/watch?v=kpgWPtLoZ-s"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hyperlink" Target="https://www.youtube.com/watch?v=ZQ9Md-budy4"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www.youtube.com/watch?v=IkKPWr0PQdU" TargetMode="External"/><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88.jpeg"/><Relationship Id="rId4" Type="http://schemas.openxmlformats.org/officeDocument/2006/relationships/image" Target="../media/image87.jpeg"/></Relationships>
</file>

<file path=ppt/slides/_rels/slide44.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4.xml"/><Relationship Id="rId1" Type="http://schemas.openxmlformats.org/officeDocument/2006/relationships/slideLayout" Target="../slideLayouts/slideLayout6.xml"/><Relationship Id="rId4" Type="http://schemas.openxmlformats.org/officeDocument/2006/relationships/image" Target="../media/image90.jpeg"/></Relationships>
</file>

<file path=ppt/slides/_rels/slide45.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5.xml"/><Relationship Id="rId1" Type="http://schemas.openxmlformats.org/officeDocument/2006/relationships/slideLayout" Target="../slideLayouts/slideLayout6.xml"/><Relationship Id="rId5" Type="http://schemas.openxmlformats.org/officeDocument/2006/relationships/image" Target="../media/image93.jpeg"/><Relationship Id="rId4" Type="http://schemas.openxmlformats.org/officeDocument/2006/relationships/image" Target="../media/image92.jpeg"/></Relationships>
</file>

<file path=ppt/slides/_rels/slide4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95.gif"/><Relationship Id="rId2" Type="http://schemas.openxmlformats.org/officeDocument/2006/relationships/notesSlide" Target="../notesSlides/notesSlide49.xml"/><Relationship Id="rId1" Type="http://schemas.openxmlformats.org/officeDocument/2006/relationships/slideLayout" Target="../slideLayouts/slideLayout4.xml"/><Relationship Id="rId5" Type="http://schemas.openxmlformats.org/officeDocument/2006/relationships/hyperlink" Target="https://www.youtube.com/watch?v=URch_tOeVlo" TargetMode="External"/><Relationship Id="rId4" Type="http://schemas.openxmlformats.org/officeDocument/2006/relationships/hyperlink" Target="https://www.youtube.com/watch?v=rqHlMiHDKkk"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hyperlink" Target="https://www.youtube.com/watch?v=-xoeegNTekc" TargetMode="External"/><Relationship Id="rId5" Type="http://schemas.openxmlformats.org/officeDocument/2006/relationships/hyperlink" Target="https://www.youtube.com/watch?v=DB1Hpz0vVfc" TargetMode="External"/><Relationship Id="rId4" Type="http://schemas.openxmlformats.org/officeDocument/2006/relationships/hyperlink" Target="https://www.youtube.com/watch?v=Ln2lcBj-rS0"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97.jpeg"/></Relationships>
</file>

<file path=ppt/slides/_rels/slide5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5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hyperlink" Target="https://www.youtube.com/watch?v=2ey5096N9zE" TargetMode="External"/><Relationship Id="rId5" Type="http://schemas.openxmlformats.org/officeDocument/2006/relationships/hyperlink" Target="http://www.itaipu.gov.br/en" TargetMode="External"/><Relationship Id="rId4" Type="http://schemas.openxmlformats.org/officeDocument/2006/relationships/image" Target="../media/image103.jpeg"/></Relationships>
</file>

<file path=ppt/slides/_rels/slide5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54.xml"/><Relationship Id="rId1" Type="http://schemas.openxmlformats.org/officeDocument/2006/relationships/slideLayout" Target="../slideLayouts/slideLayout4.xml"/><Relationship Id="rId4" Type="http://schemas.openxmlformats.org/officeDocument/2006/relationships/image" Target="../media/image106.jpeg"/></Relationships>
</file>

<file path=ppt/slides/_rels/slide55.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55.xml"/><Relationship Id="rId1" Type="http://schemas.openxmlformats.org/officeDocument/2006/relationships/slideLayout" Target="../slideLayouts/slideLayout4.xml"/><Relationship Id="rId5" Type="http://schemas.openxmlformats.org/officeDocument/2006/relationships/image" Target="../media/image109.jpeg"/><Relationship Id="rId4" Type="http://schemas.openxmlformats.org/officeDocument/2006/relationships/image" Target="../media/image108.jpeg"/></Relationships>
</file>

<file path=ppt/slides/_rels/slide56.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112.jpeg"/><Relationship Id="rId4" Type="http://schemas.openxmlformats.org/officeDocument/2006/relationships/image" Target="../media/image111.jpeg"/></Relationships>
</file>

<file path=ppt/slides/_rels/slide5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57.xml"/><Relationship Id="rId1" Type="http://schemas.openxmlformats.org/officeDocument/2006/relationships/slideLayout" Target="../slideLayouts/slideLayout6.xml"/><Relationship Id="rId4" Type="http://schemas.openxmlformats.org/officeDocument/2006/relationships/image" Target="../media/image114.jpeg"/></Relationships>
</file>

<file path=ppt/slides/_rels/slide58.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116.gif"/></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gif"/></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www.youtube.com/watch?v=aueRxN1R-4I" TargetMode="External"/><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8" Type="http://schemas.openxmlformats.org/officeDocument/2006/relationships/hyperlink" Target="https://www.youtube.com/watch?v=1WpgMAaNuKY" TargetMode="External"/><Relationship Id="rId3" Type="http://schemas.openxmlformats.org/officeDocument/2006/relationships/image" Target="../media/image19.jpeg"/><Relationship Id="rId7" Type="http://schemas.openxmlformats.org/officeDocument/2006/relationships/hyperlink" Target="https://www.youtube.com/watch?v=CkJXm7ClvKE"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www.youtube.com/watch?v=bXhQNRsH3uc" TargetMode="External"/><Relationship Id="rId5" Type="http://schemas.openxmlformats.org/officeDocument/2006/relationships/image" Target="../media/image21.jpeg"/><Relationship Id="rId4" Type="http://schemas.openxmlformats.org/officeDocument/2006/relationships/image" Target="../media/image20.jpeg"/><Relationship Id="rId9" Type="http://schemas.openxmlformats.org/officeDocument/2006/relationships/hyperlink" Target="https://www.youtube.com/watch?v=-Gt20uHVD2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1000" y="4343400"/>
            <a:ext cx="8458200" cy="1905000"/>
          </a:xfrm>
        </p:spPr>
        <p:txBody>
          <a:bodyPr>
            <a:normAutofit fontScale="90000"/>
          </a:bodyPr>
          <a:lstStyle/>
          <a:p>
            <a:r>
              <a:rPr lang="en-US" sz="4000" dirty="0" smtClean="0"/>
              <a:t>Argentina</a:t>
            </a:r>
            <a:br>
              <a:rPr lang="en-US" sz="4000" dirty="0" smtClean="0"/>
            </a:br>
            <a:r>
              <a:rPr lang="en-US" sz="4000" dirty="0" err="1" smtClean="0"/>
              <a:t>uruguay</a:t>
            </a:r>
            <a:r>
              <a:rPr lang="en-US" sz="4000" dirty="0" smtClean="0"/>
              <a:t/>
            </a:r>
            <a:br>
              <a:rPr lang="en-US" sz="4000" dirty="0" smtClean="0"/>
            </a:br>
            <a:r>
              <a:rPr lang="en-US" sz="4000" dirty="0" err="1" smtClean="0"/>
              <a:t>paraguay</a:t>
            </a:r>
            <a:r>
              <a:rPr lang="en-US" dirty="0" smtClean="0"/>
              <a:t/>
            </a:r>
            <a:br>
              <a:rPr lang="en-US" dirty="0" smtClean="0"/>
            </a:br>
            <a:endParaRPr lang="en-US" dirty="0"/>
          </a:p>
        </p:txBody>
      </p:sp>
      <p:sp>
        <p:nvSpPr>
          <p:cNvPr id="3" name="Subtitle 2"/>
          <p:cNvSpPr>
            <a:spLocks noGrp="1"/>
          </p:cNvSpPr>
          <p:nvPr>
            <p:ph type="subTitle" idx="1"/>
          </p:nvPr>
        </p:nvSpPr>
        <p:spPr>
          <a:xfrm>
            <a:off x="381000" y="3505200"/>
            <a:ext cx="8458200" cy="838200"/>
          </a:xfrm>
        </p:spPr>
        <p:txBody>
          <a:bodyPr>
            <a:normAutofit/>
          </a:bodyPr>
          <a:lstStyle/>
          <a:p>
            <a:r>
              <a:rPr lang="en-US" sz="2800" dirty="0" smtClean="0">
                <a:latin typeface="+mj-lt"/>
              </a:rPr>
              <a:t>Los </a:t>
            </a:r>
            <a:r>
              <a:rPr lang="en-US" sz="2800" dirty="0" err="1" smtClean="0">
                <a:latin typeface="+mj-lt"/>
              </a:rPr>
              <a:t>Países</a:t>
            </a:r>
            <a:r>
              <a:rPr lang="en-US" sz="2800" dirty="0" smtClean="0">
                <a:latin typeface="+mj-lt"/>
              </a:rPr>
              <a:t> de la </a:t>
            </a:r>
            <a:r>
              <a:rPr lang="en-US" sz="2800" dirty="0" err="1" smtClean="0">
                <a:latin typeface="+mj-lt"/>
              </a:rPr>
              <a:t>América</a:t>
            </a:r>
            <a:r>
              <a:rPr lang="en-US" sz="2800" dirty="0" smtClean="0">
                <a:latin typeface="+mj-lt"/>
              </a:rPr>
              <a:t> Sur:</a:t>
            </a:r>
            <a:endParaRPr lang="en-US" sz="2800" dirty="0">
              <a:latin typeface="+mj-lt"/>
            </a:endParaRPr>
          </a:p>
        </p:txBody>
      </p:sp>
      <p:sp>
        <p:nvSpPr>
          <p:cNvPr id="4" name="TextBox 3"/>
          <p:cNvSpPr txBox="1"/>
          <p:nvPr/>
        </p:nvSpPr>
        <p:spPr>
          <a:xfrm>
            <a:off x="6248400" y="838200"/>
            <a:ext cx="2351926" cy="646331"/>
          </a:xfrm>
          <a:prstGeom prst="rect">
            <a:avLst/>
          </a:prstGeom>
          <a:noFill/>
          <a:ln>
            <a:solidFill>
              <a:schemeClr val="tx1"/>
            </a:solidFill>
          </a:ln>
        </p:spPr>
        <p:txBody>
          <a:bodyPr wrap="none" rtlCol="0">
            <a:spAutoFit/>
          </a:bodyPr>
          <a:lstStyle/>
          <a:p>
            <a:pPr algn="r"/>
            <a:r>
              <a:rPr lang="en-US" dirty="0" smtClean="0"/>
              <a:t>Spanish for Business</a:t>
            </a:r>
          </a:p>
          <a:p>
            <a:pPr algn="r"/>
            <a:r>
              <a:rPr lang="en-US" dirty="0" smtClean="0"/>
              <a:t>Lesson Eight</a:t>
            </a:r>
            <a:endParaRPr lang="en-US" dirty="0"/>
          </a:p>
        </p:txBody>
      </p:sp>
    </p:spTree>
  </p:cSld>
  <p:clrMapOvr>
    <a:masterClrMapping/>
  </p:clrMapOvr>
  <p:transition>
    <p:pull/>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p:txBody>
          <a:bodyPr>
            <a:normAutofit fontScale="92500" lnSpcReduction="20000"/>
          </a:bodyPr>
          <a:lstStyle/>
          <a:p>
            <a:endParaRPr lang="en-US" dirty="0" smtClean="0"/>
          </a:p>
          <a:p>
            <a:endParaRPr lang="en-US" dirty="0" smtClean="0"/>
          </a:p>
        </p:txBody>
      </p:sp>
      <p:sp>
        <p:nvSpPr>
          <p:cNvPr id="12" name="Content Placeholder 11"/>
          <p:cNvSpPr>
            <a:spLocks noGrp="1"/>
          </p:cNvSpPr>
          <p:nvPr>
            <p:ph sz="half" idx="2"/>
          </p:nvPr>
        </p:nvSpPr>
        <p:spPr>
          <a:xfrm>
            <a:off x="3581400" y="2514600"/>
            <a:ext cx="2743200" cy="3962400"/>
          </a:xfrm>
        </p:spPr>
        <p:txBody>
          <a:bodyPr>
            <a:normAutofit fontScale="92500" lnSpcReduction="20000"/>
          </a:bodyPr>
          <a:lstStyle/>
          <a:p>
            <a:r>
              <a:rPr lang="en-US" dirty="0" smtClean="0"/>
              <a:t>La Boca district</a:t>
            </a:r>
          </a:p>
          <a:p>
            <a:r>
              <a:rPr lang="en-US" dirty="0" smtClean="0"/>
              <a:t>Guitarist in Plaza </a:t>
            </a:r>
            <a:r>
              <a:rPr lang="en-US" dirty="0" err="1" smtClean="0"/>
              <a:t>Dorrego</a:t>
            </a:r>
            <a:endParaRPr lang="en-US" dirty="0" smtClean="0"/>
          </a:p>
          <a:p>
            <a:r>
              <a:rPr lang="en-US" dirty="0" smtClean="0"/>
              <a:t>Centro Cultural </a:t>
            </a:r>
            <a:r>
              <a:rPr lang="en-US" dirty="0" err="1" smtClean="0"/>
              <a:t>Recoleta</a:t>
            </a:r>
            <a:r>
              <a:rPr lang="en-US" dirty="0" smtClean="0"/>
              <a:t>- Stencil graffiti</a:t>
            </a:r>
          </a:p>
          <a:p>
            <a:r>
              <a:rPr lang="en-US" dirty="0" smtClean="0"/>
              <a:t>Sunday San </a:t>
            </a:r>
            <a:r>
              <a:rPr lang="en-US" dirty="0" err="1" smtClean="0"/>
              <a:t>Telmo</a:t>
            </a:r>
            <a:r>
              <a:rPr lang="en-US" dirty="0" smtClean="0"/>
              <a:t> Market</a:t>
            </a:r>
          </a:p>
          <a:p>
            <a:r>
              <a:rPr lang="en-US" dirty="0" smtClean="0"/>
              <a:t>Balconies in el </a:t>
            </a:r>
            <a:r>
              <a:rPr lang="en-US" dirty="0" err="1" smtClean="0"/>
              <a:t>Caminito</a:t>
            </a:r>
            <a:endParaRPr lang="en-US" dirty="0" smtClean="0"/>
          </a:p>
          <a:p>
            <a:endParaRPr lang="en-US" dirty="0"/>
          </a:p>
        </p:txBody>
      </p:sp>
      <p:pic>
        <p:nvPicPr>
          <p:cNvPr id="81922" name="Picture 2" descr="Graffiti in Centro Cultural Recoleta, Argentina."/>
          <p:cNvPicPr>
            <a:picLocks noChangeAspect="1" noChangeArrowheads="1"/>
          </p:cNvPicPr>
          <p:nvPr/>
        </p:nvPicPr>
        <p:blipFill>
          <a:blip r:embed="rId3" cstate="print"/>
          <a:srcRect/>
          <a:stretch>
            <a:fillRect/>
          </a:stretch>
        </p:blipFill>
        <p:spPr bwMode="auto">
          <a:xfrm>
            <a:off x="6286500" y="2590800"/>
            <a:ext cx="2743200" cy="1828800"/>
          </a:xfrm>
          <a:prstGeom prst="rect">
            <a:avLst/>
          </a:prstGeom>
          <a:noFill/>
        </p:spPr>
      </p:pic>
      <p:pic>
        <p:nvPicPr>
          <p:cNvPr id="81924" name="Picture 4" descr="Street musicians performing at Sunday San Telmo market, Avenida Defensa."/>
          <p:cNvPicPr>
            <a:picLocks noChangeAspect="1" noChangeArrowheads="1"/>
          </p:cNvPicPr>
          <p:nvPr/>
        </p:nvPicPr>
        <p:blipFill>
          <a:blip r:embed="rId4" cstate="print"/>
          <a:srcRect/>
          <a:stretch>
            <a:fillRect/>
          </a:stretch>
        </p:blipFill>
        <p:spPr bwMode="auto">
          <a:xfrm>
            <a:off x="381000" y="4572000"/>
            <a:ext cx="2981327" cy="1987552"/>
          </a:xfrm>
          <a:prstGeom prst="rect">
            <a:avLst/>
          </a:prstGeom>
          <a:noFill/>
        </p:spPr>
      </p:pic>
      <p:pic>
        <p:nvPicPr>
          <p:cNvPr id="81926" name="Picture 6" descr="Brightly coloured buildings of La Boca district."/>
          <p:cNvPicPr>
            <a:picLocks noChangeAspect="1" noChangeArrowheads="1"/>
          </p:cNvPicPr>
          <p:nvPr/>
        </p:nvPicPr>
        <p:blipFill>
          <a:blip r:embed="rId5" cstate="print"/>
          <a:srcRect/>
          <a:stretch>
            <a:fillRect/>
          </a:stretch>
        </p:blipFill>
        <p:spPr bwMode="auto">
          <a:xfrm>
            <a:off x="228600" y="228600"/>
            <a:ext cx="3086099" cy="2057400"/>
          </a:xfrm>
          <a:prstGeom prst="rect">
            <a:avLst/>
          </a:prstGeom>
          <a:noFill/>
        </p:spPr>
      </p:pic>
      <p:pic>
        <p:nvPicPr>
          <p:cNvPr id="81928" name="Picture 8" descr="Guitarist playing guitar at Plaza Dorrego."/>
          <p:cNvPicPr>
            <a:picLocks noChangeAspect="1" noChangeArrowheads="1"/>
          </p:cNvPicPr>
          <p:nvPr/>
        </p:nvPicPr>
        <p:blipFill>
          <a:blip r:embed="rId6" cstate="print"/>
          <a:srcRect/>
          <a:stretch>
            <a:fillRect/>
          </a:stretch>
        </p:blipFill>
        <p:spPr bwMode="auto">
          <a:xfrm>
            <a:off x="457200" y="2438400"/>
            <a:ext cx="2905125" cy="1936750"/>
          </a:xfrm>
          <a:prstGeom prst="rect">
            <a:avLst/>
          </a:prstGeom>
          <a:noFill/>
        </p:spPr>
      </p:pic>
      <p:pic>
        <p:nvPicPr>
          <p:cNvPr id="81930" name="Picture 10" descr="Balconies in El Caminito."/>
          <p:cNvPicPr>
            <a:picLocks noChangeAspect="1" noChangeArrowheads="1"/>
          </p:cNvPicPr>
          <p:nvPr/>
        </p:nvPicPr>
        <p:blipFill>
          <a:blip r:embed="rId7" cstate="print"/>
          <a:srcRect/>
          <a:stretch>
            <a:fillRect/>
          </a:stretch>
        </p:blipFill>
        <p:spPr bwMode="auto">
          <a:xfrm>
            <a:off x="6096000" y="4698999"/>
            <a:ext cx="2895600" cy="1930401"/>
          </a:xfrm>
          <a:prstGeom prst="rect">
            <a:avLst/>
          </a:prstGeom>
          <a:noFill/>
        </p:spPr>
      </p:pic>
      <p:pic>
        <p:nvPicPr>
          <p:cNvPr id="81932" name="Picture 12" descr="Brightly-coloured La Boca streetfront."/>
          <p:cNvPicPr>
            <a:picLocks noChangeAspect="1" noChangeArrowheads="1"/>
          </p:cNvPicPr>
          <p:nvPr/>
        </p:nvPicPr>
        <p:blipFill>
          <a:blip r:embed="rId8" cstate="print"/>
          <a:srcRect/>
          <a:stretch>
            <a:fillRect/>
          </a:stretch>
        </p:blipFill>
        <p:spPr bwMode="auto">
          <a:xfrm>
            <a:off x="3505200" y="228600"/>
            <a:ext cx="3314700" cy="2209800"/>
          </a:xfrm>
          <a:prstGeom prst="rect">
            <a:avLst/>
          </a:prstGeom>
          <a:noFill/>
        </p:spPr>
      </p:pic>
      <p:sp>
        <p:nvSpPr>
          <p:cNvPr id="13" name="TextBox 12">
            <a:hlinkClick r:id="rId9"/>
          </p:cNvPr>
          <p:cNvSpPr txBox="1"/>
          <p:nvPr/>
        </p:nvSpPr>
        <p:spPr>
          <a:xfrm>
            <a:off x="6980649" y="457200"/>
            <a:ext cx="2010951" cy="1754326"/>
          </a:xfrm>
          <a:prstGeom prst="rect">
            <a:avLst/>
          </a:prstGeom>
          <a:solidFill>
            <a:schemeClr val="bg2">
              <a:lumMod val="75000"/>
            </a:schemeClr>
          </a:solidFill>
          <a:ln>
            <a:solidFill>
              <a:schemeClr val="tx1"/>
            </a:solidFill>
          </a:ln>
        </p:spPr>
        <p:txBody>
          <a:bodyPr wrap="square" rtlCol="0">
            <a:spAutoFit/>
          </a:bodyPr>
          <a:lstStyle/>
          <a:p>
            <a:pPr algn="ctr"/>
            <a:r>
              <a:rPr lang="en-US" dirty="0" smtClean="0"/>
              <a:t>The Real </a:t>
            </a:r>
          </a:p>
          <a:p>
            <a:pPr algn="ctr"/>
            <a:r>
              <a:rPr lang="en-US" dirty="0" smtClean="0"/>
              <a:t>Buenos Aires</a:t>
            </a:r>
          </a:p>
          <a:p>
            <a:pPr algn="ctr"/>
            <a:r>
              <a:rPr lang="en-US" dirty="0" smtClean="0"/>
              <a:t>BBC Documentary</a:t>
            </a:r>
          </a:p>
          <a:p>
            <a:pPr algn="ctr"/>
            <a:r>
              <a:rPr lang="en-US" dirty="0" smtClean="0"/>
              <a:t>Part 2 of 2  </a:t>
            </a:r>
          </a:p>
          <a:p>
            <a:pPr algn="ctr"/>
            <a:r>
              <a:rPr lang="en-US" dirty="0" smtClean="0"/>
              <a:t>7 min.</a:t>
            </a:r>
            <a:endParaRPr lang="en-US" dirty="0"/>
          </a:p>
        </p:txBody>
      </p:sp>
    </p:spTree>
  </p:cSld>
  <p:clrMapOvr>
    <a:masterClrMapping/>
  </p:clrMapOvr>
  <p:transition>
    <p:pull/>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4495800" y="914400"/>
            <a:ext cx="3657600" cy="4267200"/>
          </a:xfrm>
          <a:prstGeom prst="rect">
            <a:avLst/>
          </a:prstGeom>
        </p:spPr>
        <p:txBody>
          <a:bodyPr vert="horz" anchor="ctr">
            <a:normAutofit/>
          </a:bodyPr>
          <a:lstStyle/>
          <a:p>
            <a:pPr>
              <a:spcBef>
                <a:spcPct val="0"/>
              </a:spcBef>
            </a:pPr>
            <a:endParaRPr kumimoji="0" lang="en-US" sz="7600" b="0" i="0" u="none" strike="noStrike" kern="1200" cap="all" spc="0" normalizeH="0" baseline="0" noProof="0" dirty="0" smtClean="0">
              <a:ln>
                <a:noFill/>
              </a:ln>
              <a:solidFill>
                <a:schemeClr val="tx2"/>
              </a:solidFill>
              <a:effectLst>
                <a:reflection blurRad="12700" stA="48000" endA="300" endPos="55000" dir="5400000" sy="-90000" algn="bl" rotWithShape="0"/>
              </a:effectLst>
              <a:uLnTx/>
              <a:uFillTx/>
              <a:latin typeface="+mj-lt"/>
              <a:ea typeface="+mj-ea"/>
              <a:cs typeface="+mj-cs"/>
            </a:endParaRPr>
          </a:p>
          <a:p>
            <a:pPr lvl="0">
              <a:spcBef>
                <a:spcPct val="0"/>
              </a:spcBef>
            </a:pPr>
            <a:endParaRPr kumimoji="0" lang="en-US" sz="3600" i="0" u="none" strike="noStrike" kern="1200" cap="all" spc="0" normalizeH="0" baseline="0" noProof="0" dirty="0">
              <a:ln>
                <a:noFill/>
              </a:ln>
              <a:solidFill>
                <a:schemeClr val="tx2"/>
              </a:solidFill>
              <a:effectLst>
                <a:reflection blurRad="12700" stA="48000" endA="300" endPos="55000" dir="5400000" sy="-90000" algn="bl" rotWithShape="0"/>
              </a:effectLst>
              <a:uLnTx/>
              <a:uFillTx/>
              <a:latin typeface="+mj-lt"/>
              <a:ea typeface="+mj-ea"/>
              <a:cs typeface="+mj-cs"/>
            </a:endParaRPr>
          </a:p>
        </p:txBody>
      </p:sp>
      <p:sp>
        <p:nvSpPr>
          <p:cNvPr id="4" name="Title 3"/>
          <p:cNvSpPr>
            <a:spLocks noGrp="1"/>
          </p:cNvSpPr>
          <p:nvPr>
            <p:ph type="title"/>
          </p:nvPr>
        </p:nvSpPr>
        <p:spPr/>
        <p:txBody>
          <a:bodyPr>
            <a:normAutofit fontScale="90000"/>
          </a:bodyPr>
          <a:lstStyle/>
          <a:p>
            <a:r>
              <a:rPr lang="en-US" sz="4400" dirty="0" err="1" smtClean="0"/>
              <a:t>IguazÚ</a:t>
            </a:r>
            <a:r>
              <a:rPr lang="en-US" sz="4400" dirty="0" smtClean="0"/>
              <a:t>- waterfalls</a:t>
            </a:r>
            <a:r>
              <a:rPr lang="en-US" sz="9600" dirty="0" smtClean="0"/>
              <a:t/>
            </a:r>
            <a:br>
              <a:rPr lang="en-US" sz="9600" dirty="0" smtClean="0"/>
            </a:br>
            <a:endParaRPr lang="en-US" dirty="0"/>
          </a:p>
        </p:txBody>
      </p:sp>
      <p:sp>
        <p:nvSpPr>
          <p:cNvPr id="7" name="Content Placeholder 6"/>
          <p:cNvSpPr>
            <a:spLocks noGrp="1"/>
          </p:cNvSpPr>
          <p:nvPr>
            <p:ph idx="1"/>
          </p:nvPr>
        </p:nvSpPr>
        <p:spPr>
          <a:xfrm>
            <a:off x="5791200" y="228600"/>
            <a:ext cx="3352800" cy="6629400"/>
          </a:xfrm>
        </p:spPr>
        <p:txBody>
          <a:bodyPr>
            <a:noAutofit/>
          </a:bodyPr>
          <a:lstStyle/>
          <a:p>
            <a:r>
              <a:rPr lang="en-US" sz="2200" dirty="0" smtClean="0"/>
              <a:t>Taller than Niagara Falls, twice as wide with 275 cascades spread in a </a:t>
            </a:r>
            <a:r>
              <a:rPr lang="en-US" sz="2200" dirty="0" err="1" smtClean="0"/>
              <a:t>horsehoe</a:t>
            </a:r>
            <a:r>
              <a:rPr lang="en-US" sz="2200" dirty="0" smtClean="0"/>
              <a:t> shape over nearly two miles of the </a:t>
            </a:r>
            <a:r>
              <a:rPr lang="en-US" sz="2200" dirty="0" err="1" smtClean="0"/>
              <a:t>Iguazu</a:t>
            </a:r>
            <a:r>
              <a:rPr lang="en-US" sz="2200" dirty="0" smtClean="0"/>
              <a:t> River, </a:t>
            </a:r>
            <a:r>
              <a:rPr lang="en-US" sz="2200" dirty="0" err="1" smtClean="0"/>
              <a:t>Iguazú</a:t>
            </a:r>
            <a:r>
              <a:rPr lang="en-US" sz="2200" dirty="0" smtClean="0"/>
              <a:t> Falls are the result of a volcanic eruption which left yet another large crack in the earth. </a:t>
            </a:r>
          </a:p>
          <a:p>
            <a:r>
              <a:rPr lang="en-US" sz="2200" dirty="0" smtClean="0"/>
              <a:t>During the rainy season of November - March, the rate of flow of water going over the falls may reach 450,000 cubic feet (12,750 cubic m) per second.</a:t>
            </a:r>
            <a:endParaRPr lang="en-US" sz="2200" dirty="0"/>
          </a:p>
        </p:txBody>
      </p:sp>
      <p:sp>
        <p:nvSpPr>
          <p:cNvPr id="6" name="TextBox 5"/>
          <p:cNvSpPr txBox="1"/>
          <p:nvPr/>
        </p:nvSpPr>
        <p:spPr>
          <a:xfrm>
            <a:off x="381000" y="6400800"/>
            <a:ext cx="4836580" cy="276999"/>
          </a:xfrm>
          <a:prstGeom prst="rect">
            <a:avLst/>
          </a:prstGeom>
          <a:solidFill>
            <a:schemeClr val="bg2"/>
          </a:solidFill>
        </p:spPr>
        <p:txBody>
          <a:bodyPr wrap="none" rtlCol="0">
            <a:spAutoFit/>
          </a:bodyPr>
          <a:lstStyle/>
          <a:p>
            <a:r>
              <a:rPr lang="en-US" sz="1200" dirty="0" smtClean="0"/>
              <a:t>http://gosouthamerica.about.com/cs/southamerica/a/IguazuFalls.htm</a:t>
            </a:r>
            <a:endParaRPr lang="en-US" sz="1200" dirty="0"/>
          </a:p>
        </p:txBody>
      </p:sp>
      <p:pic>
        <p:nvPicPr>
          <p:cNvPr id="77828" name="Picture 4" descr="http://ts2.mm.bing.net/th?id=H.4541057088815143&amp;pid=15.1"/>
          <p:cNvPicPr>
            <a:picLocks noChangeAspect="1" noChangeArrowheads="1"/>
          </p:cNvPicPr>
          <p:nvPr/>
        </p:nvPicPr>
        <p:blipFill>
          <a:blip r:embed="rId3" cstate="print"/>
          <a:srcRect/>
          <a:stretch>
            <a:fillRect/>
          </a:stretch>
        </p:blipFill>
        <p:spPr bwMode="auto">
          <a:xfrm>
            <a:off x="152400" y="1066801"/>
            <a:ext cx="5909732" cy="4114800"/>
          </a:xfrm>
          <a:prstGeom prst="rect">
            <a:avLst/>
          </a:prstGeom>
          <a:noFill/>
        </p:spPr>
      </p:pic>
      <p:sp>
        <p:nvSpPr>
          <p:cNvPr id="8" name="TextBox 7"/>
          <p:cNvSpPr txBox="1"/>
          <p:nvPr/>
        </p:nvSpPr>
        <p:spPr>
          <a:xfrm>
            <a:off x="228600" y="5334000"/>
            <a:ext cx="5791200" cy="1107996"/>
          </a:xfrm>
          <a:prstGeom prst="rect">
            <a:avLst/>
          </a:prstGeom>
          <a:noFill/>
        </p:spPr>
        <p:txBody>
          <a:bodyPr wrap="square" rtlCol="0">
            <a:spAutoFit/>
          </a:bodyPr>
          <a:lstStyle/>
          <a:p>
            <a:pPr algn="ctr"/>
            <a:r>
              <a:rPr lang="en-US" sz="2400" dirty="0" smtClean="0"/>
              <a:t>The name of the falls comes from the Guaraní word for "great water." </a:t>
            </a:r>
          </a:p>
          <a:p>
            <a:endParaRPr lang="en-US" dirty="0"/>
          </a:p>
        </p:txBody>
      </p:sp>
    </p:spTree>
  </p:cSld>
  <p:clrMapOvr>
    <a:masterClrMapping/>
  </p:clrMapOvr>
  <p:transition>
    <p:pull/>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2895600"/>
            <a:ext cx="8686800" cy="4114800"/>
          </a:xfrm>
        </p:spPr>
        <p:txBody>
          <a:bodyPr>
            <a:normAutofit fontScale="62500" lnSpcReduction="20000"/>
          </a:bodyPr>
          <a:lstStyle/>
          <a:p>
            <a:r>
              <a:rPr lang="en-US" dirty="0" smtClean="0"/>
              <a:t>The falls are part of a singular practically virgin jungle ecosystem protected by Argentine and Brazilian national parks on either side of the cascades. Two thirds of the falls are on the </a:t>
            </a:r>
            <a:r>
              <a:rPr lang="en-US" dirty="0" err="1" smtClean="0"/>
              <a:t>Argentinian</a:t>
            </a:r>
            <a:r>
              <a:rPr lang="en-US" dirty="0" smtClean="0"/>
              <a:t> side of the river where you can also tour </a:t>
            </a:r>
            <a:r>
              <a:rPr lang="en-US" dirty="0" err="1" smtClean="0"/>
              <a:t>Iguazú</a:t>
            </a:r>
            <a:r>
              <a:rPr lang="en-US" dirty="0" smtClean="0"/>
              <a:t> National Park where there are jungle trails and bird hikes. Plan a full day in the park to fully enjoy the wildlife flora and fauna.</a:t>
            </a:r>
          </a:p>
          <a:p>
            <a:r>
              <a:rPr lang="en-US" dirty="0" smtClean="0"/>
              <a:t>From the Argentine side you can take a series of catwalks over the water rushing into Devil's Gorge. Protective rain suits are provided. There are some areas where it is possible to swim in the spray of the cascades. Ask locally for instructions but be aware that you might have a resulting problem with cuticle parasites.</a:t>
            </a:r>
          </a:p>
          <a:p>
            <a:r>
              <a:rPr lang="en-US" dirty="0" smtClean="0"/>
              <a:t>The best times to see </a:t>
            </a:r>
            <a:r>
              <a:rPr lang="en-US" dirty="0" err="1" smtClean="0"/>
              <a:t>Iguazu</a:t>
            </a:r>
            <a:r>
              <a:rPr lang="en-US" dirty="0" smtClean="0"/>
              <a:t> Falls are in the spring and fall. Summer is intensely tropically hot and humid, and in winter the water level is considerably lower. There are hotels on both sides of the river and many tour agencies provide sightseeing opportunities around the area</a:t>
            </a:r>
            <a:endParaRPr lang="en-US" dirty="0"/>
          </a:p>
        </p:txBody>
      </p:sp>
      <p:pic>
        <p:nvPicPr>
          <p:cNvPr id="117762" name="Picture 2" descr="http://ts3.mm.bing.net/th?id=H.4892990972954046&amp;pid=15.1"/>
          <p:cNvPicPr>
            <a:picLocks noChangeAspect="1" noChangeArrowheads="1"/>
          </p:cNvPicPr>
          <p:nvPr/>
        </p:nvPicPr>
        <p:blipFill>
          <a:blip r:embed="rId3" cstate="print"/>
          <a:srcRect t="16292" r="721"/>
          <a:stretch>
            <a:fillRect/>
          </a:stretch>
        </p:blipFill>
        <p:spPr bwMode="auto">
          <a:xfrm>
            <a:off x="381000" y="152400"/>
            <a:ext cx="4114800" cy="2602084"/>
          </a:xfrm>
          <a:prstGeom prst="rect">
            <a:avLst/>
          </a:prstGeom>
          <a:noFill/>
        </p:spPr>
      </p:pic>
      <p:pic>
        <p:nvPicPr>
          <p:cNvPr id="117764" name="Picture 4" descr="http://notavacation.files.wordpress.com/2009/12/csc_0624.jpg"/>
          <p:cNvPicPr>
            <a:picLocks noChangeAspect="1" noChangeArrowheads="1"/>
          </p:cNvPicPr>
          <p:nvPr/>
        </p:nvPicPr>
        <p:blipFill>
          <a:blip r:embed="rId4" cstate="print"/>
          <a:srcRect/>
          <a:stretch>
            <a:fillRect/>
          </a:stretch>
        </p:blipFill>
        <p:spPr bwMode="auto">
          <a:xfrm>
            <a:off x="4953000" y="152400"/>
            <a:ext cx="3581399" cy="2686050"/>
          </a:xfrm>
          <a:prstGeom prst="rect">
            <a:avLst/>
          </a:prstGeom>
          <a:noFill/>
        </p:spPr>
      </p:pic>
    </p:spTree>
  </p:cSld>
  <p:clrMapOvr>
    <a:masterClrMapping/>
  </p:clrMapOvr>
  <p:transition>
    <p:pull/>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http://www.toursgonewild.com/wp-content/uploads/images/photos_packages/hotels/sheraton_iguazu/sheraton_iguazu7.jpg"/>
          <p:cNvPicPr>
            <a:picLocks noChangeAspect="1" noChangeArrowheads="1"/>
          </p:cNvPicPr>
          <p:nvPr/>
        </p:nvPicPr>
        <p:blipFill>
          <a:blip r:embed="rId3" cstate="print"/>
          <a:srcRect/>
          <a:stretch>
            <a:fillRect/>
          </a:stretch>
        </p:blipFill>
        <p:spPr bwMode="auto">
          <a:xfrm>
            <a:off x="228600" y="304801"/>
            <a:ext cx="4267200" cy="4309872"/>
          </a:xfrm>
          <a:prstGeom prst="rect">
            <a:avLst/>
          </a:prstGeom>
          <a:noFill/>
        </p:spPr>
      </p:pic>
      <p:sp>
        <p:nvSpPr>
          <p:cNvPr id="6" name="TextBox 5"/>
          <p:cNvSpPr txBox="1"/>
          <p:nvPr/>
        </p:nvSpPr>
        <p:spPr>
          <a:xfrm>
            <a:off x="4648200" y="228600"/>
            <a:ext cx="4267200" cy="4062651"/>
          </a:xfrm>
          <a:prstGeom prst="rect">
            <a:avLst/>
          </a:prstGeom>
          <a:noFill/>
        </p:spPr>
        <p:txBody>
          <a:bodyPr wrap="square" rtlCol="0">
            <a:spAutoFit/>
          </a:bodyPr>
          <a:lstStyle/>
          <a:p>
            <a:r>
              <a:rPr lang="en-US" sz="2000" dirty="0" smtClean="0"/>
              <a:t>The vast power of the falls was not fully utilized until the construction of the huge </a:t>
            </a:r>
            <a:r>
              <a:rPr lang="en-US" sz="2000" dirty="0" err="1" smtClean="0"/>
              <a:t>Itaipu</a:t>
            </a:r>
            <a:r>
              <a:rPr lang="en-US" sz="2000" dirty="0" smtClean="0"/>
              <a:t> hydroelectric power plant built jointly by Paraguay and Brazil. Completed in 1991 the dam is open to tours and provides 12,600,000 KW of power satisfying almost 40% of Brazil and Argentine power needs. The dam one of the largest in the world is touted by both countries as a masterpiece of technology.</a:t>
            </a:r>
          </a:p>
          <a:p>
            <a:endParaRPr lang="en-US" dirty="0"/>
          </a:p>
        </p:txBody>
      </p:sp>
      <p:sp>
        <p:nvSpPr>
          <p:cNvPr id="7" name="TextBox 6"/>
          <p:cNvSpPr txBox="1"/>
          <p:nvPr/>
        </p:nvSpPr>
        <p:spPr>
          <a:xfrm>
            <a:off x="40220" y="6400800"/>
            <a:ext cx="4836580" cy="276999"/>
          </a:xfrm>
          <a:prstGeom prst="rect">
            <a:avLst/>
          </a:prstGeom>
          <a:solidFill>
            <a:schemeClr val="bg2"/>
          </a:solidFill>
        </p:spPr>
        <p:txBody>
          <a:bodyPr wrap="none" rtlCol="0">
            <a:spAutoFit/>
          </a:bodyPr>
          <a:lstStyle/>
          <a:p>
            <a:r>
              <a:rPr lang="en-US" sz="1200" dirty="0" smtClean="0"/>
              <a:t>http://gosouthamerica.about.com/cs/southamerica/a/IguazuFalls.htm</a:t>
            </a:r>
            <a:endParaRPr lang="en-US" sz="1200" dirty="0"/>
          </a:p>
        </p:txBody>
      </p:sp>
      <p:pic>
        <p:nvPicPr>
          <p:cNvPr id="119812" name="Picture 4" descr="http://www.imagens.acheiviagem.com/img/foz-do-iguacu-itaipu-hydroelectric-plant-462-G.jpg"/>
          <p:cNvPicPr>
            <a:picLocks noChangeAspect="1" noChangeArrowheads="1"/>
          </p:cNvPicPr>
          <p:nvPr/>
        </p:nvPicPr>
        <p:blipFill>
          <a:blip r:embed="rId4" cstate="print"/>
          <a:srcRect t="12579" r="1887"/>
          <a:stretch>
            <a:fillRect/>
          </a:stretch>
        </p:blipFill>
        <p:spPr bwMode="auto">
          <a:xfrm>
            <a:off x="4953000" y="4038600"/>
            <a:ext cx="3962400" cy="2647950"/>
          </a:xfrm>
          <a:prstGeom prst="rect">
            <a:avLst/>
          </a:prstGeom>
          <a:noFill/>
        </p:spPr>
      </p:pic>
    </p:spTree>
  </p:cSld>
  <p:clrMapOvr>
    <a:masterClrMapping/>
  </p:clrMapOvr>
  <p:transition>
    <p:pull/>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04800" y="152400"/>
            <a:ext cx="3733800" cy="1905000"/>
          </a:xfrm>
        </p:spPr>
        <p:txBody>
          <a:bodyPr>
            <a:normAutofit fontScale="90000"/>
          </a:bodyPr>
          <a:lstStyle/>
          <a:p>
            <a:r>
              <a:rPr lang="en-US" sz="4400" dirty="0" smtClean="0"/>
              <a:t>Pampas – </a:t>
            </a:r>
            <a:br>
              <a:rPr lang="en-US" sz="4400" dirty="0" smtClean="0"/>
            </a:br>
            <a:r>
              <a:rPr lang="en-US" sz="4400" dirty="0" smtClean="0"/>
              <a:t>grasslands</a:t>
            </a:r>
            <a:r>
              <a:rPr lang="en-US" sz="9600" dirty="0" smtClean="0"/>
              <a:t/>
            </a:r>
            <a:br>
              <a:rPr lang="en-US" sz="9600" dirty="0" smtClean="0"/>
            </a:br>
            <a:endParaRPr lang="en-US" dirty="0"/>
          </a:p>
        </p:txBody>
      </p:sp>
      <p:sp>
        <p:nvSpPr>
          <p:cNvPr id="5" name="TextBox 4"/>
          <p:cNvSpPr txBox="1"/>
          <p:nvPr/>
        </p:nvSpPr>
        <p:spPr>
          <a:xfrm>
            <a:off x="381000" y="6400800"/>
            <a:ext cx="4852675" cy="369332"/>
          </a:xfrm>
          <a:prstGeom prst="rect">
            <a:avLst/>
          </a:prstGeom>
          <a:noFill/>
        </p:spPr>
        <p:txBody>
          <a:bodyPr wrap="none" rtlCol="0">
            <a:spAutoFit/>
          </a:bodyPr>
          <a:lstStyle/>
          <a:p>
            <a:r>
              <a:rPr lang="en-US" dirty="0" smtClean="0"/>
              <a:t>http://www.blueplanetbiomes.org/pampas.htm</a:t>
            </a:r>
            <a:endParaRPr lang="en-US" dirty="0"/>
          </a:p>
        </p:txBody>
      </p:sp>
      <p:sp>
        <p:nvSpPr>
          <p:cNvPr id="6" name="TextBox 5"/>
          <p:cNvSpPr txBox="1"/>
          <p:nvPr/>
        </p:nvSpPr>
        <p:spPr>
          <a:xfrm>
            <a:off x="228600" y="4419600"/>
            <a:ext cx="8610600" cy="1938992"/>
          </a:xfrm>
          <a:prstGeom prst="rect">
            <a:avLst/>
          </a:prstGeom>
          <a:noFill/>
        </p:spPr>
        <p:txBody>
          <a:bodyPr wrap="square" rtlCol="0">
            <a:spAutoFit/>
          </a:bodyPr>
          <a:lstStyle/>
          <a:p>
            <a:r>
              <a:rPr lang="en-US" sz="2000" dirty="0" smtClean="0"/>
              <a:t>The Pampas of South America are a grassland biome. They are flat, fertile plains that covers an area of 300,000 sq. miles or 777,000 square kilometers, from the Atlantic Ocean to the Andes Mountains. It is found primarily in Argentina and extends into Uruguay. The word Pampas comes from the Guarani Indian word for level plain. The Argentinean Pampas are the home of the 'Gaucho', the original South American cowboy.</a:t>
            </a:r>
            <a:endParaRPr lang="en-US" sz="2000" dirty="0"/>
          </a:p>
        </p:txBody>
      </p:sp>
      <p:pic>
        <p:nvPicPr>
          <p:cNvPr id="75778" name="Picture 2" descr="http://www.blueplanetbiomes.org/images/pampas_gauchos.jpg"/>
          <p:cNvPicPr>
            <a:picLocks noChangeAspect="1" noChangeArrowheads="1"/>
          </p:cNvPicPr>
          <p:nvPr/>
        </p:nvPicPr>
        <p:blipFill>
          <a:blip r:embed="rId3" cstate="print"/>
          <a:srcRect l="13725" t="10525"/>
          <a:stretch>
            <a:fillRect/>
          </a:stretch>
        </p:blipFill>
        <p:spPr bwMode="auto">
          <a:xfrm>
            <a:off x="304800" y="1600200"/>
            <a:ext cx="3352800" cy="2591217"/>
          </a:xfrm>
          <a:prstGeom prst="rect">
            <a:avLst/>
          </a:prstGeom>
          <a:noFill/>
        </p:spPr>
      </p:pic>
      <p:pic>
        <p:nvPicPr>
          <p:cNvPr id="75780" name="Picture 4" descr="http://www.linternaute.com/voyage/magazine/photo/les-60-plus-belles-destinations-de-l-ete/image/pampa-argentine-406676.jpg"/>
          <p:cNvPicPr>
            <a:picLocks noChangeAspect="1" noChangeArrowheads="1"/>
          </p:cNvPicPr>
          <p:nvPr/>
        </p:nvPicPr>
        <p:blipFill>
          <a:blip r:embed="rId4" cstate="print"/>
          <a:srcRect/>
          <a:stretch>
            <a:fillRect/>
          </a:stretch>
        </p:blipFill>
        <p:spPr bwMode="auto">
          <a:xfrm>
            <a:off x="3810000" y="152400"/>
            <a:ext cx="5143500" cy="3429001"/>
          </a:xfrm>
          <a:prstGeom prst="rect">
            <a:avLst/>
          </a:prstGeom>
          <a:noFill/>
        </p:spPr>
      </p:pic>
      <p:sp>
        <p:nvSpPr>
          <p:cNvPr id="9" name="TextBox 8">
            <a:hlinkClick r:id="rId5"/>
          </p:cNvPr>
          <p:cNvSpPr txBox="1"/>
          <p:nvPr/>
        </p:nvSpPr>
        <p:spPr>
          <a:xfrm>
            <a:off x="3886200" y="3620869"/>
            <a:ext cx="4953000" cy="646331"/>
          </a:xfrm>
          <a:prstGeom prst="rect">
            <a:avLst/>
          </a:prstGeom>
          <a:solidFill>
            <a:schemeClr val="bg2">
              <a:lumMod val="75000"/>
            </a:schemeClr>
          </a:solidFill>
          <a:ln>
            <a:solidFill>
              <a:schemeClr val="tx1"/>
            </a:solidFill>
          </a:ln>
        </p:spPr>
        <p:txBody>
          <a:bodyPr wrap="square" rtlCol="0">
            <a:spAutoFit/>
          </a:bodyPr>
          <a:lstStyle/>
          <a:p>
            <a:r>
              <a:rPr lang="en-US" dirty="0" smtClean="0"/>
              <a:t>Explore Argentina: Patagonia to the Pampas BBC Documentary Part 3 of 4 at 6:40</a:t>
            </a:r>
          </a:p>
        </p:txBody>
      </p:sp>
    </p:spTree>
  </p:cSld>
  <p:clrMapOvr>
    <a:masterClrMapping/>
  </p:clrMapOvr>
  <p:transition>
    <p:pull/>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76200"/>
            <a:ext cx="8613648" cy="841248"/>
          </a:xfrm>
        </p:spPr>
        <p:txBody>
          <a:bodyPr>
            <a:normAutofit/>
          </a:bodyPr>
          <a:lstStyle/>
          <a:p>
            <a:r>
              <a:rPr lang="en-US" sz="3200" dirty="0" smtClean="0"/>
              <a:t>La </a:t>
            </a:r>
            <a:r>
              <a:rPr lang="en-US" sz="3200" dirty="0" err="1" smtClean="0"/>
              <a:t>gente</a:t>
            </a:r>
            <a:r>
              <a:rPr lang="en-US" sz="3200" dirty="0" smtClean="0"/>
              <a:t> </a:t>
            </a:r>
            <a:r>
              <a:rPr lang="en-US" sz="3200" dirty="0" err="1" smtClean="0"/>
              <a:t>famosa</a:t>
            </a:r>
            <a:r>
              <a:rPr lang="en-US" dirty="0" smtClean="0"/>
              <a:t>: Eva </a:t>
            </a:r>
            <a:r>
              <a:rPr lang="en-US" dirty="0" err="1" smtClean="0"/>
              <a:t>perón</a:t>
            </a:r>
            <a:r>
              <a:rPr lang="en-US" dirty="0" smtClean="0"/>
              <a:t> </a:t>
            </a:r>
            <a:endParaRPr lang="en-US" dirty="0"/>
          </a:p>
        </p:txBody>
      </p:sp>
      <p:sp>
        <p:nvSpPr>
          <p:cNvPr id="5" name="TextBox 4"/>
          <p:cNvSpPr txBox="1"/>
          <p:nvPr/>
        </p:nvSpPr>
        <p:spPr>
          <a:xfrm>
            <a:off x="228600" y="6564868"/>
            <a:ext cx="5643468" cy="369332"/>
          </a:xfrm>
          <a:prstGeom prst="rect">
            <a:avLst/>
          </a:prstGeom>
          <a:noFill/>
        </p:spPr>
        <p:txBody>
          <a:bodyPr wrap="none" rtlCol="0">
            <a:spAutoFit/>
          </a:bodyPr>
          <a:lstStyle/>
          <a:p>
            <a:r>
              <a:rPr lang="en-US" dirty="0" smtClean="0"/>
              <a:t>http://www.biography.com/people/eva-peron-9437976</a:t>
            </a:r>
            <a:endParaRPr lang="en-US" dirty="0"/>
          </a:p>
        </p:txBody>
      </p:sp>
      <p:sp>
        <p:nvSpPr>
          <p:cNvPr id="6" name="Content Placeholder 5"/>
          <p:cNvSpPr>
            <a:spLocks noGrp="1"/>
          </p:cNvSpPr>
          <p:nvPr>
            <p:ph sz="half" idx="1"/>
          </p:nvPr>
        </p:nvSpPr>
        <p:spPr>
          <a:xfrm>
            <a:off x="3581400" y="1066800"/>
            <a:ext cx="5638800" cy="5943600"/>
          </a:xfrm>
        </p:spPr>
        <p:txBody>
          <a:bodyPr>
            <a:normAutofit fontScale="77500" lnSpcReduction="20000"/>
          </a:bodyPr>
          <a:lstStyle/>
          <a:p>
            <a:r>
              <a:rPr lang="en-US" sz="3200" dirty="0" smtClean="0"/>
              <a:t>Eva </a:t>
            </a:r>
            <a:r>
              <a:rPr lang="en-US" sz="3200" dirty="0" err="1" smtClean="0"/>
              <a:t>Perón</a:t>
            </a:r>
            <a:r>
              <a:rPr lang="en-US" sz="3200" dirty="0" smtClean="0"/>
              <a:t> was born May 7, 1919, in Los </a:t>
            </a:r>
            <a:r>
              <a:rPr lang="en-US" sz="3200" dirty="0" err="1" smtClean="0"/>
              <a:t>Toldos</a:t>
            </a:r>
            <a:r>
              <a:rPr lang="en-US" sz="3200" dirty="0" smtClean="0"/>
              <a:t>, Argentina. Growing up in small towns with little money, </a:t>
            </a:r>
            <a:r>
              <a:rPr lang="en-US" sz="3200" dirty="0" err="1" smtClean="0"/>
              <a:t>Perón</a:t>
            </a:r>
            <a:r>
              <a:rPr lang="en-US" sz="3200" dirty="0" smtClean="0"/>
              <a:t> dreamed of becoming actress. She moved to Buenos Aires in 1930s and had some success as a performer. Her life changed dramatically when she married Juan </a:t>
            </a:r>
            <a:r>
              <a:rPr lang="en-US" sz="3200" dirty="0" err="1" smtClean="0"/>
              <a:t>Perón</a:t>
            </a:r>
            <a:r>
              <a:rPr lang="en-US" sz="3200" dirty="0" smtClean="0"/>
              <a:t>, a colonel and government official, in 1945. He became president of Argentina the following year and she was a powerful political influence on him. Eva </a:t>
            </a:r>
            <a:r>
              <a:rPr lang="en-US" sz="3200" dirty="0" err="1" smtClean="0"/>
              <a:t>Perón</a:t>
            </a:r>
            <a:r>
              <a:rPr lang="en-US" sz="3200" dirty="0" smtClean="0"/>
              <a:t> used her position as first lady to fight for women's suffrage and improving the lives of the poor, and became a legendary figure in Argentine politics.</a:t>
            </a:r>
          </a:p>
          <a:p>
            <a:endParaRPr lang="en-US" dirty="0"/>
          </a:p>
        </p:txBody>
      </p:sp>
      <p:pic>
        <p:nvPicPr>
          <p:cNvPr id="73730" name="Picture 2" descr="http://www.fullissue.com/wp-content/uploads/Eva_Peron.jpg"/>
          <p:cNvPicPr>
            <a:picLocks noChangeAspect="1" noChangeArrowheads="1"/>
          </p:cNvPicPr>
          <p:nvPr/>
        </p:nvPicPr>
        <p:blipFill>
          <a:blip r:embed="rId3" cstate="print"/>
          <a:srcRect/>
          <a:stretch>
            <a:fillRect/>
          </a:stretch>
        </p:blipFill>
        <p:spPr bwMode="auto">
          <a:xfrm>
            <a:off x="152400" y="762000"/>
            <a:ext cx="3619500" cy="5715000"/>
          </a:xfrm>
          <a:prstGeom prst="rect">
            <a:avLst/>
          </a:prstGeom>
          <a:noFill/>
        </p:spPr>
      </p:pic>
    </p:spTree>
  </p:cSld>
  <p:clrMapOvr>
    <a:masterClrMapping/>
  </p:clrMapOvr>
  <p:transition>
    <p:pull/>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6"/>
          <p:cNvSpPr>
            <a:spLocks noGrp="1"/>
          </p:cNvSpPr>
          <p:nvPr>
            <p:ph sz="half" idx="1"/>
          </p:nvPr>
        </p:nvSpPr>
        <p:spPr>
          <a:xfrm>
            <a:off x="228600" y="228600"/>
            <a:ext cx="4267200" cy="6400800"/>
          </a:xfrm>
        </p:spPr>
        <p:txBody>
          <a:bodyPr>
            <a:normAutofit fontScale="85000" lnSpcReduction="20000"/>
          </a:bodyPr>
          <a:lstStyle/>
          <a:p>
            <a:r>
              <a:rPr lang="en-US" dirty="0" smtClean="0"/>
              <a:t>Eva Duarte de </a:t>
            </a:r>
            <a:r>
              <a:rPr lang="en-US" dirty="0" err="1" smtClean="0"/>
              <a:t>Perón</a:t>
            </a:r>
            <a:r>
              <a:rPr lang="en-US" dirty="0" smtClean="0"/>
              <a:t> became a legendary figure in Argentine politics. A skilled speaker, she was adored by the poor she worked hard to help, but she was not without critics and detractors. </a:t>
            </a:r>
          </a:p>
          <a:p>
            <a:r>
              <a:rPr lang="en-US" dirty="0" smtClean="0"/>
              <a:t>She tried to run for vice president with her husband in 1951, but she was opposed by the army. </a:t>
            </a:r>
          </a:p>
          <a:p>
            <a:r>
              <a:rPr lang="en-US" dirty="0" smtClean="0"/>
              <a:t>She died of cancer in Buenos Aires on July 26, 1952. Since her death, her life continues to fascinate people around the world and was the basis for the successful musical </a:t>
            </a:r>
            <a:r>
              <a:rPr lang="en-US" dirty="0" err="1" smtClean="0"/>
              <a:t>Evita</a:t>
            </a:r>
            <a:r>
              <a:rPr lang="en-US" dirty="0" smtClean="0"/>
              <a:t> (1979).</a:t>
            </a:r>
          </a:p>
        </p:txBody>
      </p:sp>
      <p:pic>
        <p:nvPicPr>
          <p:cNvPr id="123906" name="Picture 2" descr="http://moviegoods.com/Assets/product_images/1020/370524.1020.A.jpg"/>
          <p:cNvPicPr>
            <a:picLocks noChangeAspect="1" noChangeArrowheads="1"/>
          </p:cNvPicPr>
          <p:nvPr/>
        </p:nvPicPr>
        <p:blipFill>
          <a:blip r:embed="rId3" cstate="print"/>
          <a:srcRect/>
          <a:stretch>
            <a:fillRect/>
          </a:stretch>
        </p:blipFill>
        <p:spPr bwMode="auto">
          <a:xfrm>
            <a:off x="4572000" y="152400"/>
            <a:ext cx="4341138" cy="6429375"/>
          </a:xfrm>
          <a:prstGeom prst="rect">
            <a:avLst/>
          </a:prstGeom>
          <a:noFill/>
        </p:spPr>
      </p:pic>
      <p:sp>
        <p:nvSpPr>
          <p:cNvPr id="7" name="TextBox 6">
            <a:hlinkClick r:id="rId4"/>
          </p:cNvPr>
          <p:cNvSpPr txBox="1"/>
          <p:nvPr/>
        </p:nvSpPr>
        <p:spPr>
          <a:xfrm>
            <a:off x="1371600" y="6324600"/>
            <a:ext cx="2903424" cy="369332"/>
          </a:xfrm>
          <a:prstGeom prst="rect">
            <a:avLst/>
          </a:prstGeom>
          <a:solidFill>
            <a:schemeClr val="bg2">
              <a:lumMod val="75000"/>
            </a:schemeClr>
          </a:solidFill>
          <a:ln>
            <a:solidFill>
              <a:schemeClr val="tx1"/>
            </a:solidFill>
          </a:ln>
        </p:spPr>
        <p:txBody>
          <a:bodyPr wrap="none" rtlCol="0">
            <a:spAutoFit/>
          </a:bodyPr>
          <a:lstStyle/>
          <a:p>
            <a:r>
              <a:rPr lang="en-US" dirty="0" smtClean="0"/>
              <a:t>Don’t Cry for Me Argentina</a:t>
            </a:r>
            <a:endParaRPr lang="en-US" dirty="0"/>
          </a:p>
        </p:txBody>
      </p:sp>
    </p:spTree>
  </p:cSld>
  <p:clrMapOvr>
    <a:masterClrMapping/>
  </p:clrMapOvr>
  <p:transition>
    <p:pull/>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686800" cy="841248"/>
          </a:xfrm>
        </p:spPr>
        <p:txBody>
          <a:bodyPr>
            <a:normAutofit fontScale="90000"/>
          </a:bodyPr>
          <a:lstStyle/>
          <a:p>
            <a:r>
              <a:rPr lang="en-US" dirty="0" smtClean="0"/>
              <a:t>La </a:t>
            </a:r>
            <a:r>
              <a:rPr lang="en-US" dirty="0" err="1" smtClean="0"/>
              <a:t>gente</a:t>
            </a:r>
            <a:r>
              <a:rPr lang="en-US" dirty="0" smtClean="0"/>
              <a:t> </a:t>
            </a:r>
            <a:r>
              <a:rPr lang="en-US" dirty="0" err="1" smtClean="0"/>
              <a:t>famosa</a:t>
            </a:r>
            <a:r>
              <a:rPr lang="en-US" dirty="0" smtClean="0"/>
              <a:t>:</a:t>
            </a:r>
            <a:br>
              <a:rPr lang="en-US" dirty="0" smtClean="0"/>
            </a:br>
            <a:r>
              <a:rPr lang="en-US" b="1" dirty="0" err="1" smtClean="0"/>
              <a:t>diego</a:t>
            </a:r>
            <a:r>
              <a:rPr lang="en-US" b="1" dirty="0" smtClean="0"/>
              <a:t> </a:t>
            </a:r>
            <a:r>
              <a:rPr lang="en-US" b="1" dirty="0" err="1" smtClean="0"/>
              <a:t>Maradona</a:t>
            </a:r>
            <a:r>
              <a:rPr lang="en-US" b="1" dirty="0" smtClean="0"/>
              <a:t> </a:t>
            </a:r>
            <a:r>
              <a:rPr lang="en-US" sz="2800" dirty="0" smtClean="0"/>
              <a:t>(1960- )</a:t>
            </a:r>
            <a:br>
              <a:rPr lang="en-US" sz="2800" dirty="0" smtClean="0"/>
            </a:br>
            <a:endParaRPr lang="en-US" dirty="0"/>
          </a:p>
        </p:txBody>
      </p:sp>
      <p:sp>
        <p:nvSpPr>
          <p:cNvPr id="3" name="Content Placeholder 2"/>
          <p:cNvSpPr>
            <a:spLocks noGrp="1"/>
          </p:cNvSpPr>
          <p:nvPr>
            <p:ph sz="half" idx="1"/>
          </p:nvPr>
        </p:nvSpPr>
        <p:spPr>
          <a:xfrm>
            <a:off x="533400" y="1219200"/>
            <a:ext cx="3429000" cy="609600"/>
          </a:xfrm>
          <a:ln>
            <a:noFill/>
          </a:ln>
        </p:spPr>
        <p:txBody>
          <a:bodyPr>
            <a:normAutofit lnSpcReduction="10000"/>
          </a:bodyPr>
          <a:lstStyle/>
          <a:p>
            <a:pPr>
              <a:buNone/>
            </a:pPr>
            <a:r>
              <a:rPr lang="en-US" sz="3200" b="1" dirty="0" smtClean="0"/>
              <a:t>  </a:t>
            </a:r>
            <a:r>
              <a:rPr lang="en-US" sz="3700" dirty="0" smtClean="0"/>
              <a:t>Soccer player</a:t>
            </a:r>
          </a:p>
          <a:p>
            <a:pPr lvl="1"/>
            <a:endParaRPr lang="en-US" dirty="0" smtClean="0"/>
          </a:p>
        </p:txBody>
      </p:sp>
      <p:sp>
        <p:nvSpPr>
          <p:cNvPr id="4" name="TextBox 3"/>
          <p:cNvSpPr txBox="1"/>
          <p:nvPr/>
        </p:nvSpPr>
        <p:spPr>
          <a:xfrm>
            <a:off x="304800" y="2057400"/>
            <a:ext cx="4267200" cy="4093428"/>
          </a:xfrm>
          <a:prstGeom prst="rect">
            <a:avLst/>
          </a:prstGeom>
          <a:solidFill>
            <a:schemeClr val="bg2"/>
          </a:solidFill>
        </p:spPr>
        <p:txBody>
          <a:bodyPr wrap="square" rtlCol="0">
            <a:spAutoFit/>
          </a:bodyPr>
          <a:lstStyle/>
          <a:p>
            <a:r>
              <a:rPr lang="en-US" sz="2000" dirty="0" smtClean="0"/>
              <a:t>Diego Armando </a:t>
            </a:r>
            <a:r>
              <a:rPr lang="en-US" sz="2000" dirty="0" err="1" smtClean="0"/>
              <a:t>Maradona</a:t>
            </a:r>
            <a:r>
              <a:rPr lang="en-US" sz="2000" dirty="0" smtClean="0"/>
              <a:t> was born on October 30, 1960, in Buenos Aires, Argentina. </a:t>
            </a:r>
            <a:r>
              <a:rPr lang="en-US" sz="2000" dirty="0" err="1" smtClean="0"/>
              <a:t>Maradona</a:t>
            </a:r>
            <a:r>
              <a:rPr lang="en-US" sz="2000" dirty="0" smtClean="0"/>
              <a:t> led club teams to championships in Argentina, Italy and Spain, and famously starred for the Argentinean team that won the 1986 World Cup. However, the soccer legend's career was marred by a pair of high-profile suspensions for drug use, and he has often battled health problems in retirement.</a:t>
            </a:r>
            <a:endParaRPr lang="en-US" dirty="0"/>
          </a:p>
        </p:txBody>
      </p:sp>
      <p:sp>
        <p:nvSpPr>
          <p:cNvPr id="5" name="TextBox 4"/>
          <p:cNvSpPr txBox="1"/>
          <p:nvPr/>
        </p:nvSpPr>
        <p:spPr>
          <a:xfrm>
            <a:off x="1981200" y="6336268"/>
            <a:ext cx="6284669" cy="369332"/>
          </a:xfrm>
          <a:prstGeom prst="rect">
            <a:avLst/>
          </a:prstGeom>
          <a:solidFill>
            <a:schemeClr val="bg2"/>
          </a:solidFill>
        </p:spPr>
        <p:txBody>
          <a:bodyPr wrap="none" rtlCol="0">
            <a:spAutoFit/>
          </a:bodyPr>
          <a:lstStyle/>
          <a:p>
            <a:r>
              <a:rPr lang="en-US" dirty="0" smtClean="0"/>
              <a:t>http://www.biography.com/people/diego-maradona-9398176</a:t>
            </a:r>
            <a:endParaRPr lang="en-US" dirty="0"/>
          </a:p>
        </p:txBody>
      </p:sp>
      <p:pic>
        <p:nvPicPr>
          <p:cNvPr id="71682" name="Picture 2" descr="http://3.bp.blogspot.com/_W3iS4rJ5Gy8/TBh2t86odzI/AAAAAAAAASM/3GbGUwyv-QA/s1600/diego-maradona.jpg"/>
          <p:cNvPicPr>
            <a:picLocks noChangeAspect="1" noChangeArrowheads="1"/>
          </p:cNvPicPr>
          <p:nvPr/>
        </p:nvPicPr>
        <p:blipFill>
          <a:blip r:embed="rId3" cstate="print"/>
          <a:srcRect/>
          <a:stretch>
            <a:fillRect/>
          </a:stretch>
        </p:blipFill>
        <p:spPr bwMode="auto">
          <a:xfrm>
            <a:off x="5210175" y="228600"/>
            <a:ext cx="3781425" cy="5695950"/>
          </a:xfrm>
          <a:prstGeom prst="rect">
            <a:avLst/>
          </a:prstGeom>
          <a:noFill/>
        </p:spPr>
      </p:pic>
    </p:spTree>
  </p:cSld>
  <p:clrMapOvr>
    <a:masterClrMapping/>
  </p:clrMapOvr>
  <p:transition>
    <p:pull/>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28600"/>
            <a:ext cx="8686800" cy="841248"/>
          </a:xfrm>
        </p:spPr>
        <p:txBody>
          <a:bodyPr/>
          <a:lstStyle/>
          <a:p>
            <a:r>
              <a:rPr lang="en-US" dirty="0" smtClean="0"/>
              <a:t>La </a:t>
            </a:r>
            <a:r>
              <a:rPr lang="en-US" dirty="0" err="1" smtClean="0"/>
              <a:t>gente</a:t>
            </a:r>
            <a:r>
              <a:rPr lang="en-US" dirty="0" smtClean="0"/>
              <a:t> </a:t>
            </a:r>
            <a:r>
              <a:rPr lang="en-US" dirty="0" err="1" smtClean="0"/>
              <a:t>famosa</a:t>
            </a:r>
            <a:endParaRPr lang="en-US" dirty="0"/>
          </a:p>
        </p:txBody>
      </p:sp>
      <p:sp>
        <p:nvSpPr>
          <p:cNvPr id="3" name="Content Placeholder 2"/>
          <p:cNvSpPr>
            <a:spLocks noGrp="1"/>
          </p:cNvSpPr>
          <p:nvPr>
            <p:ph sz="half" idx="1"/>
          </p:nvPr>
        </p:nvSpPr>
        <p:spPr>
          <a:xfrm>
            <a:off x="4267200" y="457200"/>
            <a:ext cx="4572000" cy="3429000"/>
          </a:xfrm>
          <a:ln>
            <a:solidFill>
              <a:schemeClr val="tx1"/>
            </a:solidFill>
          </a:ln>
        </p:spPr>
        <p:txBody>
          <a:bodyPr>
            <a:normAutofit/>
          </a:bodyPr>
          <a:lstStyle/>
          <a:p>
            <a:pPr>
              <a:buNone/>
            </a:pPr>
            <a:r>
              <a:rPr lang="en-US" sz="3300" b="1" dirty="0" smtClean="0"/>
              <a:t> </a:t>
            </a:r>
            <a:r>
              <a:rPr lang="en-US" sz="3300" b="1" dirty="0" smtClean="0">
                <a:latin typeface="+mj-lt"/>
              </a:rPr>
              <a:t>José de San </a:t>
            </a:r>
            <a:r>
              <a:rPr lang="en-US" sz="3300" b="1" dirty="0" err="1" smtClean="0">
                <a:latin typeface="+mj-lt"/>
              </a:rPr>
              <a:t>Martín</a:t>
            </a:r>
            <a:endParaRPr lang="en-US" dirty="0" smtClean="0">
              <a:latin typeface="+mj-lt"/>
            </a:endParaRPr>
          </a:p>
          <a:p>
            <a:pPr lvl="1"/>
            <a:r>
              <a:rPr lang="en-US" dirty="0" smtClean="0"/>
              <a:t>1778-1850</a:t>
            </a:r>
          </a:p>
          <a:p>
            <a:pPr lvl="1"/>
            <a:r>
              <a:rPr lang="en-US" dirty="0" smtClean="0"/>
              <a:t>Independence leader</a:t>
            </a:r>
          </a:p>
          <a:p>
            <a:pPr lvl="1"/>
            <a:r>
              <a:rPr lang="en-US" dirty="0" smtClean="0"/>
              <a:t>Helped lead the revolutions against Spanish rule in Argentina (1812), Chile (1818) and Peru (1821)</a:t>
            </a:r>
          </a:p>
          <a:p>
            <a:pPr lvl="1"/>
            <a:endParaRPr lang="en-US" dirty="0" smtClean="0"/>
          </a:p>
        </p:txBody>
      </p:sp>
      <p:sp>
        <p:nvSpPr>
          <p:cNvPr id="4" name="TextBox 3"/>
          <p:cNvSpPr txBox="1"/>
          <p:nvPr/>
        </p:nvSpPr>
        <p:spPr>
          <a:xfrm>
            <a:off x="304801" y="4724400"/>
            <a:ext cx="8610600" cy="1752600"/>
          </a:xfrm>
          <a:prstGeom prst="rect">
            <a:avLst/>
          </a:prstGeom>
          <a:solidFill>
            <a:schemeClr val="bg2"/>
          </a:solidFill>
        </p:spPr>
        <p:txBody>
          <a:bodyPr wrap="square" rtlCol="0">
            <a:spAutoFit/>
          </a:bodyPr>
          <a:lstStyle/>
          <a:p>
            <a:r>
              <a:rPr lang="en-US" dirty="0" smtClean="0"/>
              <a:t>For 20 years he was a loyal officer of the Spanish monarch, fighting against the Moors, the British and the Portuguese….In later years, San </a:t>
            </a:r>
            <a:r>
              <a:rPr lang="en-US" dirty="0" err="1" smtClean="0"/>
              <a:t>Martín</a:t>
            </a:r>
            <a:r>
              <a:rPr lang="en-US" dirty="0" smtClean="0"/>
              <a:t> averred that he had sacrificed his career in Spain because he had responded to the call of his native land, and this is the view taken by </a:t>
            </a:r>
            <a:r>
              <a:rPr lang="en-US" dirty="0" err="1" smtClean="0"/>
              <a:t>Argentinian</a:t>
            </a:r>
            <a:r>
              <a:rPr lang="en-US" dirty="0" smtClean="0"/>
              <a:t> historians.</a:t>
            </a:r>
          </a:p>
          <a:p>
            <a:endParaRPr lang="en-US" dirty="0" smtClean="0"/>
          </a:p>
          <a:p>
            <a:r>
              <a:rPr lang="en-US" dirty="0" smtClean="0"/>
              <a:t>http://www.britannica.com/EBchecked/topic/521474/Jose-de-San-Martin</a:t>
            </a:r>
            <a:endParaRPr lang="en-US" dirty="0"/>
          </a:p>
        </p:txBody>
      </p:sp>
      <p:pic>
        <p:nvPicPr>
          <p:cNvPr id="69634" name="Picture 2" descr="http://1.bp.blogspot.com/_tTFdYezGXMQ/TDZUgHMYcKI/AAAAAAAAKpQ/by0syPH5h_M/s400/San-Martin.jpg"/>
          <p:cNvPicPr>
            <a:picLocks noChangeAspect="1" noChangeArrowheads="1"/>
          </p:cNvPicPr>
          <p:nvPr/>
        </p:nvPicPr>
        <p:blipFill>
          <a:blip r:embed="rId3" cstate="print"/>
          <a:srcRect/>
          <a:stretch>
            <a:fillRect/>
          </a:stretch>
        </p:blipFill>
        <p:spPr bwMode="auto">
          <a:xfrm>
            <a:off x="1066800" y="914400"/>
            <a:ext cx="2762250" cy="3600451"/>
          </a:xfrm>
          <a:prstGeom prst="rect">
            <a:avLst/>
          </a:prstGeom>
          <a:noFill/>
        </p:spPr>
      </p:pic>
    </p:spTree>
  </p:cSld>
  <p:clrMapOvr>
    <a:masterClrMapping/>
  </p:clrMapOvr>
  <p:transition>
    <p:pull/>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86800" cy="838200"/>
          </a:xfrm>
        </p:spPr>
        <p:txBody>
          <a:bodyPr>
            <a:normAutofit fontScale="90000"/>
          </a:bodyPr>
          <a:lstStyle/>
          <a:p>
            <a:r>
              <a:rPr lang="en-US" dirty="0" err="1" smtClean="0"/>
              <a:t>Gente</a:t>
            </a:r>
            <a:r>
              <a:rPr lang="en-US" dirty="0" smtClean="0"/>
              <a:t> </a:t>
            </a:r>
            <a:r>
              <a:rPr lang="en-US" dirty="0" err="1" smtClean="0"/>
              <a:t>Famosa</a:t>
            </a:r>
            <a:r>
              <a:rPr lang="en-US" dirty="0" smtClean="0"/>
              <a:t>: </a:t>
            </a:r>
            <a:br>
              <a:rPr lang="en-US" dirty="0" smtClean="0"/>
            </a:br>
            <a:r>
              <a:rPr lang="en-US" sz="4000" dirty="0" smtClean="0"/>
              <a:t>Juan Manuel de </a:t>
            </a:r>
            <a:r>
              <a:rPr lang="en-US" sz="4000" dirty="0" err="1" smtClean="0"/>
              <a:t>rosas</a:t>
            </a:r>
            <a:r>
              <a:rPr lang="en-US" sz="4000" dirty="0" smtClean="0"/>
              <a:t> (1793-1877)</a:t>
            </a:r>
            <a:endParaRPr lang="en-US" sz="4000" dirty="0"/>
          </a:p>
        </p:txBody>
      </p:sp>
      <p:sp>
        <p:nvSpPr>
          <p:cNvPr id="8" name="Content Placeholder 7"/>
          <p:cNvSpPr>
            <a:spLocks noGrp="1"/>
          </p:cNvSpPr>
          <p:nvPr>
            <p:ph idx="1"/>
          </p:nvPr>
        </p:nvSpPr>
        <p:spPr>
          <a:xfrm>
            <a:off x="2362200" y="1371600"/>
            <a:ext cx="6781800" cy="2971800"/>
          </a:xfrm>
        </p:spPr>
        <p:txBody>
          <a:bodyPr>
            <a:noAutofit/>
          </a:bodyPr>
          <a:lstStyle/>
          <a:p>
            <a:r>
              <a:rPr lang="en-US" sz="1800" dirty="0" smtClean="0"/>
              <a:t>Manuel </a:t>
            </a:r>
            <a:r>
              <a:rPr lang="en-US" sz="1800" dirty="0" err="1" smtClean="0"/>
              <a:t>Dorrego</a:t>
            </a:r>
            <a:r>
              <a:rPr lang="en-US" sz="1800" dirty="0" smtClean="0"/>
              <a:t>, governor of Buenos Aires, Rosas was appointed head of the provincial militia in 1820 . After </a:t>
            </a:r>
            <a:r>
              <a:rPr lang="en-US" sz="1800" dirty="0" err="1" smtClean="0"/>
              <a:t>Dorrego</a:t>
            </a:r>
            <a:r>
              <a:rPr lang="en-US" sz="1800" dirty="0" smtClean="0"/>
              <a:t> was overthrown in 1828, Rosas opposed the new governor, Juan </a:t>
            </a:r>
            <a:r>
              <a:rPr lang="en-US" sz="1800" dirty="0" err="1" smtClean="0"/>
              <a:t>Lavalle</a:t>
            </a:r>
            <a:r>
              <a:rPr lang="en-US" sz="1800" dirty="0" smtClean="0"/>
              <a:t>. Rosas reconvened the former legislature, which elected him governor on Dec. 5, 1829. As head of the Federalist Party, Rosas was opposed by </a:t>
            </a:r>
            <a:r>
              <a:rPr lang="en-US" sz="1800" dirty="0" err="1" smtClean="0"/>
              <a:t>Lavalle’s</a:t>
            </a:r>
            <a:r>
              <a:rPr lang="en-US" sz="1800" dirty="0" smtClean="0"/>
              <a:t> </a:t>
            </a:r>
            <a:r>
              <a:rPr lang="en-US" sz="1800" dirty="0" err="1" smtClean="0"/>
              <a:t>unitarios</a:t>
            </a:r>
            <a:r>
              <a:rPr lang="en-US" sz="1800" dirty="0" smtClean="0"/>
              <a:t> (centralists). He left his post to his legal successor at the end of his term but returned to the governorship once again in 1835. He agreed to return only under the condition that he receive dictatorial powers.</a:t>
            </a:r>
          </a:p>
        </p:txBody>
      </p:sp>
      <p:sp>
        <p:nvSpPr>
          <p:cNvPr id="4" name="TextBox 3"/>
          <p:cNvSpPr txBox="1"/>
          <p:nvPr/>
        </p:nvSpPr>
        <p:spPr>
          <a:xfrm>
            <a:off x="2673986" y="6488668"/>
            <a:ext cx="6165214" cy="307777"/>
          </a:xfrm>
          <a:prstGeom prst="rect">
            <a:avLst/>
          </a:prstGeom>
          <a:solidFill>
            <a:schemeClr val="bg2"/>
          </a:solidFill>
        </p:spPr>
        <p:txBody>
          <a:bodyPr wrap="none" rtlCol="0">
            <a:spAutoFit/>
          </a:bodyPr>
          <a:lstStyle/>
          <a:p>
            <a:r>
              <a:rPr lang="en-US" sz="1400" dirty="0" smtClean="0"/>
              <a:t>http://www.britannica.com/EBchecked/topic/509675/Juan-Manuel-de-Rosas</a:t>
            </a:r>
            <a:endParaRPr lang="en-US" sz="1400" dirty="0"/>
          </a:p>
        </p:txBody>
      </p:sp>
      <p:pic>
        <p:nvPicPr>
          <p:cNvPr id="67586" name="Picture 2" descr="http://www.historiabrasileira.com/files/2009/12/Juan-Manuel-de-Rosas.jpg"/>
          <p:cNvPicPr>
            <a:picLocks noChangeAspect="1" noChangeArrowheads="1"/>
          </p:cNvPicPr>
          <p:nvPr/>
        </p:nvPicPr>
        <p:blipFill>
          <a:blip r:embed="rId3" cstate="print"/>
          <a:srcRect/>
          <a:stretch>
            <a:fillRect/>
          </a:stretch>
        </p:blipFill>
        <p:spPr bwMode="auto">
          <a:xfrm>
            <a:off x="156916" y="1295401"/>
            <a:ext cx="2433884" cy="3352800"/>
          </a:xfrm>
          <a:prstGeom prst="rect">
            <a:avLst/>
          </a:prstGeom>
          <a:noFill/>
        </p:spPr>
      </p:pic>
      <p:sp>
        <p:nvSpPr>
          <p:cNvPr id="6" name="TextBox 5"/>
          <p:cNvSpPr txBox="1"/>
          <p:nvPr/>
        </p:nvSpPr>
        <p:spPr>
          <a:xfrm>
            <a:off x="304801" y="4648200"/>
            <a:ext cx="8686799" cy="2031325"/>
          </a:xfrm>
          <a:prstGeom prst="rect">
            <a:avLst/>
          </a:prstGeom>
          <a:noFill/>
        </p:spPr>
        <p:txBody>
          <a:bodyPr wrap="square" rtlCol="0">
            <a:spAutoFit/>
          </a:bodyPr>
          <a:lstStyle/>
          <a:p>
            <a:r>
              <a:rPr lang="en-US" dirty="0" smtClean="0"/>
              <a:t>Rosas’s 17-year dictatorship was noted for its law and order through tyranny. His spies and the </a:t>
            </a:r>
            <a:r>
              <a:rPr lang="en-US" dirty="0" err="1" smtClean="0"/>
              <a:t>Mazorca</a:t>
            </a:r>
            <a:r>
              <a:rPr lang="en-US" dirty="0" smtClean="0"/>
              <a:t>, a ruthless secret police force, intimidated all opposition, so that by 1840 few dared to oppose him. He also ordered the display of his portrait in public places and churches as a sign of his supreme command. Finally a coalition of Brazilians, Uruguayans, and native </a:t>
            </a:r>
            <a:r>
              <a:rPr lang="en-US" dirty="0" err="1" smtClean="0"/>
              <a:t>Argentinians</a:t>
            </a:r>
            <a:r>
              <a:rPr lang="en-US" dirty="0" smtClean="0"/>
              <a:t>, under the leadership of Justo José de </a:t>
            </a:r>
            <a:r>
              <a:rPr lang="en-US" dirty="0" err="1" smtClean="0"/>
              <a:t>Urquiza</a:t>
            </a:r>
            <a:r>
              <a:rPr lang="en-US" dirty="0" smtClean="0"/>
              <a:t>, overthrew Rosas at the Battle of Caseros (Feb. 3, 1852). </a:t>
            </a:r>
          </a:p>
          <a:p>
            <a:endParaRPr lang="en-US" dirty="0"/>
          </a:p>
        </p:txBody>
      </p:sp>
    </p:spTree>
  </p:cSld>
  <p:clrMapOvr>
    <a:masterClrMapping/>
  </p:clrMapOvr>
  <p:transition>
    <p:pull/>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381000"/>
            <a:ext cx="8686800" cy="1184825"/>
          </a:xfrm>
        </p:spPr>
        <p:txBody>
          <a:bodyPr/>
          <a:lstStyle/>
          <a:p>
            <a:r>
              <a:rPr lang="en-US" dirty="0" smtClean="0"/>
              <a:t>Argentina </a:t>
            </a:r>
            <a:endParaRPr lang="en-US" dirty="0"/>
          </a:p>
        </p:txBody>
      </p:sp>
      <p:pic>
        <p:nvPicPr>
          <p:cNvPr id="77828" name="Picture 4" descr="http://www.aaawhere.com/ams-name.jpg"/>
          <p:cNvPicPr>
            <a:picLocks noChangeAspect="1" noChangeArrowheads="1"/>
          </p:cNvPicPr>
          <p:nvPr/>
        </p:nvPicPr>
        <p:blipFill>
          <a:blip r:embed="rId3" cstate="print"/>
          <a:srcRect/>
          <a:stretch>
            <a:fillRect/>
          </a:stretch>
        </p:blipFill>
        <p:spPr bwMode="auto">
          <a:xfrm>
            <a:off x="1142999" y="266769"/>
            <a:ext cx="4900467" cy="6362631"/>
          </a:xfrm>
          <a:prstGeom prst="rect">
            <a:avLst/>
          </a:prstGeom>
          <a:noFill/>
        </p:spPr>
      </p:pic>
      <p:sp>
        <p:nvSpPr>
          <p:cNvPr id="5" name="Down Arrow 4"/>
          <p:cNvSpPr/>
          <p:nvPr/>
        </p:nvSpPr>
        <p:spPr>
          <a:xfrm rot="3376338">
            <a:off x="5404157" y="-181502"/>
            <a:ext cx="415360" cy="5704857"/>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841248"/>
          </a:xfrm>
        </p:spPr>
        <p:txBody>
          <a:bodyPr/>
          <a:lstStyle/>
          <a:p>
            <a:r>
              <a:rPr lang="en-US" dirty="0" smtClean="0"/>
              <a:t>Comida de </a:t>
            </a:r>
            <a:r>
              <a:rPr lang="en-US" dirty="0" err="1" smtClean="0"/>
              <a:t>argentina</a:t>
            </a:r>
            <a:r>
              <a:rPr lang="en-US" dirty="0" smtClean="0"/>
              <a:t>: </a:t>
            </a:r>
            <a:r>
              <a:rPr lang="en-US" dirty="0" err="1" smtClean="0"/>
              <a:t>parilla</a:t>
            </a:r>
            <a:endParaRPr lang="en-US" dirty="0"/>
          </a:p>
        </p:txBody>
      </p:sp>
      <p:pic>
        <p:nvPicPr>
          <p:cNvPr id="65540" name="Picture 4" descr="http://www.eltenedor.es/uploads/restaurant_530_270/14396/La-parrilla.jpg"/>
          <p:cNvPicPr>
            <a:picLocks noChangeAspect="1" noChangeArrowheads="1"/>
          </p:cNvPicPr>
          <p:nvPr/>
        </p:nvPicPr>
        <p:blipFill>
          <a:blip r:embed="rId3" cstate="print"/>
          <a:srcRect/>
          <a:stretch>
            <a:fillRect/>
          </a:stretch>
        </p:blipFill>
        <p:spPr bwMode="auto">
          <a:xfrm>
            <a:off x="3810000" y="914400"/>
            <a:ext cx="5048250" cy="2571751"/>
          </a:xfrm>
          <a:prstGeom prst="rect">
            <a:avLst/>
          </a:prstGeom>
          <a:noFill/>
        </p:spPr>
      </p:pic>
      <p:pic>
        <p:nvPicPr>
          <p:cNvPr id="65542" name="Picture 6" descr="http://media-cdn.tripadvisor.com/media/photo-s/03/74/22/f4/parrilla-argentina-gardel.jpg"/>
          <p:cNvPicPr>
            <a:picLocks noChangeAspect="1" noChangeArrowheads="1"/>
          </p:cNvPicPr>
          <p:nvPr/>
        </p:nvPicPr>
        <p:blipFill>
          <a:blip r:embed="rId4" cstate="print"/>
          <a:srcRect/>
          <a:stretch>
            <a:fillRect/>
          </a:stretch>
        </p:blipFill>
        <p:spPr bwMode="auto">
          <a:xfrm>
            <a:off x="152400" y="3566022"/>
            <a:ext cx="4038600" cy="3025279"/>
          </a:xfrm>
          <a:prstGeom prst="rect">
            <a:avLst/>
          </a:prstGeom>
          <a:noFill/>
        </p:spPr>
      </p:pic>
      <p:pic>
        <p:nvPicPr>
          <p:cNvPr id="65544" name="Picture 8" descr="http://plazalasamericas.s3.amazonaws.com/wp-content/uploads/2011/03/parrilla-300x251.jpg"/>
          <p:cNvPicPr>
            <a:picLocks noChangeAspect="1" noChangeArrowheads="1"/>
          </p:cNvPicPr>
          <p:nvPr/>
        </p:nvPicPr>
        <p:blipFill>
          <a:blip r:embed="rId5" cstate="print"/>
          <a:srcRect/>
          <a:stretch>
            <a:fillRect/>
          </a:stretch>
        </p:blipFill>
        <p:spPr bwMode="auto">
          <a:xfrm rot="21164555">
            <a:off x="425126" y="1061754"/>
            <a:ext cx="2463618" cy="2061227"/>
          </a:xfrm>
          <a:prstGeom prst="rect">
            <a:avLst/>
          </a:prstGeom>
          <a:noFill/>
        </p:spPr>
      </p:pic>
      <p:pic>
        <p:nvPicPr>
          <p:cNvPr id="65546" name="Picture 10" descr="http://www.absolut-argentina.com/wp-content/uploads/2009/04/sigalavaca.jpg"/>
          <p:cNvPicPr>
            <a:picLocks noChangeAspect="1" noChangeArrowheads="1"/>
          </p:cNvPicPr>
          <p:nvPr/>
        </p:nvPicPr>
        <p:blipFill>
          <a:blip r:embed="rId6" cstate="print"/>
          <a:srcRect t="17561" r="2546" b="29756"/>
          <a:stretch>
            <a:fillRect/>
          </a:stretch>
        </p:blipFill>
        <p:spPr bwMode="auto">
          <a:xfrm>
            <a:off x="4800600" y="3886200"/>
            <a:ext cx="3810000" cy="1535373"/>
          </a:xfrm>
          <a:prstGeom prst="rect">
            <a:avLst/>
          </a:prstGeom>
          <a:noFill/>
        </p:spPr>
      </p:pic>
    </p:spTree>
  </p:cSld>
  <p:clrMapOvr>
    <a:masterClrMapping/>
  </p:clrMapOvr>
  <p:transition>
    <p:pull/>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686800" cy="838200"/>
          </a:xfrm>
        </p:spPr>
        <p:txBody>
          <a:bodyPr/>
          <a:lstStyle/>
          <a:p>
            <a:r>
              <a:rPr lang="en-US" dirty="0" smtClean="0"/>
              <a:t>Comida de </a:t>
            </a:r>
            <a:r>
              <a:rPr lang="en-US" dirty="0" err="1" smtClean="0"/>
              <a:t>argentina</a:t>
            </a:r>
            <a:r>
              <a:rPr lang="en-US" dirty="0" smtClean="0"/>
              <a:t>: </a:t>
            </a:r>
            <a:r>
              <a:rPr lang="en-US" dirty="0" err="1" smtClean="0"/>
              <a:t>empandas</a:t>
            </a:r>
            <a:endParaRPr lang="en-US" dirty="0"/>
          </a:p>
        </p:txBody>
      </p:sp>
      <p:sp>
        <p:nvSpPr>
          <p:cNvPr id="4" name="TextBox 3"/>
          <p:cNvSpPr txBox="1"/>
          <p:nvPr/>
        </p:nvSpPr>
        <p:spPr>
          <a:xfrm>
            <a:off x="5943600" y="1295400"/>
            <a:ext cx="2895600" cy="5293757"/>
          </a:xfrm>
          <a:prstGeom prst="rect">
            <a:avLst/>
          </a:prstGeom>
          <a:noFill/>
        </p:spPr>
        <p:txBody>
          <a:bodyPr wrap="square" rtlCol="0">
            <a:spAutoFit/>
          </a:bodyPr>
          <a:lstStyle/>
          <a:p>
            <a:r>
              <a:rPr lang="en-US" sz="2000" dirty="0" smtClean="0"/>
              <a:t>What sets Mendoza-style empanadas apart from others is that they are baked rather than fried. The typical filling is seasoned ground beef with a slice of green olive and a slice of hard-boiled egg. They are sealed with a special technique called '</a:t>
            </a:r>
            <a:r>
              <a:rPr lang="en-US" sz="2000" dirty="0" err="1" smtClean="0"/>
              <a:t>repulgue</a:t>
            </a:r>
            <a:r>
              <a:rPr lang="en-US" sz="2000" dirty="0" smtClean="0"/>
              <a:t>', in which the edges of the empanada are folded and pressed over and over again to create a pattern.</a:t>
            </a:r>
          </a:p>
          <a:p>
            <a:endParaRPr lang="en-US" dirty="0"/>
          </a:p>
        </p:txBody>
      </p:sp>
      <p:sp>
        <p:nvSpPr>
          <p:cNvPr id="5" name="TextBox 4"/>
          <p:cNvSpPr txBox="1"/>
          <p:nvPr/>
        </p:nvSpPr>
        <p:spPr>
          <a:xfrm>
            <a:off x="2215500" y="6324600"/>
            <a:ext cx="6928500" cy="276999"/>
          </a:xfrm>
          <a:prstGeom prst="rect">
            <a:avLst/>
          </a:prstGeom>
          <a:solidFill>
            <a:schemeClr val="bg2"/>
          </a:solidFill>
        </p:spPr>
        <p:txBody>
          <a:bodyPr wrap="none" rtlCol="0">
            <a:spAutoFit/>
          </a:bodyPr>
          <a:lstStyle/>
          <a:p>
            <a:r>
              <a:rPr lang="en-US" sz="1200" dirty="0" smtClean="0"/>
              <a:t>http://fromargentinawithlove.typepad.com/from_argentina_with_love/2008/05/empanada-of-the.html</a:t>
            </a:r>
            <a:endParaRPr lang="en-US" sz="1200" dirty="0"/>
          </a:p>
        </p:txBody>
      </p:sp>
      <p:pic>
        <p:nvPicPr>
          <p:cNvPr id="63490" name="Picture 2" descr="http://fromargentinawithlove.typepad.com/photos/uncategorized/2008/03/31/dsc04462.jpg"/>
          <p:cNvPicPr>
            <a:picLocks noChangeAspect="1" noChangeArrowheads="1"/>
          </p:cNvPicPr>
          <p:nvPr/>
        </p:nvPicPr>
        <p:blipFill>
          <a:blip r:embed="rId3" cstate="print"/>
          <a:srcRect/>
          <a:stretch>
            <a:fillRect/>
          </a:stretch>
        </p:blipFill>
        <p:spPr bwMode="auto">
          <a:xfrm>
            <a:off x="152400" y="1314450"/>
            <a:ext cx="5562600" cy="4171950"/>
          </a:xfrm>
          <a:prstGeom prst="rect">
            <a:avLst/>
          </a:prstGeom>
          <a:noFill/>
        </p:spPr>
      </p:pic>
      <p:sp>
        <p:nvSpPr>
          <p:cNvPr id="7" name="TextBox 6">
            <a:hlinkClick r:id="rId4"/>
          </p:cNvPr>
          <p:cNvSpPr txBox="1"/>
          <p:nvPr/>
        </p:nvSpPr>
        <p:spPr>
          <a:xfrm>
            <a:off x="228600" y="6019800"/>
            <a:ext cx="1591141" cy="369332"/>
          </a:xfrm>
          <a:prstGeom prst="rect">
            <a:avLst/>
          </a:prstGeom>
          <a:solidFill>
            <a:schemeClr val="accent1"/>
          </a:solidFill>
          <a:ln>
            <a:solidFill>
              <a:schemeClr val="tx1"/>
            </a:solidFill>
          </a:ln>
        </p:spPr>
        <p:txBody>
          <a:bodyPr wrap="none" rtlCol="0">
            <a:spAutoFit/>
          </a:bodyPr>
          <a:lstStyle/>
          <a:p>
            <a:r>
              <a:rPr lang="en-US" dirty="0" smtClean="0"/>
              <a:t>Folding Video</a:t>
            </a:r>
            <a:endParaRPr lang="en-US" dirty="0"/>
          </a:p>
        </p:txBody>
      </p:sp>
    </p:spTree>
  </p:cSld>
  <p:clrMapOvr>
    <a:masterClrMapping/>
  </p:clrMapOvr>
  <p:transition>
    <p:pull/>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1371600"/>
          </a:xfrm>
        </p:spPr>
        <p:txBody>
          <a:bodyPr>
            <a:normAutofit fontScale="90000"/>
          </a:bodyPr>
          <a:lstStyle/>
          <a:p>
            <a:r>
              <a:rPr lang="en-US" dirty="0" smtClean="0"/>
              <a:t>Comida de </a:t>
            </a:r>
            <a:r>
              <a:rPr lang="en-US" dirty="0" err="1" smtClean="0"/>
              <a:t>argentina</a:t>
            </a:r>
            <a:r>
              <a:rPr lang="en-US" dirty="0" smtClean="0"/>
              <a:t>: </a:t>
            </a:r>
            <a:br>
              <a:rPr lang="en-US" dirty="0" smtClean="0"/>
            </a:br>
            <a:r>
              <a:rPr lang="en-US" dirty="0" smtClean="0"/>
              <a:t>Italian pasta dishes</a:t>
            </a:r>
            <a:br>
              <a:rPr lang="en-US" dirty="0" smtClean="0"/>
            </a:br>
            <a:endParaRPr lang="en-US" dirty="0"/>
          </a:p>
        </p:txBody>
      </p:sp>
      <p:sp>
        <p:nvSpPr>
          <p:cNvPr id="4" name="TextBox 3"/>
          <p:cNvSpPr txBox="1"/>
          <p:nvPr/>
        </p:nvSpPr>
        <p:spPr>
          <a:xfrm>
            <a:off x="4953000" y="152400"/>
            <a:ext cx="3962400" cy="3477875"/>
          </a:xfrm>
          <a:prstGeom prst="rect">
            <a:avLst/>
          </a:prstGeom>
          <a:solidFill>
            <a:schemeClr val="bg2">
              <a:lumMod val="90000"/>
            </a:schemeClr>
          </a:solidFill>
        </p:spPr>
        <p:txBody>
          <a:bodyPr wrap="square" rtlCol="0">
            <a:spAutoFit/>
          </a:bodyPr>
          <a:lstStyle/>
          <a:p>
            <a:r>
              <a:rPr lang="en-US" sz="2000" dirty="0" smtClean="0"/>
              <a:t>It´s well known that Buenos Aires like New York was flooded with Italians during and after the II World War and with them they bring all their recipes. Argentina is worldwide famous for its quality beef, but also in the cafes and restaurant of Buenos Aires the pizzas and pasta are the also the star dishes at the </a:t>
            </a:r>
            <a:r>
              <a:rPr lang="en-US" sz="2000" dirty="0" err="1" smtClean="0"/>
              <a:t>Argentinian</a:t>
            </a:r>
            <a:r>
              <a:rPr lang="en-US" sz="2000" dirty="0" smtClean="0"/>
              <a:t> homes..</a:t>
            </a:r>
            <a:endParaRPr lang="en-US" sz="2000" dirty="0"/>
          </a:p>
        </p:txBody>
      </p:sp>
      <p:pic>
        <p:nvPicPr>
          <p:cNvPr id="61444" name="Picture 4" descr="http://3.bp.blogspot.com/-LddTzEHs7_o/TwsI97xzLVI/AAAAAAAAF3g/CdU24w9HU9o/s1600/Ravioli+with+tuco.JPG"/>
          <p:cNvPicPr>
            <a:picLocks noChangeAspect="1" noChangeArrowheads="1"/>
          </p:cNvPicPr>
          <p:nvPr/>
        </p:nvPicPr>
        <p:blipFill>
          <a:blip r:embed="rId3" cstate="print"/>
          <a:srcRect t="9091" r="11364" b="6061"/>
          <a:stretch>
            <a:fillRect/>
          </a:stretch>
        </p:blipFill>
        <p:spPr bwMode="auto">
          <a:xfrm>
            <a:off x="1219200" y="1143000"/>
            <a:ext cx="2971800" cy="2133600"/>
          </a:xfrm>
          <a:prstGeom prst="rect">
            <a:avLst/>
          </a:prstGeom>
          <a:noFill/>
        </p:spPr>
      </p:pic>
      <p:pic>
        <p:nvPicPr>
          <p:cNvPr id="61442" name="Picture 2" descr="http://1.bp.blogspot.com/-K4ifIcIGXpY/TwsNGj0UK7I/AAAAAAAAF4Q/I5dZbMVCG1Q/s1600/%25C3%2591oquis.JPG"/>
          <p:cNvPicPr>
            <a:picLocks noChangeAspect="1" noChangeArrowheads="1"/>
          </p:cNvPicPr>
          <p:nvPr/>
        </p:nvPicPr>
        <p:blipFill>
          <a:blip r:embed="rId4" cstate="print"/>
          <a:srcRect l="4651" t="3101" r="6977"/>
          <a:stretch>
            <a:fillRect/>
          </a:stretch>
        </p:blipFill>
        <p:spPr bwMode="auto">
          <a:xfrm>
            <a:off x="228600" y="3419976"/>
            <a:ext cx="3810000" cy="3133224"/>
          </a:xfrm>
          <a:prstGeom prst="rect">
            <a:avLst/>
          </a:prstGeom>
          <a:noFill/>
        </p:spPr>
      </p:pic>
      <p:pic>
        <p:nvPicPr>
          <p:cNvPr id="61446" name="Picture 6" descr="http://1.bp.blogspot.com/-mq7DBdAy4-0/TwsMBY8yi9I/AAAAAAAAF4I/hNtw7LPAtzQ/s1600/Sorrentinos+argentinos.JPG"/>
          <p:cNvPicPr>
            <a:picLocks noChangeAspect="1" noChangeArrowheads="1"/>
          </p:cNvPicPr>
          <p:nvPr/>
        </p:nvPicPr>
        <p:blipFill>
          <a:blip r:embed="rId5" cstate="print"/>
          <a:srcRect/>
          <a:stretch>
            <a:fillRect/>
          </a:stretch>
        </p:blipFill>
        <p:spPr bwMode="auto">
          <a:xfrm>
            <a:off x="4495800" y="3810000"/>
            <a:ext cx="3124200" cy="2343150"/>
          </a:xfrm>
          <a:prstGeom prst="rect">
            <a:avLst/>
          </a:prstGeom>
          <a:noFill/>
        </p:spPr>
      </p:pic>
      <p:sp>
        <p:nvSpPr>
          <p:cNvPr id="5" name="TextBox 4"/>
          <p:cNvSpPr txBox="1"/>
          <p:nvPr/>
        </p:nvSpPr>
        <p:spPr>
          <a:xfrm>
            <a:off x="3886200" y="6400800"/>
            <a:ext cx="5088252" cy="276999"/>
          </a:xfrm>
          <a:prstGeom prst="rect">
            <a:avLst/>
          </a:prstGeom>
          <a:solidFill>
            <a:schemeClr val="bg2"/>
          </a:solidFill>
        </p:spPr>
        <p:txBody>
          <a:bodyPr wrap="none" rtlCol="0">
            <a:spAutoFit/>
          </a:bodyPr>
          <a:lstStyle/>
          <a:p>
            <a:r>
              <a:rPr lang="en-US" sz="1200" dirty="0" smtClean="0"/>
              <a:t>http://kitchenvoyage.blogspot.com/2012/01/argentina-pasta-recipes.html</a:t>
            </a:r>
            <a:endParaRPr lang="en-US" sz="1200" dirty="0"/>
          </a:p>
        </p:txBody>
      </p:sp>
    </p:spTree>
  </p:cSld>
  <p:clrMapOvr>
    <a:masterClrMapping/>
  </p:clrMapOvr>
  <p:transition>
    <p:pull/>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8686800" cy="841248"/>
          </a:xfrm>
        </p:spPr>
        <p:txBody>
          <a:bodyPr>
            <a:normAutofit/>
          </a:bodyPr>
          <a:lstStyle/>
          <a:p>
            <a:r>
              <a:rPr lang="en-US" dirty="0" smtClean="0"/>
              <a:t>Comida de </a:t>
            </a:r>
            <a:r>
              <a:rPr lang="en-US" dirty="0" err="1" smtClean="0"/>
              <a:t>argentina</a:t>
            </a:r>
            <a:r>
              <a:rPr lang="en-US" dirty="0" smtClean="0"/>
              <a:t>: </a:t>
            </a:r>
            <a:r>
              <a:rPr lang="en-US" dirty="0" err="1" smtClean="0"/>
              <a:t>dulce</a:t>
            </a:r>
            <a:r>
              <a:rPr lang="en-US" dirty="0" smtClean="0"/>
              <a:t> de </a:t>
            </a:r>
            <a:r>
              <a:rPr lang="en-US" dirty="0" err="1" smtClean="0"/>
              <a:t>leche</a:t>
            </a:r>
            <a:r>
              <a:rPr lang="en-US" dirty="0" smtClean="0"/>
              <a:t> </a:t>
            </a:r>
            <a:endParaRPr lang="en-US" dirty="0"/>
          </a:p>
        </p:txBody>
      </p:sp>
      <p:sp>
        <p:nvSpPr>
          <p:cNvPr id="6" name="TextBox 5"/>
          <p:cNvSpPr txBox="1"/>
          <p:nvPr/>
        </p:nvSpPr>
        <p:spPr>
          <a:xfrm>
            <a:off x="228600" y="1090136"/>
            <a:ext cx="5715000" cy="738664"/>
          </a:xfrm>
          <a:prstGeom prst="rect">
            <a:avLst/>
          </a:prstGeom>
          <a:noFill/>
        </p:spPr>
        <p:txBody>
          <a:bodyPr wrap="square" rtlCol="0">
            <a:spAutoFit/>
          </a:bodyPr>
          <a:lstStyle/>
          <a:p>
            <a:r>
              <a:rPr lang="en-US" sz="2400" b="1" dirty="0" smtClean="0"/>
              <a:t>Sweet, caramelized condensed milk</a:t>
            </a:r>
          </a:p>
          <a:p>
            <a:endParaRPr lang="en-US" dirty="0"/>
          </a:p>
        </p:txBody>
      </p:sp>
      <p:pic>
        <p:nvPicPr>
          <p:cNvPr id="59396" name="Picture 4" descr="http://www.viajejet.com/wp-content/viajes/Panqueque-dulce-de-leche-Argentina.jpg"/>
          <p:cNvPicPr>
            <a:picLocks noChangeAspect="1" noChangeArrowheads="1"/>
          </p:cNvPicPr>
          <p:nvPr/>
        </p:nvPicPr>
        <p:blipFill>
          <a:blip r:embed="rId3" cstate="print"/>
          <a:srcRect/>
          <a:stretch>
            <a:fillRect/>
          </a:stretch>
        </p:blipFill>
        <p:spPr bwMode="auto">
          <a:xfrm>
            <a:off x="4354549" y="1676400"/>
            <a:ext cx="4484651" cy="2948998"/>
          </a:xfrm>
          <a:prstGeom prst="rect">
            <a:avLst/>
          </a:prstGeom>
          <a:noFill/>
        </p:spPr>
      </p:pic>
      <p:pic>
        <p:nvPicPr>
          <p:cNvPr id="59398" name="Picture 6" descr="http://dishbydish123.files.wordpress.com/2012/08/dulce-de-leche.jpg?w=748&amp;h=505"/>
          <p:cNvPicPr>
            <a:picLocks noChangeAspect="1" noChangeArrowheads="1"/>
          </p:cNvPicPr>
          <p:nvPr/>
        </p:nvPicPr>
        <p:blipFill>
          <a:blip r:embed="rId4" cstate="print"/>
          <a:srcRect/>
          <a:stretch>
            <a:fillRect/>
          </a:stretch>
        </p:blipFill>
        <p:spPr bwMode="auto">
          <a:xfrm>
            <a:off x="152400" y="1524000"/>
            <a:ext cx="3837462" cy="2590800"/>
          </a:xfrm>
          <a:prstGeom prst="rect">
            <a:avLst/>
          </a:prstGeom>
          <a:noFill/>
        </p:spPr>
      </p:pic>
      <p:sp>
        <p:nvSpPr>
          <p:cNvPr id="7" name="TextBox 6"/>
          <p:cNvSpPr txBox="1"/>
          <p:nvPr/>
        </p:nvSpPr>
        <p:spPr>
          <a:xfrm>
            <a:off x="152400" y="4648200"/>
            <a:ext cx="8686800" cy="1754326"/>
          </a:xfrm>
          <a:prstGeom prst="rect">
            <a:avLst/>
          </a:prstGeom>
          <a:noFill/>
        </p:spPr>
        <p:txBody>
          <a:bodyPr wrap="square" rtlCol="0">
            <a:spAutoFit/>
          </a:bodyPr>
          <a:lstStyle/>
          <a:p>
            <a:r>
              <a:rPr lang="en-US" i="1" dirty="0" smtClean="0"/>
              <a:t>Argentines love sweet stuff, they can eat ice cream anytime of the year, even in the freezing winter at 0 degrees Celsius. They can stuff themselves with a whole beef steak and still have room reserved in their stomachs for a caramel custard (flan), or a crepe filled with </a:t>
            </a:r>
            <a:r>
              <a:rPr lang="en-US" i="1" dirty="0" err="1" smtClean="0"/>
              <a:t>dulce</a:t>
            </a:r>
            <a:r>
              <a:rPr lang="en-US" i="1" dirty="0" smtClean="0"/>
              <a:t> de </a:t>
            </a:r>
            <a:r>
              <a:rPr lang="en-US" i="1" dirty="0" err="1" smtClean="0"/>
              <a:t>leche</a:t>
            </a:r>
            <a:r>
              <a:rPr lang="en-US" i="1" dirty="0" smtClean="0"/>
              <a:t> (</a:t>
            </a:r>
            <a:r>
              <a:rPr lang="en-US" i="1" dirty="0" err="1" smtClean="0"/>
              <a:t>panqueque</a:t>
            </a:r>
            <a:r>
              <a:rPr lang="en-US" i="1" dirty="0" smtClean="0"/>
              <a:t> de </a:t>
            </a:r>
            <a:r>
              <a:rPr lang="en-US" i="1" dirty="0" err="1" smtClean="0"/>
              <a:t>dulce</a:t>
            </a:r>
            <a:r>
              <a:rPr lang="en-US" i="1" dirty="0" smtClean="0"/>
              <a:t> de </a:t>
            </a:r>
            <a:r>
              <a:rPr lang="en-US" i="1" dirty="0" err="1" smtClean="0"/>
              <a:t>leche</a:t>
            </a:r>
            <a:r>
              <a:rPr lang="en-US" i="1" dirty="0" smtClean="0"/>
              <a:t>). It seems this nation never tires of thick, sweet, overly powerful desserts that make your knees go weak after an initially sugar kick.</a:t>
            </a:r>
            <a:endParaRPr lang="en-US" i="1" dirty="0"/>
          </a:p>
        </p:txBody>
      </p:sp>
      <p:sp>
        <p:nvSpPr>
          <p:cNvPr id="8" name="TextBox 7"/>
          <p:cNvSpPr txBox="1"/>
          <p:nvPr/>
        </p:nvSpPr>
        <p:spPr>
          <a:xfrm>
            <a:off x="3276600" y="6412468"/>
            <a:ext cx="5788764" cy="369332"/>
          </a:xfrm>
          <a:prstGeom prst="rect">
            <a:avLst/>
          </a:prstGeom>
          <a:solidFill>
            <a:schemeClr val="bg2"/>
          </a:solidFill>
        </p:spPr>
        <p:txBody>
          <a:bodyPr wrap="none" rtlCol="0">
            <a:spAutoFit/>
          </a:bodyPr>
          <a:lstStyle/>
          <a:p>
            <a:r>
              <a:rPr lang="en-US" sz="1200" dirty="0" smtClean="0"/>
              <a:t>http://dishbydish.net/2012/08/08/dulce-de-leche-argentinas-favourite-sweet-sauce</a:t>
            </a:r>
            <a:r>
              <a:rPr lang="en-US" dirty="0" smtClean="0"/>
              <a:t>/</a:t>
            </a:r>
            <a:endParaRPr lang="en-US" dirty="0"/>
          </a:p>
        </p:txBody>
      </p:sp>
      <p:sp>
        <p:nvSpPr>
          <p:cNvPr id="9" name="TextBox 8">
            <a:hlinkClick r:id="rId5"/>
          </p:cNvPr>
          <p:cNvSpPr txBox="1"/>
          <p:nvPr/>
        </p:nvSpPr>
        <p:spPr>
          <a:xfrm>
            <a:off x="1676400" y="4267200"/>
            <a:ext cx="2501647" cy="369332"/>
          </a:xfrm>
          <a:prstGeom prst="rect">
            <a:avLst/>
          </a:prstGeom>
          <a:solidFill>
            <a:schemeClr val="bg2">
              <a:lumMod val="75000"/>
            </a:schemeClr>
          </a:solidFill>
          <a:ln>
            <a:solidFill>
              <a:schemeClr val="tx1"/>
            </a:solidFill>
          </a:ln>
        </p:spPr>
        <p:txBody>
          <a:bodyPr wrap="none" rtlCol="0">
            <a:spAutoFit/>
          </a:bodyPr>
          <a:lstStyle/>
          <a:p>
            <a:r>
              <a:rPr lang="en-US" dirty="0" smtClean="0"/>
              <a:t>Video - How to Make it</a:t>
            </a:r>
            <a:endParaRPr lang="en-US" dirty="0"/>
          </a:p>
        </p:txBody>
      </p:sp>
      <p:sp>
        <p:nvSpPr>
          <p:cNvPr id="10" name="TextBox 9">
            <a:hlinkClick r:id="rId6"/>
          </p:cNvPr>
          <p:cNvSpPr txBox="1"/>
          <p:nvPr/>
        </p:nvSpPr>
        <p:spPr>
          <a:xfrm>
            <a:off x="6096000" y="1143000"/>
            <a:ext cx="2826415" cy="369332"/>
          </a:xfrm>
          <a:prstGeom prst="rect">
            <a:avLst/>
          </a:prstGeom>
          <a:solidFill>
            <a:schemeClr val="bg2">
              <a:lumMod val="75000"/>
            </a:schemeClr>
          </a:solidFill>
          <a:ln>
            <a:solidFill>
              <a:schemeClr val="tx1"/>
            </a:solidFill>
          </a:ln>
        </p:spPr>
        <p:txBody>
          <a:bodyPr wrap="none" rtlCol="0">
            <a:spAutoFit/>
          </a:bodyPr>
          <a:lstStyle/>
          <a:p>
            <a:r>
              <a:rPr lang="en-US" dirty="0" smtClean="0"/>
              <a:t>History of </a:t>
            </a:r>
            <a:r>
              <a:rPr lang="en-US" dirty="0" err="1" smtClean="0"/>
              <a:t>Dulce</a:t>
            </a:r>
            <a:r>
              <a:rPr lang="en-US" dirty="0" smtClean="0"/>
              <a:t> de </a:t>
            </a:r>
            <a:r>
              <a:rPr lang="en-US" dirty="0" err="1" smtClean="0"/>
              <a:t>Leche</a:t>
            </a:r>
            <a:endParaRPr lang="en-US" dirty="0"/>
          </a:p>
        </p:txBody>
      </p:sp>
    </p:spTree>
  </p:cSld>
  <p:clrMapOvr>
    <a:masterClrMapping/>
  </p:clrMapOvr>
  <p:transition>
    <p:pull/>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86800" cy="841248"/>
          </a:xfrm>
        </p:spPr>
        <p:txBody>
          <a:bodyPr>
            <a:normAutofit fontScale="90000"/>
          </a:bodyPr>
          <a:lstStyle/>
          <a:p>
            <a:r>
              <a:rPr lang="en-US" dirty="0" smtClean="0"/>
              <a:t>Comida de </a:t>
            </a:r>
            <a:r>
              <a:rPr lang="en-US" dirty="0" err="1" smtClean="0"/>
              <a:t>argentina</a:t>
            </a:r>
            <a:r>
              <a:rPr lang="en-US" dirty="0" smtClean="0"/>
              <a:t>: </a:t>
            </a:r>
            <a:r>
              <a:rPr lang="en-US" dirty="0" err="1" smtClean="0"/>
              <a:t>dulce</a:t>
            </a:r>
            <a:r>
              <a:rPr lang="en-US" dirty="0" smtClean="0"/>
              <a:t> de </a:t>
            </a:r>
            <a:r>
              <a:rPr lang="en-US" dirty="0" err="1" smtClean="0"/>
              <a:t>membrillo</a:t>
            </a:r>
            <a:r>
              <a:rPr lang="en-US" dirty="0" smtClean="0"/>
              <a:t> </a:t>
            </a:r>
            <a:endParaRPr lang="en-US" dirty="0"/>
          </a:p>
        </p:txBody>
      </p:sp>
      <p:sp>
        <p:nvSpPr>
          <p:cNvPr id="7" name="TextBox 6"/>
          <p:cNvSpPr txBox="1"/>
          <p:nvPr/>
        </p:nvSpPr>
        <p:spPr>
          <a:xfrm>
            <a:off x="228600" y="990600"/>
            <a:ext cx="8610600" cy="2554545"/>
          </a:xfrm>
          <a:prstGeom prst="rect">
            <a:avLst/>
          </a:prstGeom>
          <a:noFill/>
        </p:spPr>
        <p:txBody>
          <a:bodyPr wrap="square" rtlCol="0">
            <a:spAutoFit/>
          </a:bodyPr>
          <a:lstStyle/>
          <a:p>
            <a:r>
              <a:rPr lang="en-US" sz="2000" dirty="0" err="1" smtClean="0"/>
              <a:t>Dulce</a:t>
            </a:r>
            <a:r>
              <a:rPr lang="en-US" sz="2000" dirty="0" smtClean="0"/>
              <a:t> de </a:t>
            </a:r>
            <a:r>
              <a:rPr lang="en-US" sz="2000" dirty="0" err="1" smtClean="0"/>
              <a:t>Membrillo</a:t>
            </a:r>
            <a:r>
              <a:rPr lang="en-US" sz="2000" dirty="0" smtClean="0"/>
              <a:t> is a sweet, very dense jelly made from the fruit of the quince tree. The quince is a relative of the apple and the pear and is golden yellow and looks like a large lumpy pear. Unlike the jellies we are used to eating in the USA, </a:t>
            </a:r>
            <a:r>
              <a:rPr lang="en-US" sz="2000" dirty="0" err="1" smtClean="0"/>
              <a:t>membrillo</a:t>
            </a:r>
            <a:r>
              <a:rPr lang="en-US" sz="2000" dirty="0" smtClean="0"/>
              <a:t> is dense enough to hold its shape. So, it is normally sold in squares or “bricks,” then cut into thin slices and spread over plain toast or toast with soft or cream cheese. Some people prefer to serve it with </a:t>
            </a:r>
            <a:r>
              <a:rPr lang="en-US" sz="2000" dirty="0" err="1" smtClean="0"/>
              <a:t>Manchego</a:t>
            </a:r>
            <a:r>
              <a:rPr lang="en-US" sz="2000" dirty="0" smtClean="0"/>
              <a:t> cheese to have a salty contrast to the sweetness of the </a:t>
            </a:r>
            <a:r>
              <a:rPr lang="en-US" sz="2000" dirty="0" err="1" smtClean="0"/>
              <a:t>membrillo</a:t>
            </a:r>
            <a:r>
              <a:rPr lang="en-US" sz="2000" dirty="0" smtClean="0"/>
              <a:t>.</a:t>
            </a:r>
            <a:endParaRPr lang="en-US" dirty="0"/>
          </a:p>
        </p:txBody>
      </p:sp>
      <p:sp>
        <p:nvSpPr>
          <p:cNvPr id="8" name="Rectangle 7"/>
          <p:cNvSpPr/>
          <p:nvPr/>
        </p:nvSpPr>
        <p:spPr>
          <a:xfrm>
            <a:off x="4038600" y="3429001"/>
            <a:ext cx="4876800" cy="276999"/>
          </a:xfrm>
          <a:prstGeom prst="rect">
            <a:avLst/>
          </a:prstGeom>
          <a:solidFill>
            <a:schemeClr val="bg2"/>
          </a:solidFill>
        </p:spPr>
        <p:txBody>
          <a:bodyPr wrap="square">
            <a:spAutoFit/>
          </a:bodyPr>
          <a:lstStyle/>
          <a:p>
            <a:r>
              <a:rPr lang="en-US" sz="1200" dirty="0" smtClean="0"/>
              <a:t>http://spanishfood.about.com/od/dessertssweets/a/Membrillo.htm</a:t>
            </a:r>
            <a:endParaRPr lang="en-US" sz="1200" dirty="0"/>
          </a:p>
        </p:txBody>
      </p:sp>
      <p:pic>
        <p:nvPicPr>
          <p:cNvPr id="57347" name="Picture 3" descr="http://upload.wikimedia.org/wikipedia/commons/d/d8/Dulce_de_membrillo.jpg"/>
          <p:cNvPicPr>
            <a:picLocks noChangeAspect="1" noChangeArrowheads="1"/>
          </p:cNvPicPr>
          <p:nvPr/>
        </p:nvPicPr>
        <p:blipFill>
          <a:blip r:embed="rId3" cstate="print"/>
          <a:srcRect/>
          <a:stretch>
            <a:fillRect/>
          </a:stretch>
        </p:blipFill>
        <p:spPr bwMode="auto">
          <a:xfrm>
            <a:off x="228600" y="3505200"/>
            <a:ext cx="2819400" cy="2819400"/>
          </a:xfrm>
          <a:prstGeom prst="rect">
            <a:avLst/>
          </a:prstGeom>
          <a:noFill/>
        </p:spPr>
      </p:pic>
      <p:pic>
        <p:nvPicPr>
          <p:cNvPr id="57349" name="Picture 5" descr="Dulce de membrillo, pan y queso"/>
          <p:cNvPicPr>
            <a:picLocks noChangeAspect="1" noChangeArrowheads="1"/>
          </p:cNvPicPr>
          <p:nvPr/>
        </p:nvPicPr>
        <p:blipFill>
          <a:blip r:embed="rId4" cstate="print"/>
          <a:srcRect/>
          <a:stretch>
            <a:fillRect/>
          </a:stretch>
        </p:blipFill>
        <p:spPr bwMode="auto">
          <a:xfrm>
            <a:off x="3048000" y="3810000"/>
            <a:ext cx="3154678" cy="2743200"/>
          </a:xfrm>
          <a:prstGeom prst="rect">
            <a:avLst/>
          </a:prstGeom>
          <a:noFill/>
        </p:spPr>
      </p:pic>
      <p:pic>
        <p:nvPicPr>
          <p:cNvPr id="57351" name="Picture 7" descr="http://assets.archivhadas.es/system/userfiles/image/dulce%20de%20membrillo.jpg"/>
          <p:cNvPicPr>
            <a:picLocks noChangeAspect="1" noChangeArrowheads="1"/>
          </p:cNvPicPr>
          <p:nvPr/>
        </p:nvPicPr>
        <p:blipFill>
          <a:blip r:embed="rId5" cstate="print"/>
          <a:srcRect l="20661" t="24691"/>
          <a:stretch>
            <a:fillRect/>
          </a:stretch>
        </p:blipFill>
        <p:spPr bwMode="auto">
          <a:xfrm>
            <a:off x="6314606" y="4900612"/>
            <a:ext cx="2600794" cy="1652588"/>
          </a:xfrm>
          <a:prstGeom prst="rect">
            <a:avLst/>
          </a:prstGeom>
          <a:noFill/>
        </p:spPr>
      </p:pic>
      <p:sp>
        <p:nvSpPr>
          <p:cNvPr id="11" name="TextBox 10">
            <a:hlinkClick r:id="rId6"/>
          </p:cNvPr>
          <p:cNvSpPr txBox="1"/>
          <p:nvPr/>
        </p:nvSpPr>
        <p:spPr>
          <a:xfrm>
            <a:off x="6324600" y="3886200"/>
            <a:ext cx="2146742" cy="923330"/>
          </a:xfrm>
          <a:prstGeom prst="rect">
            <a:avLst/>
          </a:prstGeom>
          <a:solidFill>
            <a:schemeClr val="bg2">
              <a:lumMod val="75000"/>
            </a:schemeClr>
          </a:solidFill>
          <a:ln>
            <a:solidFill>
              <a:schemeClr val="tx1"/>
            </a:solidFill>
          </a:ln>
        </p:spPr>
        <p:txBody>
          <a:bodyPr wrap="none" rtlCol="0">
            <a:spAutoFit/>
          </a:bodyPr>
          <a:lstStyle/>
          <a:p>
            <a:r>
              <a:rPr lang="en-US" dirty="0" smtClean="0"/>
              <a:t>Cooking Show –</a:t>
            </a:r>
          </a:p>
          <a:p>
            <a:r>
              <a:rPr lang="en-US" dirty="0" smtClean="0"/>
              <a:t> Making </a:t>
            </a:r>
            <a:r>
              <a:rPr lang="en-US" dirty="0" err="1" smtClean="0"/>
              <a:t>Dulce</a:t>
            </a:r>
            <a:r>
              <a:rPr lang="en-US" dirty="0" smtClean="0"/>
              <a:t> </a:t>
            </a:r>
          </a:p>
          <a:p>
            <a:r>
              <a:rPr lang="en-US" dirty="0" smtClean="0"/>
              <a:t>de </a:t>
            </a:r>
            <a:r>
              <a:rPr lang="en-US" dirty="0" err="1" smtClean="0"/>
              <a:t>Membrillo</a:t>
            </a:r>
            <a:r>
              <a:rPr lang="en-US" dirty="0" smtClean="0"/>
              <a:t> – pt 1</a:t>
            </a:r>
            <a:endParaRPr lang="en-US" dirty="0"/>
          </a:p>
        </p:txBody>
      </p:sp>
      <p:sp>
        <p:nvSpPr>
          <p:cNvPr id="12" name="TextBox 11">
            <a:hlinkClick r:id="rId7"/>
          </p:cNvPr>
          <p:cNvSpPr txBox="1"/>
          <p:nvPr/>
        </p:nvSpPr>
        <p:spPr>
          <a:xfrm>
            <a:off x="8602494" y="3962400"/>
            <a:ext cx="312906" cy="369332"/>
          </a:xfrm>
          <a:prstGeom prst="rect">
            <a:avLst/>
          </a:prstGeom>
          <a:solidFill>
            <a:schemeClr val="bg2">
              <a:lumMod val="75000"/>
            </a:schemeClr>
          </a:solidFill>
          <a:ln>
            <a:solidFill>
              <a:schemeClr val="tx1"/>
            </a:solidFill>
          </a:ln>
        </p:spPr>
        <p:txBody>
          <a:bodyPr wrap="none" rtlCol="0">
            <a:spAutoFit/>
          </a:bodyPr>
          <a:lstStyle/>
          <a:p>
            <a:r>
              <a:rPr lang="en-US" dirty="0" smtClean="0"/>
              <a:t>2</a:t>
            </a:r>
            <a:endParaRPr lang="en-US" dirty="0"/>
          </a:p>
        </p:txBody>
      </p:sp>
      <p:sp>
        <p:nvSpPr>
          <p:cNvPr id="13" name="TextBox 12">
            <a:hlinkClick r:id="rId8"/>
          </p:cNvPr>
          <p:cNvSpPr txBox="1"/>
          <p:nvPr/>
        </p:nvSpPr>
        <p:spPr>
          <a:xfrm>
            <a:off x="8602494" y="4495800"/>
            <a:ext cx="312906" cy="369332"/>
          </a:xfrm>
          <a:prstGeom prst="rect">
            <a:avLst/>
          </a:prstGeom>
          <a:solidFill>
            <a:schemeClr val="bg2">
              <a:lumMod val="75000"/>
            </a:schemeClr>
          </a:solidFill>
          <a:ln>
            <a:solidFill>
              <a:schemeClr val="tx1"/>
            </a:solidFill>
          </a:ln>
        </p:spPr>
        <p:txBody>
          <a:bodyPr wrap="none" rtlCol="0">
            <a:spAutoFit/>
          </a:bodyPr>
          <a:lstStyle/>
          <a:p>
            <a:r>
              <a:rPr lang="en-US" dirty="0" smtClean="0"/>
              <a:t>3</a:t>
            </a:r>
            <a:endParaRPr lang="en-US" dirty="0"/>
          </a:p>
        </p:txBody>
      </p:sp>
    </p:spTree>
  </p:cSld>
  <p:clrMapOvr>
    <a:masterClrMapping/>
  </p:clrMapOvr>
  <p:transition>
    <p:pull/>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686800" cy="838200"/>
          </a:xfrm>
        </p:spPr>
        <p:txBody>
          <a:bodyPr/>
          <a:lstStyle/>
          <a:p>
            <a:r>
              <a:rPr lang="en-US" dirty="0" smtClean="0"/>
              <a:t>Other facts</a:t>
            </a:r>
            <a:endParaRPr lang="en-US" dirty="0"/>
          </a:p>
        </p:txBody>
      </p:sp>
      <p:sp>
        <p:nvSpPr>
          <p:cNvPr id="3" name="TextBox 2"/>
          <p:cNvSpPr txBox="1"/>
          <p:nvPr/>
        </p:nvSpPr>
        <p:spPr>
          <a:xfrm>
            <a:off x="228600" y="5410200"/>
            <a:ext cx="2895600" cy="1077218"/>
          </a:xfrm>
          <a:prstGeom prst="rect">
            <a:avLst/>
          </a:prstGeom>
          <a:solidFill>
            <a:schemeClr val="bg2">
              <a:lumMod val="90000"/>
            </a:schemeClr>
          </a:solidFill>
          <a:ln>
            <a:solidFill>
              <a:schemeClr val="tx1"/>
            </a:solidFill>
          </a:ln>
        </p:spPr>
        <p:txBody>
          <a:bodyPr wrap="square" rtlCol="0">
            <a:spAutoFit/>
          </a:bodyPr>
          <a:lstStyle/>
          <a:p>
            <a:pPr algn="ctr"/>
            <a:r>
              <a:rPr lang="en-US" sz="3200" dirty="0" smtClean="0">
                <a:latin typeface="+mj-lt"/>
              </a:rPr>
              <a:t>La </a:t>
            </a:r>
            <a:r>
              <a:rPr lang="en-US" sz="3200" dirty="0" err="1" smtClean="0">
                <a:latin typeface="+mj-lt"/>
              </a:rPr>
              <a:t>poblaci</a:t>
            </a:r>
            <a:r>
              <a:rPr lang="en-US" sz="3200" dirty="0" err="1" smtClean="0">
                <a:latin typeface="+mj-lt"/>
                <a:cs typeface="Arial"/>
              </a:rPr>
              <a:t>ón</a:t>
            </a:r>
            <a:r>
              <a:rPr lang="en-US" sz="3200" dirty="0" smtClean="0">
                <a:latin typeface="+mj-lt"/>
                <a:cs typeface="Arial"/>
              </a:rPr>
              <a:t> –39.5 million</a:t>
            </a:r>
            <a:endParaRPr lang="en-US" sz="3200" dirty="0">
              <a:latin typeface="+mj-lt"/>
            </a:endParaRPr>
          </a:p>
        </p:txBody>
      </p:sp>
      <p:sp>
        <p:nvSpPr>
          <p:cNvPr id="4" name="TextBox 3"/>
          <p:cNvSpPr txBox="1"/>
          <p:nvPr/>
        </p:nvSpPr>
        <p:spPr>
          <a:xfrm>
            <a:off x="4876800" y="2362200"/>
            <a:ext cx="3276600" cy="1077218"/>
          </a:xfrm>
          <a:prstGeom prst="rect">
            <a:avLst/>
          </a:prstGeom>
          <a:solidFill>
            <a:schemeClr val="bg2">
              <a:lumMod val="90000"/>
            </a:schemeClr>
          </a:solidFill>
          <a:ln>
            <a:solidFill>
              <a:schemeClr val="tx1"/>
            </a:solidFill>
          </a:ln>
        </p:spPr>
        <p:txBody>
          <a:bodyPr wrap="square" rtlCol="0">
            <a:spAutoFit/>
          </a:bodyPr>
          <a:lstStyle/>
          <a:p>
            <a:pPr algn="ctr"/>
            <a:r>
              <a:rPr lang="en-US" sz="3200" dirty="0" smtClean="0"/>
              <a:t>El </a:t>
            </a:r>
            <a:r>
              <a:rPr lang="en-US" sz="3200" dirty="0" err="1" smtClean="0"/>
              <a:t>ingreso</a:t>
            </a:r>
            <a:r>
              <a:rPr lang="en-US" sz="3200" dirty="0" smtClean="0"/>
              <a:t> </a:t>
            </a:r>
            <a:r>
              <a:rPr lang="en-US" sz="3200" dirty="0" err="1" smtClean="0"/>
              <a:t>anual</a:t>
            </a:r>
            <a:r>
              <a:rPr lang="en-US" sz="3200" dirty="0" smtClean="0"/>
              <a:t>- $6,050 per year </a:t>
            </a:r>
            <a:endParaRPr lang="en-US" sz="3200" dirty="0"/>
          </a:p>
        </p:txBody>
      </p:sp>
      <p:sp>
        <p:nvSpPr>
          <p:cNvPr id="5" name="Content Placeholder 2"/>
          <p:cNvSpPr txBox="1">
            <a:spLocks/>
          </p:cNvSpPr>
          <p:nvPr/>
        </p:nvSpPr>
        <p:spPr>
          <a:xfrm>
            <a:off x="4267200" y="1295400"/>
            <a:ext cx="3124200" cy="838200"/>
          </a:xfrm>
          <a:prstGeom prst="rect">
            <a:avLst/>
          </a:prstGeom>
          <a:solidFill>
            <a:schemeClr val="bg2">
              <a:lumMod val="90000"/>
            </a:schemeClr>
          </a:solidFill>
          <a:ln>
            <a:solidFill>
              <a:schemeClr val="tx1"/>
            </a:solidFill>
          </a:ln>
        </p:spPr>
        <p:txBody>
          <a:bodyPr/>
          <a:lstStyle/>
          <a:p>
            <a:pPr marL="342900" marR="0" lvl="0" indent="-342900" algn="ctr" defTabSz="914400" rtl="0" eaLnBrk="1" fontAlgn="auto" latinLnBrk="0" hangingPunct="1">
              <a:lnSpc>
                <a:spcPct val="100000"/>
              </a:lnSpc>
              <a:spcBef>
                <a:spcPct val="20000"/>
              </a:spcBef>
              <a:spcAft>
                <a:spcPts val="0"/>
              </a:spcAft>
              <a:buClr>
                <a:schemeClr val="accent1"/>
              </a:buClr>
              <a:buSzPct val="70000"/>
              <a:tabLst/>
              <a:defRPr/>
            </a:pPr>
            <a:r>
              <a:rPr kumimoji="0" lang="en-US" sz="2400" b="0" i="0" u="none" strike="noStrike" kern="1200" cap="none" spc="0" normalizeH="0" baseline="0" noProof="0" dirty="0" smtClean="0">
                <a:ln>
                  <a:noFill/>
                </a:ln>
                <a:solidFill>
                  <a:schemeClr val="tx2"/>
                </a:solidFill>
                <a:effectLst/>
                <a:uLnTx/>
                <a:uFillTx/>
                <a:latin typeface="+mn-lt"/>
                <a:ea typeface="+mn-ea"/>
                <a:cs typeface="+mn-cs"/>
              </a:rPr>
              <a:t>La </a:t>
            </a:r>
            <a:r>
              <a:rPr kumimoji="0" lang="en-US" sz="2400" b="0" i="0" u="none" strike="noStrike" kern="1200" cap="none" spc="0" normalizeH="0" baseline="0" noProof="0" dirty="0" err="1" smtClean="0">
                <a:ln>
                  <a:noFill/>
                </a:ln>
                <a:solidFill>
                  <a:schemeClr val="tx2"/>
                </a:solidFill>
                <a:effectLst/>
                <a:uLnTx/>
                <a:uFillTx/>
                <a:latin typeface="+mn-lt"/>
                <a:ea typeface="+mn-ea"/>
                <a:cs typeface="+mn-cs"/>
              </a:rPr>
              <a:t>Moneda</a:t>
            </a:r>
            <a:r>
              <a:rPr kumimoji="0" lang="en-US" sz="2400" b="0" i="0" u="none" strike="noStrike" kern="1200" cap="none" spc="0" normalizeH="0" baseline="0" noProof="0" dirty="0" smtClean="0">
                <a:ln>
                  <a:noFill/>
                </a:ln>
                <a:solidFill>
                  <a:schemeClr val="tx2"/>
                </a:solidFill>
                <a:effectLst/>
                <a:uLnTx/>
                <a:uFillTx/>
                <a:latin typeface="+mn-lt"/>
                <a:ea typeface="+mn-ea"/>
                <a:cs typeface="+mn-cs"/>
              </a:rPr>
              <a:t> </a:t>
            </a:r>
            <a:r>
              <a:rPr kumimoji="0" lang="en-US" sz="2400" b="0" i="0" u="none" strike="noStrike" kern="1200" cap="none" spc="0" normalizeH="0" baseline="0" noProof="0" dirty="0" err="1" smtClean="0">
                <a:ln>
                  <a:noFill/>
                </a:ln>
                <a:solidFill>
                  <a:schemeClr val="tx2"/>
                </a:solidFill>
                <a:effectLst/>
                <a:uLnTx/>
                <a:uFillTx/>
                <a:latin typeface="+mn-lt"/>
                <a:ea typeface="+mn-ea"/>
                <a:cs typeface="+mn-cs"/>
              </a:rPr>
              <a:t>Nacional</a:t>
            </a:r>
            <a:r>
              <a:rPr lang="en-US" sz="2400" dirty="0" smtClean="0">
                <a:solidFill>
                  <a:schemeClr val="tx2"/>
                </a:solidFill>
              </a:rPr>
              <a:t>: Peso</a:t>
            </a:r>
          </a:p>
        </p:txBody>
      </p:sp>
      <p:sp>
        <p:nvSpPr>
          <p:cNvPr id="6" name="TextBox 5">
            <a:hlinkClick r:id="rId3"/>
          </p:cNvPr>
          <p:cNvSpPr txBox="1"/>
          <p:nvPr/>
        </p:nvSpPr>
        <p:spPr>
          <a:xfrm>
            <a:off x="3810000" y="228601"/>
            <a:ext cx="5105400" cy="707886"/>
          </a:xfrm>
          <a:prstGeom prst="rect">
            <a:avLst/>
          </a:prstGeom>
          <a:solidFill>
            <a:schemeClr val="bg2">
              <a:lumMod val="75000"/>
            </a:schemeClr>
          </a:solidFill>
          <a:ln>
            <a:solidFill>
              <a:schemeClr val="tx1"/>
            </a:solidFill>
          </a:ln>
        </p:spPr>
        <p:txBody>
          <a:bodyPr wrap="square" rtlCol="0">
            <a:spAutoFit/>
          </a:bodyPr>
          <a:lstStyle/>
          <a:p>
            <a:pPr algn="ctr"/>
            <a:r>
              <a:rPr lang="en-US" sz="2000" b="1" dirty="0" smtClean="0"/>
              <a:t>Cross Cultural  Management Practices: </a:t>
            </a:r>
          </a:p>
          <a:p>
            <a:pPr algn="ctr"/>
            <a:r>
              <a:rPr lang="en-US" sz="2000" b="1" dirty="0" smtClean="0"/>
              <a:t>Argentina - University Presentation </a:t>
            </a:r>
            <a:endParaRPr lang="en-US" sz="2000" b="1" dirty="0"/>
          </a:p>
        </p:txBody>
      </p:sp>
      <p:pic>
        <p:nvPicPr>
          <p:cNvPr id="55298" name="Picture 2" descr="http://www.atsnotes.com/catalog/banknotes-pictures/argentina/argentina-346.JPG"/>
          <p:cNvPicPr>
            <a:picLocks noChangeAspect="1" noChangeArrowheads="1"/>
          </p:cNvPicPr>
          <p:nvPr/>
        </p:nvPicPr>
        <p:blipFill>
          <a:blip r:embed="rId4" cstate="print"/>
          <a:srcRect r="518" b="40918"/>
          <a:stretch>
            <a:fillRect/>
          </a:stretch>
        </p:blipFill>
        <p:spPr bwMode="auto">
          <a:xfrm>
            <a:off x="228600" y="1066800"/>
            <a:ext cx="3657600" cy="2819400"/>
          </a:xfrm>
          <a:prstGeom prst="rect">
            <a:avLst/>
          </a:prstGeom>
          <a:noFill/>
        </p:spPr>
      </p:pic>
      <p:pic>
        <p:nvPicPr>
          <p:cNvPr id="65538" name="Picture 2" descr="http://upload.wikimedia.org/wikipedia/commons/thumb/1/15/Flag_of_Argentina_%281818%29.svg/800px-Flag_of_Argentina_%281818%29.svg.png"/>
          <p:cNvPicPr>
            <a:picLocks noChangeAspect="1" noChangeArrowheads="1"/>
          </p:cNvPicPr>
          <p:nvPr/>
        </p:nvPicPr>
        <p:blipFill>
          <a:blip r:embed="rId5" cstate="print"/>
          <a:srcRect/>
          <a:stretch>
            <a:fillRect/>
          </a:stretch>
        </p:blipFill>
        <p:spPr bwMode="auto">
          <a:xfrm>
            <a:off x="4267200" y="3592286"/>
            <a:ext cx="4581525" cy="2865665"/>
          </a:xfrm>
          <a:prstGeom prst="rect">
            <a:avLst/>
          </a:prstGeom>
          <a:noFill/>
        </p:spPr>
      </p:pic>
    </p:spTree>
  </p:cSld>
  <p:clrMapOvr>
    <a:masterClrMapping/>
  </p:clrMapOvr>
  <p:transition>
    <p:pull/>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686800" cy="838200"/>
          </a:xfrm>
        </p:spPr>
        <p:txBody>
          <a:bodyPr/>
          <a:lstStyle/>
          <a:p>
            <a:r>
              <a:rPr lang="en-US" dirty="0" smtClean="0"/>
              <a:t>Business Etiquette in Argentina</a:t>
            </a:r>
            <a:endParaRPr lang="en-US" dirty="0"/>
          </a:p>
        </p:txBody>
      </p:sp>
      <p:sp>
        <p:nvSpPr>
          <p:cNvPr id="3" name="Content Placeholder 2"/>
          <p:cNvSpPr>
            <a:spLocks noGrp="1"/>
          </p:cNvSpPr>
          <p:nvPr>
            <p:ph idx="1"/>
          </p:nvPr>
        </p:nvSpPr>
        <p:spPr>
          <a:xfrm>
            <a:off x="76200" y="685800"/>
            <a:ext cx="8915400" cy="5943600"/>
          </a:xfrm>
        </p:spPr>
        <p:txBody>
          <a:bodyPr>
            <a:noAutofit/>
          </a:bodyPr>
          <a:lstStyle/>
          <a:p>
            <a:r>
              <a:rPr lang="en-US" sz="1800" dirty="0" smtClean="0"/>
              <a:t>Make sure to cover your mouth when yawning or coughing</a:t>
            </a:r>
          </a:p>
          <a:p>
            <a:r>
              <a:rPr lang="en-US" sz="1800" dirty="0" smtClean="0"/>
              <a:t>Don’t put your feet up on any furniture</a:t>
            </a:r>
          </a:p>
          <a:p>
            <a:r>
              <a:rPr lang="en-US" sz="1800" dirty="0" smtClean="0"/>
              <a:t>Eating in the street or on public transportation is considered rude</a:t>
            </a:r>
          </a:p>
          <a:p>
            <a:r>
              <a:rPr lang="en-US" sz="1800" dirty="0" smtClean="0"/>
              <a:t>Argentine executives may put in a very long day, often lasting until 10:00 p.m.. An 8:00 p.m. business meeting is not unusual</a:t>
            </a:r>
          </a:p>
          <a:p>
            <a:r>
              <a:rPr lang="en-US" sz="1800" dirty="0" smtClean="0"/>
              <a:t>At a meal, crossing the knife and fork signal "I am finished".  When dining, keep your hands on the table, not in your lap</a:t>
            </a:r>
          </a:p>
          <a:p>
            <a:r>
              <a:rPr lang="en-US" sz="1800" dirty="0" smtClean="0"/>
              <a:t>Titles, especially among the elderly, are very important. Address a person directly by using his or her title only. Persons who do not have professional titles should be addressed as Sr., Sra., Srta.</a:t>
            </a:r>
          </a:p>
          <a:p>
            <a:r>
              <a:rPr lang="en-US" sz="1800" dirty="0" smtClean="0"/>
              <a:t>Argentines are tough negotiators. Concessions will not come quickly or easily.</a:t>
            </a:r>
          </a:p>
          <a:p>
            <a:r>
              <a:rPr lang="en-US" sz="1800" dirty="0" smtClean="0"/>
              <a:t>Contracts are lengthy and detailed. A contract is not final until all of its elements are signed. Any portion can be re-negotiated. Get everything in writing.</a:t>
            </a:r>
          </a:p>
          <a:p>
            <a:r>
              <a:rPr lang="en-US" sz="1800" dirty="0" smtClean="0"/>
              <a:t>Be punctual for business appointments, but prepare to wait thirty minutes for your counterpart, especially if you are meeting an important person.</a:t>
            </a:r>
          </a:p>
          <a:p>
            <a:r>
              <a:rPr lang="en-US" sz="1800" dirty="0" smtClean="0"/>
              <a:t>The pace of business in Argentina is slower than in the United States. </a:t>
            </a:r>
          </a:p>
          <a:p>
            <a:r>
              <a:rPr lang="en-US" sz="1800" dirty="0" smtClean="0"/>
              <a:t>Argentines often need several meetings and extensive discussion to make deals.</a:t>
            </a:r>
          </a:p>
          <a:p>
            <a:r>
              <a:rPr lang="en-US" sz="1800" dirty="0" smtClean="0"/>
              <a:t>During business meetings, sustain a relaxed manner, maintain eye contact and restrict the use of gestures. Don’t take a hard sell approach</a:t>
            </a:r>
            <a:endParaRPr lang="en-US" sz="1800" dirty="0"/>
          </a:p>
        </p:txBody>
      </p:sp>
      <p:sp>
        <p:nvSpPr>
          <p:cNvPr id="4" name="TextBox 3"/>
          <p:cNvSpPr txBox="1"/>
          <p:nvPr/>
        </p:nvSpPr>
        <p:spPr>
          <a:xfrm>
            <a:off x="5715000" y="6553200"/>
            <a:ext cx="3308470" cy="276999"/>
          </a:xfrm>
          <a:prstGeom prst="rect">
            <a:avLst/>
          </a:prstGeom>
          <a:solidFill>
            <a:schemeClr val="bg2"/>
          </a:solidFill>
        </p:spPr>
        <p:txBody>
          <a:bodyPr wrap="none" rtlCol="0">
            <a:spAutoFit/>
          </a:bodyPr>
          <a:lstStyle/>
          <a:p>
            <a:r>
              <a:rPr lang="en-US" sz="1200" dirty="0" smtClean="0"/>
              <a:t>http://www.cyborlink.com/besite/argentina.htm</a:t>
            </a:r>
            <a:endParaRPr lang="en-US" sz="1200" dirty="0"/>
          </a:p>
        </p:txBody>
      </p:sp>
    </p:spTree>
  </p:cSld>
  <p:clrMapOvr>
    <a:masterClrMapping/>
  </p:clrMapOvr>
  <p:transition>
    <p:pull/>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533400"/>
            <a:ext cx="8686800" cy="1184825"/>
          </a:xfrm>
        </p:spPr>
        <p:txBody>
          <a:bodyPr/>
          <a:lstStyle/>
          <a:p>
            <a:r>
              <a:rPr lang="en-US" dirty="0" err="1" smtClean="0"/>
              <a:t>uruguay</a:t>
            </a:r>
            <a:endParaRPr lang="en-US" dirty="0"/>
          </a:p>
        </p:txBody>
      </p:sp>
      <p:pic>
        <p:nvPicPr>
          <p:cNvPr id="6" name="Picture 4" descr="http://www.aaawhere.com/ams-name.jpg"/>
          <p:cNvPicPr>
            <a:picLocks noChangeAspect="1" noChangeArrowheads="1"/>
          </p:cNvPicPr>
          <p:nvPr/>
        </p:nvPicPr>
        <p:blipFill>
          <a:blip r:embed="rId3" cstate="print"/>
          <a:srcRect/>
          <a:stretch>
            <a:fillRect/>
          </a:stretch>
        </p:blipFill>
        <p:spPr bwMode="auto">
          <a:xfrm>
            <a:off x="1142999" y="266769"/>
            <a:ext cx="4900467" cy="6362631"/>
          </a:xfrm>
          <a:prstGeom prst="rect">
            <a:avLst/>
          </a:prstGeom>
          <a:noFill/>
        </p:spPr>
      </p:pic>
      <p:sp>
        <p:nvSpPr>
          <p:cNvPr id="5" name="Down Arrow 4"/>
          <p:cNvSpPr/>
          <p:nvPr/>
        </p:nvSpPr>
        <p:spPr>
          <a:xfrm rot="3060124">
            <a:off x="5819224" y="204541"/>
            <a:ext cx="453040" cy="5190630"/>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a:xfrm>
            <a:off x="5562600" y="228601"/>
            <a:ext cx="2971800" cy="914400"/>
          </a:xfrm>
        </p:spPr>
        <p:txBody>
          <a:bodyPr>
            <a:normAutofit/>
          </a:bodyPr>
          <a:lstStyle/>
          <a:p>
            <a:r>
              <a:rPr lang="en-US" sz="4800" dirty="0" err="1" smtClean="0"/>
              <a:t>uruguay</a:t>
            </a:r>
            <a:endParaRPr lang="en-US" sz="4800" dirty="0"/>
          </a:p>
        </p:txBody>
      </p:sp>
      <p:pic>
        <p:nvPicPr>
          <p:cNvPr id="51202" name="Picture 2" descr="http://i.infoplease.com/images/muruguay.gif"/>
          <p:cNvPicPr>
            <a:picLocks noChangeAspect="1" noChangeArrowheads="1"/>
          </p:cNvPicPr>
          <p:nvPr/>
        </p:nvPicPr>
        <p:blipFill>
          <a:blip r:embed="rId3" cstate="print"/>
          <a:srcRect/>
          <a:stretch>
            <a:fillRect/>
          </a:stretch>
        </p:blipFill>
        <p:spPr bwMode="auto">
          <a:xfrm>
            <a:off x="304800" y="561976"/>
            <a:ext cx="5181600" cy="5829300"/>
          </a:xfrm>
          <a:prstGeom prst="rect">
            <a:avLst/>
          </a:prstGeom>
          <a:noFill/>
        </p:spPr>
      </p:pic>
      <p:sp>
        <p:nvSpPr>
          <p:cNvPr id="4" name="TextBox 3">
            <a:hlinkClick r:id="rId4"/>
          </p:cNvPr>
          <p:cNvSpPr txBox="1"/>
          <p:nvPr/>
        </p:nvSpPr>
        <p:spPr>
          <a:xfrm>
            <a:off x="5715000" y="1676400"/>
            <a:ext cx="2822247" cy="646331"/>
          </a:xfrm>
          <a:prstGeom prst="rect">
            <a:avLst/>
          </a:prstGeom>
          <a:solidFill>
            <a:schemeClr val="bg2">
              <a:lumMod val="75000"/>
            </a:schemeClr>
          </a:solidFill>
          <a:ln>
            <a:solidFill>
              <a:schemeClr val="tx1"/>
            </a:solidFill>
          </a:ln>
        </p:spPr>
        <p:txBody>
          <a:bodyPr wrap="none" rtlCol="0">
            <a:spAutoFit/>
          </a:bodyPr>
          <a:lstStyle/>
          <a:p>
            <a:pPr algn="ctr"/>
            <a:r>
              <a:rPr lang="en-US" dirty="0" smtClean="0"/>
              <a:t>Natural Tourism </a:t>
            </a:r>
          </a:p>
          <a:p>
            <a:pPr algn="ctr"/>
            <a:r>
              <a:rPr lang="en-US" dirty="0" smtClean="0"/>
              <a:t>Promotional Video 10 min</a:t>
            </a:r>
            <a:endParaRPr lang="en-US" dirty="0"/>
          </a:p>
        </p:txBody>
      </p:sp>
      <p:sp>
        <p:nvSpPr>
          <p:cNvPr id="5" name="TextBox 4">
            <a:hlinkClick r:id="rId5"/>
          </p:cNvPr>
          <p:cNvSpPr txBox="1"/>
          <p:nvPr/>
        </p:nvSpPr>
        <p:spPr>
          <a:xfrm>
            <a:off x="5715000" y="3048000"/>
            <a:ext cx="3200400" cy="923330"/>
          </a:xfrm>
          <a:prstGeom prst="rect">
            <a:avLst/>
          </a:prstGeom>
          <a:solidFill>
            <a:schemeClr val="bg2">
              <a:lumMod val="75000"/>
            </a:schemeClr>
          </a:solidFill>
          <a:ln>
            <a:solidFill>
              <a:schemeClr val="tx1"/>
            </a:solidFill>
          </a:ln>
        </p:spPr>
        <p:txBody>
          <a:bodyPr wrap="square" rtlCol="0">
            <a:spAutoFit/>
          </a:bodyPr>
          <a:lstStyle/>
          <a:p>
            <a:r>
              <a:rPr lang="en-US" dirty="0" smtClean="0"/>
              <a:t>Narrated Tour of Montevideo, Punta del Este, Colonia </a:t>
            </a:r>
          </a:p>
          <a:p>
            <a:r>
              <a:rPr lang="en-US" dirty="0" smtClean="0"/>
              <a:t>– 11 min</a:t>
            </a:r>
            <a:endParaRPr lang="en-US" dirty="0"/>
          </a:p>
        </p:txBody>
      </p:sp>
    </p:spTree>
  </p:cSld>
  <p:clrMapOvr>
    <a:masterClrMapping/>
  </p:clrMapOvr>
  <p:transition>
    <p:pull/>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6553200" cy="1447800"/>
          </a:xfrm>
        </p:spPr>
        <p:txBody>
          <a:bodyPr>
            <a:normAutofit/>
          </a:bodyPr>
          <a:lstStyle/>
          <a:p>
            <a:r>
              <a:rPr lang="en-US" sz="3200" dirty="0" err="1" smtClean="0"/>
              <a:t>Lugares</a:t>
            </a:r>
            <a:r>
              <a:rPr lang="en-US" sz="3200" dirty="0" smtClean="0"/>
              <a:t> </a:t>
            </a:r>
            <a:r>
              <a:rPr lang="en-US" sz="3200" dirty="0" err="1" smtClean="0"/>
              <a:t>para</a:t>
            </a:r>
            <a:r>
              <a:rPr lang="en-US" sz="3200" dirty="0" smtClean="0"/>
              <a:t> </a:t>
            </a:r>
            <a:r>
              <a:rPr lang="en-US" sz="3200" dirty="0" err="1" smtClean="0"/>
              <a:t>visitar</a:t>
            </a:r>
            <a:r>
              <a:rPr lang="en-US" dirty="0" smtClean="0"/>
              <a:t>: </a:t>
            </a:r>
            <a:br>
              <a:rPr lang="en-US" dirty="0" smtClean="0"/>
            </a:br>
            <a:r>
              <a:rPr lang="en-US" dirty="0" err="1" smtClean="0"/>
              <a:t>montevideo</a:t>
            </a:r>
            <a:r>
              <a:rPr lang="en-US" dirty="0" smtClean="0"/>
              <a:t>: La Capital</a:t>
            </a:r>
            <a:endParaRPr lang="en-US" sz="3200" dirty="0"/>
          </a:p>
        </p:txBody>
      </p:sp>
      <p:sp>
        <p:nvSpPr>
          <p:cNvPr id="5" name="TextBox 4"/>
          <p:cNvSpPr txBox="1"/>
          <p:nvPr/>
        </p:nvSpPr>
        <p:spPr>
          <a:xfrm>
            <a:off x="457200" y="4303455"/>
            <a:ext cx="8001000" cy="2554545"/>
          </a:xfrm>
          <a:prstGeom prst="rect">
            <a:avLst/>
          </a:prstGeom>
          <a:noFill/>
        </p:spPr>
        <p:txBody>
          <a:bodyPr wrap="square" rtlCol="0">
            <a:spAutoFit/>
          </a:bodyPr>
          <a:lstStyle/>
          <a:p>
            <a:r>
              <a:rPr lang="en-US" sz="2000" dirty="0" smtClean="0"/>
              <a:t>Uruguay’s capital and by far its largest city, Montevideo is a vibrant, eclectic place with a rich cultural life. The city wears many faces, from its industrial port to the exclusive residential suburb of Carrasco near the airport. In the historic downtown business district, art deco and neoclassical buildings jostle for space alongside grimy, worn-out skyscrapers, while across town the shopping malls and modern high-rises of beach communities like Punta </a:t>
            </a:r>
            <a:r>
              <a:rPr lang="en-US" sz="2000" dirty="0" err="1" smtClean="0"/>
              <a:t>Carretas</a:t>
            </a:r>
            <a:r>
              <a:rPr lang="en-US" sz="2000" dirty="0" smtClean="0"/>
              <a:t> and </a:t>
            </a:r>
            <a:r>
              <a:rPr lang="en-US" sz="2000" dirty="0" err="1" smtClean="0"/>
              <a:t>Pocitos</a:t>
            </a:r>
            <a:r>
              <a:rPr lang="en-US" sz="2000" dirty="0" smtClean="0"/>
              <a:t> bear resemblance to Miami or Copacabana</a:t>
            </a:r>
            <a:r>
              <a:rPr lang="en-US" dirty="0" smtClean="0"/>
              <a:t>.</a:t>
            </a:r>
            <a:endParaRPr lang="en-US" dirty="0"/>
          </a:p>
        </p:txBody>
      </p:sp>
      <p:sp>
        <p:nvSpPr>
          <p:cNvPr id="6" name="TextBox 5"/>
          <p:cNvSpPr txBox="1"/>
          <p:nvPr/>
        </p:nvSpPr>
        <p:spPr>
          <a:xfrm>
            <a:off x="5244536" y="6504801"/>
            <a:ext cx="3518464" cy="276999"/>
          </a:xfrm>
          <a:prstGeom prst="rect">
            <a:avLst/>
          </a:prstGeom>
          <a:solidFill>
            <a:schemeClr val="bg2"/>
          </a:solidFill>
        </p:spPr>
        <p:txBody>
          <a:bodyPr wrap="none" rtlCol="0">
            <a:spAutoFit/>
          </a:bodyPr>
          <a:lstStyle/>
          <a:p>
            <a:r>
              <a:rPr lang="en-US" sz="1200" dirty="0" smtClean="0"/>
              <a:t>http://www.lonelyplanet.com/uruguay/montevideo</a:t>
            </a:r>
            <a:endParaRPr lang="en-US" sz="1200" dirty="0"/>
          </a:p>
        </p:txBody>
      </p:sp>
      <p:pic>
        <p:nvPicPr>
          <p:cNvPr id="49159" name="Picture 7" descr="http://blogs.hopkins-interactive.com/files/Montevideo-Uruguay.jpg"/>
          <p:cNvPicPr>
            <a:picLocks noChangeAspect="1" noChangeArrowheads="1"/>
          </p:cNvPicPr>
          <p:nvPr/>
        </p:nvPicPr>
        <p:blipFill>
          <a:blip r:embed="rId3" cstate="print"/>
          <a:srcRect t="22305"/>
          <a:stretch>
            <a:fillRect/>
          </a:stretch>
        </p:blipFill>
        <p:spPr bwMode="auto">
          <a:xfrm>
            <a:off x="228600" y="1143000"/>
            <a:ext cx="5104670" cy="2971800"/>
          </a:xfrm>
          <a:prstGeom prst="rect">
            <a:avLst/>
          </a:prstGeom>
          <a:noFill/>
        </p:spPr>
      </p:pic>
      <p:pic>
        <p:nvPicPr>
          <p:cNvPr id="49161" name="Picture 9" descr="http://2.bp.blogspot.com/-TkN6dZpF_1U/TkI6ClbrKwI/AAAAAAAArFM/U8h_P7q-qe8/s1600/montevideo.jpg"/>
          <p:cNvPicPr>
            <a:picLocks noChangeAspect="1" noChangeArrowheads="1"/>
          </p:cNvPicPr>
          <p:nvPr/>
        </p:nvPicPr>
        <p:blipFill>
          <a:blip r:embed="rId4" cstate="print"/>
          <a:srcRect l="22300" t="1646" r="16376"/>
          <a:stretch>
            <a:fillRect/>
          </a:stretch>
        </p:blipFill>
        <p:spPr bwMode="auto">
          <a:xfrm>
            <a:off x="5715000" y="76200"/>
            <a:ext cx="3048000" cy="4139046"/>
          </a:xfrm>
          <a:prstGeom prst="rect">
            <a:avLst/>
          </a:prstGeom>
          <a:noFill/>
        </p:spPr>
      </p:pic>
    </p:spTree>
  </p:cSld>
  <p:clrMapOvr>
    <a:masterClrMapping/>
  </p:clrMapOvr>
  <p:transition>
    <p:pull/>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066800" y="228600"/>
            <a:ext cx="7696200" cy="685800"/>
          </a:xfrm>
          <a:prstGeom prst="rect">
            <a:avLst/>
          </a:prstGeom>
        </p:spPr>
        <p:txBody>
          <a:bodyPr vert="horz" anchor="ctr">
            <a:normAutofit fontScale="25000" lnSpcReduction="20000"/>
          </a:bodyPr>
          <a:lstStyle/>
          <a:p>
            <a:pPr>
              <a:spcBef>
                <a:spcPct val="0"/>
              </a:spcBef>
            </a:pPr>
            <a:endParaRPr kumimoji="0" lang="en-US" sz="7600" b="0" i="0" u="none" strike="noStrike" kern="1200" cap="all" spc="0" normalizeH="0" baseline="0" noProof="0" dirty="0" smtClean="0">
              <a:ln>
                <a:noFill/>
              </a:ln>
              <a:solidFill>
                <a:schemeClr val="tx2"/>
              </a:solidFill>
              <a:effectLst>
                <a:reflection blurRad="12700" stA="48000" endA="300" endPos="55000" dir="5400000" sy="-90000" algn="bl" rotWithShape="0"/>
              </a:effectLst>
              <a:uLnTx/>
              <a:uFillTx/>
              <a:latin typeface="+mj-lt"/>
              <a:ea typeface="+mj-ea"/>
              <a:cs typeface="+mj-cs"/>
            </a:endParaRPr>
          </a:p>
          <a:p>
            <a:pPr algn="r">
              <a:spcBef>
                <a:spcPct val="0"/>
              </a:spcBef>
            </a:pPr>
            <a:r>
              <a:rPr lang="en-US" sz="14400" cap="all" dirty="0" smtClean="0">
                <a:solidFill>
                  <a:schemeClr val="tx2"/>
                </a:solidFill>
                <a:effectLst>
                  <a:reflection blurRad="12700" stA="48000" endA="300" endPos="55000" dir="5400000" sy="-90000" algn="bl" rotWithShape="0"/>
                </a:effectLst>
                <a:latin typeface="+mj-lt"/>
                <a:ea typeface="+mj-ea"/>
                <a:cs typeface="+mj-cs"/>
              </a:rPr>
              <a:t>Argentina</a:t>
            </a:r>
            <a:endParaRPr lang="en-US" sz="14400" dirty="0" smtClean="0">
              <a:latin typeface="+mj-lt"/>
            </a:endParaRPr>
          </a:p>
          <a:p>
            <a:pPr lvl="0">
              <a:spcBef>
                <a:spcPct val="0"/>
              </a:spcBef>
            </a:pPr>
            <a:endParaRPr kumimoji="0" lang="en-US" sz="3600" i="0" u="none" strike="noStrike" kern="1200" cap="all" spc="0" normalizeH="0" baseline="0" noProof="0" dirty="0">
              <a:ln>
                <a:noFill/>
              </a:ln>
              <a:solidFill>
                <a:schemeClr val="tx2"/>
              </a:solidFill>
              <a:effectLst>
                <a:reflection blurRad="12700" stA="48000" endA="300" endPos="55000" dir="5400000" sy="-90000" algn="bl" rotWithShape="0"/>
              </a:effectLst>
              <a:uLnTx/>
              <a:uFillTx/>
              <a:latin typeface="+mj-lt"/>
              <a:ea typeface="+mj-ea"/>
              <a:cs typeface="+mj-cs"/>
            </a:endParaRPr>
          </a:p>
        </p:txBody>
      </p:sp>
      <p:pic>
        <p:nvPicPr>
          <p:cNvPr id="88066" name="Picture 2" descr="http://www.southtravels.com/america/argentina/gifs/map_2.gif"/>
          <p:cNvPicPr>
            <a:picLocks noChangeAspect="1" noChangeArrowheads="1"/>
          </p:cNvPicPr>
          <p:nvPr/>
        </p:nvPicPr>
        <p:blipFill>
          <a:blip r:embed="rId3" cstate="print"/>
          <a:srcRect l="28031" t="486"/>
          <a:stretch>
            <a:fillRect/>
          </a:stretch>
        </p:blipFill>
        <p:spPr bwMode="auto">
          <a:xfrm>
            <a:off x="158071" y="228600"/>
            <a:ext cx="5942493" cy="6172200"/>
          </a:xfrm>
          <a:prstGeom prst="rect">
            <a:avLst/>
          </a:prstGeom>
          <a:noFill/>
        </p:spPr>
      </p:pic>
      <p:sp>
        <p:nvSpPr>
          <p:cNvPr id="5" name="TextBox 4">
            <a:hlinkClick r:id="rId4"/>
          </p:cNvPr>
          <p:cNvSpPr txBox="1"/>
          <p:nvPr/>
        </p:nvSpPr>
        <p:spPr>
          <a:xfrm>
            <a:off x="6400800" y="1143000"/>
            <a:ext cx="2362200" cy="1477328"/>
          </a:xfrm>
          <a:prstGeom prst="rect">
            <a:avLst/>
          </a:prstGeom>
          <a:solidFill>
            <a:schemeClr val="bg2">
              <a:lumMod val="75000"/>
            </a:schemeClr>
          </a:solidFill>
          <a:ln>
            <a:solidFill>
              <a:schemeClr val="tx1"/>
            </a:solidFill>
          </a:ln>
        </p:spPr>
        <p:txBody>
          <a:bodyPr wrap="square" rtlCol="0">
            <a:spAutoFit/>
          </a:bodyPr>
          <a:lstStyle/>
          <a:p>
            <a:r>
              <a:rPr lang="en-US" dirty="0" smtClean="0"/>
              <a:t>Explore Argentina – Patagonia to the Pampas (glaciers)</a:t>
            </a:r>
          </a:p>
          <a:p>
            <a:r>
              <a:rPr lang="en-US" dirty="0" smtClean="0"/>
              <a:t>Part 1 of 4 BBC Documentary  9 min</a:t>
            </a:r>
            <a:endParaRPr lang="en-US" dirty="0"/>
          </a:p>
        </p:txBody>
      </p:sp>
      <p:sp>
        <p:nvSpPr>
          <p:cNvPr id="6" name="TextBox 5">
            <a:hlinkClick r:id="rId5"/>
          </p:cNvPr>
          <p:cNvSpPr txBox="1"/>
          <p:nvPr/>
        </p:nvSpPr>
        <p:spPr>
          <a:xfrm>
            <a:off x="6477000" y="3048000"/>
            <a:ext cx="2198038" cy="923330"/>
          </a:xfrm>
          <a:prstGeom prst="rect">
            <a:avLst/>
          </a:prstGeom>
          <a:solidFill>
            <a:schemeClr val="bg2">
              <a:lumMod val="75000"/>
            </a:schemeClr>
          </a:solidFill>
          <a:ln>
            <a:solidFill>
              <a:schemeClr val="tx1"/>
            </a:solidFill>
          </a:ln>
        </p:spPr>
        <p:txBody>
          <a:bodyPr wrap="none" rtlCol="0">
            <a:spAutoFit/>
          </a:bodyPr>
          <a:lstStyle/>
          <a:p>
            <a:r>
              <a:rPr lang="en-US" dirty="0" smtClean="0"/>
              <a:t>Part 2 of 4</a:t>
            </a:r>
          </a:p>
          <a:p>
            <a:r>
              <a:rPr lang="en-US" dirty="0" smtClean="0"/>
              <a:t>(Buenos Aires &amp;</a:t>
            </a:r>
          </a:p>
          <a:p>
            <a:r>
              <a:rPr lang="en-US" dirty="0" smtClean="0"/>
              <a:t>Los </a:t>
            </a:r>
            <a:r>
              <a:rPr lang="en-US" dirty="0" err="1" smtClean="0"/>
              <a:t>desaparecidos</a:t>
            </a:r>
            <a:r>
              <a:rPr lang="en-US" dirty="0" smtClean="0"/>
              <a:t>)</a:t>
            </a:r>
            <a:endParaRPr lang="en-US" dirty="0"/>
          </a:p>
        </p:txBody>
      </p:sp>
      <p:sp>
        <p:nvSpPr>
          <p:cNvPr id="7" name="TextBox 6">
            <a:hlinkClick r:id="rId6"/>
          </p:cNvPr>
          <p:cNvSpPr txBox="1"/>
          <p:nvPr/>
        </p:nvSpPr>
        <p:spPr>
          <a:xfrm>
            <a:off x="6248400" y="4343401"/>
            <a:ext cx="2667000" cy="923330"/>
          </a:xfrm>
          <a:prstGeom prst="rect">
            <a:avLst/>
          </a:prstGeom>
          <a:solidFill>
            <a:schemeClr val="bg2">
              <a:lumMod val="75000"/>
            </a:schemeClr>
          </a:solidFill>
          <a:ln>
            <a:solidFill>
              <a:schemeClr val="tx1"/>
            </a:solidFill>
          </a:ln>
        </p:spPr>
        <p:txBody>
          <a:bodyPr wrap="square" rtlCol="0">
            <a:spAutoFit/>
          </a:bodyPr>
          <a:lstStyle/>
          <a:p>
            <a:r>
              <a:rPr lang="en-US" dirty="0" smtClean="0"/>
              <a:t>Part 3 of 4</a:t>
            </a:r>
          </a:p>
          <a:p>
            <a:r>
              <a:rPr lang="en-US" dirty="0" smtClean="0"/>
              <a:t>(Los </a:t>
            </a:r>
            <a:r>
              <a:rPr lang="en-US" dirty="0" err="1" smtClean="0"/>
              <a:t>Desaparecidos</a:t>
            </a:r>
            <a:r>
              <a:rPr lang="en-US" dirty="0" smtClean="0"/>
              <a:t>- under the dictatorship)</a:t>
            </a:r>
            <a:endParaRPr lang="en-US" dirty="0"/>
          </a:p>
        </p:txBody>
      </p:sp>
      <p:sp>
        <p:nvSpPr>
          <p:cNvPr id="8" name="TextBox 7">
            <a:hlinkClick r:id="rId7"/>
          </p:cNvPr>
          <p:cNvSpPr txBox="1"/>
          <p:nvPr/>
        </p:nvSpPr>
        <p:spPr>
          <a:xfrm>
            <a:off x="6629400" y="5638800"/>
            <a:ext cx="2313454" cy="646331"/>
          </a:xfrm>
          <a:prstGeom prst="rect">
            <a:avLst/>
          </a:prstGeom>
          <a:solidFill>
            <a:schemeClr val="bg2">
              <a:lumMod val="75000"/>
            </a:schemeClr>
          </a:solidFill>
          <a:ln>
            <a:solidFill>
              <a:schemeClr val="tx1"/>
            </a:solidFill>
          </a:ln>
        </p:spPr>
        <p:txBody>
          <a:bodyPr wrap="none" rtlCol="0">
            <a:spAutoFit/>
          </a:bodyPr>
          <a:lstStyle/>
          <a:p>
            <a:r>
              <a:rPr lang="en-US" dirty="0" smtClean="0"/>
              <a:t>Part 4 of 4</a:t>
            </a:r>
          </a:p>
          <a:p>
            <a:r>
              <a:rPr lang="en-US" dirty="0" smtClean="0"/>
              <a:t>(soy trade - poverty) </a:t>
            </a:r>
            <a:endParaRPr lang="en-US" dirty="0"/>
          </a:p>
        </p:txBody>
      </p:sp>
    </p:spTree>
  </p:cSld>
  <p:clrMapOvr>
    <a:masterClrMapping/>
  </p:clrMapOvr>
  <p:transition>
    <p:pull/>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152400"/>
            <a:ext cx="4267200" cy="7017306"/>
          </a:xfrm>
          <a:prstGeom prst="rect">
            <a:avLst/>
          </a:prstGeom>
          <a:noFill/>
        </p:spPr>
        <p:txBody>
          <a:bodyPr wrap="square" rtlCol="0">
            <a:spAutoFit/>
          </a:bodyPr>
          <a:lstStyle/>
          <a:p>
            <a:r>
              <a:rPr lang="en-US" dirty="0" smtClean="0"/>
              <a:t>Montevideo’s polluted air and honking taxis may feel a bit jarring, but stick around. The capital’s active and resurgent urban culture is a palpable force, and locals are justifiably proud to share it with you. In Ciudad </a:t>
            </a:r>
            <a:r>
              <a:rPr lang="en-US" dirty="0" err="1" smtClean="0"/>
              <a:t>Vieja</a:t>
            </a:r>
            <a:r>
              <a:rPr lang="en-US" dirty="0" smtClean="0"/>
              <a:t>, the heart of historic Montevideo, old buildings are being restored to make room for boldly painted cafés, hostels and galleries, while down by the port the municipal administration has spruced up the Mercado del Puerto to accommodate a new city tourist office and </a:t>
            </a:r>
            <a:r>
              <a:rPr lang="en-US" dirty="0" err="1" smtClean="0"/>
              <a:t>Carnaval</a:t>
            </a:r>
            <a:r>
              <a:rPr lang="en-US" dirty="0" smtClean="0"/>
              <a:t> museum. Montevideo serves as administrative headquarters for </a:t>
            </a:r>
            <a:r>
              <a:rPr lang="en-US" dirty="0" err="1" smtClean="0"/>
              <a:t>Mercosur</a:t>
            </a:r>
            <a:r>
              <a:rPr lang="en-US" dirty="0" smtClean="0"/>
              <a:t>, South America’s leading trading bloc, and the capital’s many embassies and foreign cultural centers add to the international flavor. Meanwhile, the city’s music, theater, art and club scenes continue to thrive, from elegant older theaters and cozy little tango bars to modern beachfront discos..</a:t>
            </a:r>
          </a:p>
          <a:p>
            <a:endParaRPr lang="en-US" dirty="0"/>
          </a:p>
        </p:txBody>
      </p:sp>
      <p:sp>
        <p:nvSpPr>
          <p:cNvPr id="5" name="TextBox 4"/>
          <p:cNvSpPr txBox="1"/>
          <p:nvPr/>
        </p:nvSpPr>
        <p:spPr>
          <a:xfrm>
            <a:off x="2362200" y="6581001"/>
            <a:ext cx="3518464" cy="276999"/>
          </a:xfrm>
          <a:prstGeom prst="rect">
            <a:avLst/>
          </a:prstGeom>
          <a:solidFill>
            <a:schemeClr val="bg2"/>
          </a:solidFill>
        </p:spPr>
        <p:txBody>
          <a:bodyPr wrap="none" rtlCol="0">
            <a:spAutoFit/>
          </a:bodyPr>
          <a:lstStyle/>
          <a:p>
            <a:r>
              <a:rPr lang="en-US" sz="1200" dirty="0" smtClean="0"/>
              <a:t>http://www.lonelyplanet.com/uruguay/montevideo</a:t>
            </a:r>
            <a:endParaRPr lang="en-US" sz="1200" dirty="0"/>
          </a:p>
        </p:txBody>
      </p:sp>
      <p:pic>
        <p:nvPicPr>
          <p:cNvPr id="132100" name="Picture 4" descr="http://1.bp.blogspot.com/_ELf7cYcog3I/TEPc-RMK-tI/AAAAAAAAABA/WIYOHee_WUk/s1600/Uruguay_Montevideo_small.jpg"/>
          <p:cNvPicPr>
            <a:picLocks noChangeAspect="1" noChangeArrowheads="1"/>
          </p:cNvPicPr>
          <p:nvPr/>
        </p:nvPicPr>
        <p:blipFill>
          <a:blip r:embed="rId3" cstate="print"/>
          <a:srcRect/>
          <a:stretch>
            <a:fillRect/>
          </a:stretch>
        </p:blipFill>
        <p:spPr bwMode="auto">
          <a:xfrm>
            <a:off x="5257800" y="2057400"/>
            <a:ext cx="3581400" cy="4470999"/>
          </a:xfrm>
          <a:prstGeom prst="rect">
            <a:avLst/>
          </a:prstGeom>
          <a:noFill/>
        </p:spPr>
      </p:pic>
      <p:pic>
        <p:nvPicPr>
          <p:cNvPr id="132098" name="Picture 2" descr="http://www.elitours.com/promos/uploaded_images/uruguay-montevideo-785037-785245.jpg"/>
          <p:cNvPicPr>
            <a:picLocks noChangeAspect="1" noChangeArrowheads="1"/>
          </p:cNvPicPr>
          <p:nvPr/>
        </p:nvPicPr>
        <p:blipFill>
          <a:blip r:embed="rId4" cstate="print"/>
          <a:srcRect t="21390" r="800"/>
          <a:stretch>
            <a:fillRect/>
          </a:stretch>
        </p:blipFill>
        <p:spPr bwMode="auto">
          <a:xfrm>
            <a:off x="4343400" y="76200"/>
            <a:ext cx="4724400" cy="2800351"/>
          </a:xfrm>
          <a:prstGeom prst="rect">
            <a:avLst/>
          </a:prstGeom>
          <a:noFill/>
        </p:spPr>
      </p:pic>
    </p:spTree>
  </p:cSld>
  <p:clrMapOvr>
    <a:masterClrMapping/>
  </p:clrMapOvr>
  <p:transition>
    <p:pull/>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descr="http://www.interhabit.com/interhabit/images/neutral/id_country_4/id_zone_29/picture_montevideo_home06.jpg"/>
          <p:cNvPicPr>
            <a:picLocks noChangeAspect="1" noChangeArrowheads="1"/>
          </p:cNvPicPr>
          <p:nvPr/>
        </p:nvPicPr>
        <p:blipFill>
          <a:blip r:embed="rId3" cstate="print"/>
          <a:srcRect l="14453" t="13605"/>
          <a:stretch>
            <a:fillRect/>
          </a:stretch>
        </p:blipFill>
        <p:spPr bwMode="auto">
          <a:xfrm>
            <a:off x="152400" y="4286249"/>
            <a:ext cx="3608212" cy="2419351"/>
          </a:xfrm>
          <a:prstGeom prst="rect">
            <a:avLst/>
          </a:prstGeom>
          <a:noFill/>
        </p:spPr>
      </p:pic>
      <p:pic>
        <p:nvPicPr>
          <p:cNvPr id="128004" name="Picture 4" descr="http://3.bp.blogspot.com/_BdhZO6_yriY/TJyj-vXOMhI/AAAAAAAAADo/cHo4Bvrr13U/s1600/049268.JPG"/>
          <p:cNvPicPr>
            <a:picLocks noChangeAspect="1" noChangeArrowheads="1"/>
          </p:cNvPicPr>
          <p:nvPr/>
        </p:nvPicPr>
        <p:blipFill>
          <a:blip r:embed="rId4" cstate="print"/>
          <a:srcRect/>
          <a:stretch>
            <a:fillRect/>
          </a:stretch>
        </p:blipFill>
        <p:spPr bwMode="auto">
          <a:xfrm>
            <a:off x="4648200" y="228600"/>
            <a:ext cx="4191000" cy="3143250"/>
          </a:xfrm>
          <a:prstGeom prst="rect">
            <a:avLst/>
          </a:prstGeom>
          <a:noFill/>
        </p:spPr>
      </p:pic>
      <p:pic>
        <p:nvPicPr>
          <p:cNvPr id="128006" name="Picture 6" descr="http://www.uruguay-backpacking.com/uruguay-montevideo-government.jpg"/>
          <p:cNvPicPr>
            <a:picLocks noChangeAspect="1" noChangeArrowheads="1"/>
          </p:cNvPicPr>
          <p:nvPr/>
        </p:nvPicPr>
        <p:blipFill>
          <a:blip r:embed="rId5" cstate="print"/>
          <a:srcRect/>
          <a:stretch>
            <a:fillRect/>
          </a:stretch>
        </p:blipFill>
        <p:spPr bwMode="auto">
          <a:xfrm>
            <a:off x="152400" y="762000"/>
            <a:ext cx="3352800" cy="2512265"/>
          </a:xfrm>
          <a:prstGeom prst="rect">
            <a:avLst/>
          </a:prstGeom>
          <a:noFill/>
        </p:spPr>
      </p:pic>
      <p:pic>
        <p:nvPicPr>
          <p:cNvPr id="128008" name="Picture 8" descr="http://www.planearviajes.com.ar/images/montevideo.jpg"/>
          <p:cNvPicPr>
            <a:picLocks noChangeAspect="1" noChangeArrowheads="1"/>
          </p:cNvPicPr>
          <p:nvPr/>
        </p:nvPicPr>
        <p:blipFill>
          <a:blip r:embed="rId6" cstate="print"/>
          <a:srcRect r="18333"/>
          <a:stretch>
            <a:fillRect/>
          </a:stretch>
        </p:blipFill>
        <p:spPr bwMode="auto">
          <a:xfrm>
            <a:off x="5105400" y="4124324"/>
            <a:ext cx="3733800" cy="2657476"/>
          </a:xfrm>
          <a:prstGeom prst="rect">
            <a:avLst/>
          </a:prstGeom>
          <a:noFill/>
        </p:spPr>
      </p:pic>
      <p:sp>
        <p:nvSpPr>
          <p:cNvPr id="8" name="TextBox 7">
            <a:hlinkClick r:id="rId7"/>
          </p:cNvPr>
          <p:cNvSpPr txBox="1"/>
          <p:nvPr/>
        </p:nvSpPr>
        <p:spPr>
          <a:xfrm>
            <a:off x="228600" y="304800"/>
            <a:ext cx="2822311" cy="369332"/>
          </a:xfrm>
          <a:prstGeom prst="rect">
            <a:avLst/>
          </a:prstGeom>
          <a:solidFill>
            <a:schemeClr val="bg2">
              <a:lumMod val="75000"/>
            </a:schemeClr>
          </a:solidFill>
          <a:ln>
            <a:solidFill>
              <a:schemeClr val="tx1"/>
            </a:solidFill>
          </a:ln>
        </p:spPr>
        <p:txBody>
          <a:bodyPr wrap="none" rtlCol="0">
            <a:spAutoFit/>
          </a:bodyPr>
          <a:lstStyle/>
          <a:p>
            <a:r>
              <a:rPr lang="en-US" dirty="0" smtClean="0"/>
              <a:t>Top Things to Do -  2 min </a:t>
            </a:r>
            <a:endParaRPr lang="en-US" dirty="0"/>
          </a:p>
        </p:txBody>
      </p:sp>
      <p:sp>
        <p:nvSpPr>
          <p:cNvPr id="7" name="TextBox 6"/>
          <p:cNvSpPr txBox="1"/>
          <p:nvPr/>
        </p:nvSpPr>
        <p:spPr>
          <a:xfrm>
            <a:off x="228600" y="3429000"/>
            <a:ext cx="7315200" cy="923330"/>
          </a:xfrm>
          <a:prstGeom prst="rect">
            <a:avLst/>
          </a:prstGeom>
          <a:noFill/>
        </p:spPr>
        <p:txBody>
          <a:bodyPr wrap="square" rtlCol="0">
            <a:spAutoFit/>
          </a:bodyPr>
          <a:lstStyle/>
          <a:p>
            <a:r>
              <a:rPr lang="en-US" dirty="0" smtClean="0"/>
              <a:t>Uruguay is the most peaceful country in South America with the least crime, violence and insecurity. It has well-educated human resources.</a:t>
            </a:r>
          </a:p>
          <a:p>
            <a:endParaRPr lang="en-US" dirty="0"/>
          </a:p>
        </p:txBody>
      </p:sp>
      <p:sp>
        <p:nvSpPr>
          <p:cNvPr id="9" name="Rectangle 8"/>
          <p:cNvSpPr/>
          <p:nvPr/>
        </p:nvSpPr>
        <p:spPr>
          <a:xfrm>
            <a:off x="2133600" y="3990201"/>
            <a:ext cx="3657600" cy="276999"/>
          </a:xfrm>
          <a:prstGeom prst="rect">
            <a:avLst/>
          </a:prstGeom>
        </p:spPr>
        <p:txBody>
          <a:bodyPr wrap="square">
            <a:spAutoFit/>
          </a:bodyPr>
          <a:lstStyle/>
          <a:p>
            <a:r>
              <a:rPr lang="en-US" sz="1200" dirty="0" smtClean="0"/>
              <a:t>http://www.indembarg.org.ar/en/gbvuy_guide.htm</a:t>
            </a:r>
            <a:endParaRPr lang="en-US" sz="1200" dirty="0"/>
          </a:p>
        </p:txBody>
      </p:sp>
    </p:spTree>
  </p:cSld>
  <p:clrMapOvr>
    <a:masterClrMapping/>
  </p:clrMapOvr>
  <p:transition>
    <p:pull/>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http://hungeree.com/wp-content/uploads/2012/10/Montevideo-Uruguay-The-Gr-012.jpg"/>
          <p:cNvPicPr>
            <a:picLocks noChangeAspect="1" noChangeArrowheads="1"/>
          </p:cNvPicPr>
          <p:nvPr/>
        </p:nvPicPr>
        <p:blipFill>
          <a:blip r:embed="rId3" cstate="print"/>
          <a:srcRect/>
          <a:stretch>
            <a:fillRect/>
          </a:stretch>
        </p:blipFill>
        <p:spPr bwMode="auto">
          <a:xfrm>
            <a:off x="304800" y="533400"/>
            <a:ext cx="4011613" cy="2667000"/>
          </a:xfrm>
          <a:prstGeom prst="rect">
            <a:avLst/>
          </a:prstGeom>
          <a:noFill/>
        </p:spPr>
      </p:pic>
      <p:sp>
        <p:nvSpPr>
          <p:cNvPr id="5" name="TextBox 4"/>
          <p:cNvSpPr txBox="1"/>
          <p:nvPr/>
        </p:nvSpPr>
        <p:spPr>
          <a:xfrm>
            <a:off x="838200" y="457200"/>
            <a:ext cx="3044423" cy="369332"/>
          </a:xfrm>
          <a:prstGeom prst="rect">
            <a:avLst/>
          </a:prstGeom>
          <a:noFill/>
        </p:spPr>
        <p:txBody>
          <a:bodyPr wrap="none" rtlCol="0">
            <a:spAutoFit/>
          </a:bodyPr>
          <a:lstStyle/>
          <a:p>
            <a:r>
              <a:rPr lang="en-US" dirty="0" smtClean="0"/>
              <a:t>The Greeting Man sculpture</a:t>
            </a:r>
            <a:endParaRPr lang="en-US" dirty="0"/>
          </a:p>
        </p:txBody>
      </p:sp>
      <p:sp>
        <p:nvSpPr>
          <p:cNvPr id="7" name="TextBox 6"/>
          <p:cNvSpPr txBox="1"/>
          <p:nvPr/>
        </p:nvSpPr>
        <p:spPr>
          <a:xfrm>
            <a:off x="4495800" y="228600"/>
            <a:ext cx="4191000" cy="5324535"/>
          </a:xfrm>
          <a:prstGeom prst="rect">
            <a:avLst/>
          </a:prstGeom>
          <a:noFill/>
        </p:spPr>
        <p:txBody>
          <a:bodyPr wrap="square" rtlCol="0">
            <a:spAutoFit/>
          </a:bodyPr>
          <a:lstStyle/>
          <a:p>
            <a:r>
              <a:rPr lang="en-US" sz="2000" dirty="0" smtClean="0"/>
              <a:t>Montevideo Uruguay is the country’s capital city and main base for visiting tourists. A compact and eclectic place, it well reflects Uruguay’s general prosperity; in fact, the residents of Montevideo were recently listed as enjoying South America’s highest quality of life. Visiting here is just as fun as living here: There are plenty of historical sites to see, excellent accommodation options, and a vibrant shopping and nightlife culture. Uruguay may be a relative newcomer to the international travel market, but Montevideo is way ahead of its time.</a:t>
            </a:r>
            <a:endParaRPr lang="en-US" sz="2000" dirty="0"/>
          </a:p>
        </p:txBody>
      </p:sp>
      <p:sp>
        <p:nvSpPr>
          <p:cNvPr id="8" name="Rectangle 7"/>
          <p:cNvSpPr/>
          <p:nvPr/>
        </p:nvSpPr>
        <p:spPr>
          <a:xfrm>
            <a:off x="4191000" y="5486400"/>
            <a:ext cx="4953000" cy="276999"/>
          </a:xfrm>
          <a:prstGeom prst="rect">
            <a:avLst/>
          </a:prstGeom>
          <a:solidFill>
            <a:schemeClr val="bg2"/>
          </a:solidFill>
        </p:spPr>
        <p:txBody>
          <a:bodyPr wrap="square">
            <a:spAutoFit/>
          </a:bodyPr>
          <a:lstStyle/>
          <a:p>
            <a:r>
              <a:rPr lang="en-US" sz="1200" dirty="0" smtClean="0"/>
              <a:t>http://www.destination360.com/south-america/uruguay/montevideo</a:t>
            </a:r>
            <a:endParaRPr lang="en-US" sz="1200" dirty="0"/>
          </a:p>
        </p:txBody>
      </p:sp>
      <p:pic>
        <p:nvPicPr>
          <p:cNvPr id="130054" name="Picture 6" descr="http://upload.wikimedia.org/wikipedia/commons/2/2d/Montevideo_Uruguay.jpg"/>
          <p:cNvPicPr>
            <a:picLocks noChangeAspect="1" noChangeArrowheads="1"/>
          </p:cNvPicPr>
          <p:nvPr/>
        </p:nvPicPr>
        <p:blipFill>
          <a:blip r:embed="rId4" cstate="print"/>
          <a:srcRect/>
          <a:stretch>
            <a:fillRect/>
          </a:stretch>
        </p:blipFill>
        <p:spPr bwMode="auto">
          <a:xfrm>
            <a:off x="76200" y="3657600"/>
            <a:ext cx="4091925" cy="2724151"/>
          </a:xfrm>
          <a:prstGeom prst="rect">
            <a:avLst/>
          </a:prstGeom>
          <a:noFill/>
        </p:spPr>
      </p:pic>
      <p:sp>
        <p:nvSpPr>
          <p:cNvPr id="9" name="TextBox 8">
            <a:hlinkClick r:id="rId5"/>
          </p:cNvPr>
          <p:cNvSpPr txBox="1"/>
          <p:nvPr/>
        </p:nvSpPr>
        <p:spPr>
          <a:xfrm>
            <a:off x="4572000" y="6172200"/>
            <a:ext cx="3298019" cy="369332"/>
          </a:xfrm>
          <a:prstGeom prst="rect">
            <a:avLst/>
          </a:prstGeom>
          <a:solidFill>
            <a:schemeClr val="bg2">
              <a:lumMod val="75000"/>
            </a:schemeClr>
          </a:solidFill>
          <a:ln>
            <a:solidFill>
              <a:schemeClr val="tx1"/>
            </a:solidFill>
          </a:ln>
        </p:spPr>
        <p:txBody>
          <a:bodyPr wrap="none" rtlCol="0">
            <a:spAutoFit/>
          </a:bodyPr>
          <a:lstStyle/>
          <a:p>
            <a:r>
              <a:rPr lang="en-US" dirty="0" smtClean="0">
                <a:latin typeface="+mj-lt"/>
              </a:rPr>
              <a:t>Montevideo en </a:t>
            </a:r>
            <a:r>
              <a:rPr lang="en-US" dirty="0" err="1" smtClean="0">
                <a:latin typeface="+mj-lt"/>
              </a:rPr>
              <a:t>espaňol</a:t>
            </a:r>
            <a:r>
              <a:rPr lang="en-US" dirty="0" smtClean="0">
                <a:latin typeface="+mj-lt"/>
              </a:rPr>
              <a:t> – 4 min</a:t>
            </a:r>
            <a:endParaRPr lang="en-US" dirty="0">
              <a:latin typeface="+mj-lt"/>
            </a:endParaRPr>
          </a:p>
        </p:txBody>
      </p:sp>
    </p:spTree>
  </p:cSld>
  <p:clrMapOvr>
    <a:masterClrMapping/>
  </p:clrMapOvr>
  <p:transition>
    <p:pull/>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248400"/>
            <a:ext cx="4191000" cy="307777"/>
          </a:xfrm>
          <a:prstGeom prst="rect">
            <a:avLst/>
          </a:prstGeom>
        </p:spPr>
        <p:txBody>
          <a:bodyPr wrap="square">
            <a:spAutoFit/>
          </a:bodyPr>
          <a:lstStyle/>
          <a:p>
            <a:r>
              <a:rPr lang="en-US" sz="1400" dirty="0" smtClean="0"/>
              <a:t>http://www.indembarg.org.ar/en/gbvuy_guide.htm</a:t>
            </a:r>
            <a:endParaRPr lang="en-US" sz="1400" dirty="0"/>
          </a:p>
        </p:txBody>
      </p:sp>
      <p:sp>
        <p:nvSpPr>
          <p:cNvPr id="10" name="Title 9"/>
          <p:cNvSpPr>
            <a:spLocks noGrp="1"/>
          </p:cNvSpPr>
          <p:nvPr>
            <p:ph type="title"/>
          </p:nvPr>
        </p:nvSpPr>
        <p:spPr>
          <a:xfrm>
            <a:off x="301752" y="76200"/>
            <a:ext cx="3965448" cy="685800"/>
          </a:xfrm>
        </p:spPr>
        <p:txBody>
          <a:bodyPr/>
          <a:lstStyle/>
          <a:p>
            <a:r>
              <a:rPr lang="en-US" dirty="0" smtClean="0"/>
              <a:t>Business</a:t>
            </a:r>
            <a:endParaRPr lang="en-US" dirty="0"/>
          </a:p>
        </p:txBody>
      </p:sp>
      <p:sp>
        <p:nvSpPr>
          <p:cNvPr id="9" name="Content Placeholder 8"/>
          <p:cNvSpPr>
            <a:spLocks noGrp="1"/>
          </p:cNvSpPr>
          <p:nvPr>
            <p:ph idx="4294967295"/>
          </p:nvPr>
        </p:nvSpPr>
        <p:spPr>
          <a:xfrm>
            <a:off x="3962400" y="152400"/>
            <a:ext cx="5181600" cy="6705600"/>
          </a:xfrm>
          <a:solidFill>
            <a:schemeClr val="bg2">
              <a:lumMod val="90000"/>
            </a:schemeClr>
          </a:solidFill>
        </p:spPr>
        <p:txBody>
          <a:bodyPr>
            <a:noAutofit/>
          </a:bodyPr>
          <a:lstStyle/>
          <a:p>
            <a:r>
              <a:rPr lang="en-US" sz="1800" dirty="0" smtClean="0"/>
              <a:t>Uruguay is one of the most stable, transparent and efficient markets in Latin America. Government policies and business practices of the private sector are predictable, transparent and rule-based. Corruption is one of the lowest in Latin America..</a:t>
            </a:r>
          </a:p>
          <a:p>
            <a:r>
              <a:rPr lang="en-US" sz="1800" dirty="0" smtClean="0"/>
              <a:t>Uruguay’s competitive advantage is in agriculture. The land is fertile and water is plenty. Seeing the opportunities arising from global food insecurity, Uruguay is focusing on increasing agricultural production.</a:t>
            </a:r>
          </a:p>
          <a:p>
            <a:r>
              <a:rPr lang="en-US" sz="1800" dirty="0" smtClean="0"/>
              <a:t>The agribusiness is well organized in Uruguay with mechanization and outsourcing. Main exports are soy, wheat, rice, cotton, wool, meat, leather and paper pulp.</a:t>
            </a:r>
          </a:p>
          <a:p>
            <a:r>
              <a:rPr lang="en-US" sz="1800" dirty="0" smtClean="0"/>
              <a:t>Uruguay is offering competitive incentives for foreign investors to set up assembly units in the </a:t>
            </a:r>
            <a:r>
              <a:rPr lang="en-US" sz="1800" dirty="0" err="1" smtClean="0"/>
              <a:t>Zona</a:t>
            </a:r>
            <a:r>
              <a:rPr lang="en-US" sz="1800" dirty="0" smtClean="0"/>
              <a:t> America for exports to the rest of South America.</a:t>
            </a:r>
          </a:p>
          <a:p>
            <a:r>
              <a:rPr lang="en-US" sz="1800" dirty="0" smtClean="0"/>
              <a:t>Montevideo port is developing as a hub for trade with South America. There are bonded warehouses for storage and distribution to the region.</a:t>
            </a:r>
            <a:endParaRPr lang="en-US" sz="1800" dirty="0"/>
          </a:p>
        </p:txBody>
      </p:sp>
      <p:pic>
        <p:nvPicPr>
          <p:cNvPr id="134146" name="Picture 2" descr="http://www.atlantictourscr.com/wp-content/gallery/montevideo-uruguay/montevideouruguay1.jpg"/>
          <p:cNvPicPr>
            <a:picLocks noChangeAspect="1" noChangeArrowheads="1"/>
          </p:cNvPicPr>
          <p:nvPr/>
        </p:nvPicPr>
        <p:blipFill>
          <a:blip r:embed="rId3" cstate="print"/>
          <a:srcRect/>
          <a:stretch>
            <a:fillRect/>
          </a:stretch>
        </p:blipFill>
        <p:spPr bwMode="auto">
          <a:xfrm>
            <a:off x="76202" y="762000"/>
            <a:ext cx="3886198" cy="2590800"/>
          </a:xfrm>
          <a:prstGeom prst="rect">
            <a:avLst/>
          </a:prstGeom>
          <a:noFill/>
        </p:spPr>
      </p:pic>
      <p:pic>
        <p:nvPicPr>
          <p:cNvPr id="134148" name="Picture 4" descr="Montevideo Uruguay"/>
          <p:cNvPicPr>
            <a:picLocks noChangeAspect="1" noChangeArrowheads="1"/>
          </p:cNvPicPr>
          <p:nvPr/>
        </p:nvPicPr>
        <p:blipFill>
          <a:blip r:embed="rId4" cstate="print"/>
          <a:srcRect t="21687" r="1687"/>
          <a:stretch>
            <a:fillRect/>
          </a:stretch>
        </p:blipFill>
        <p:spPr bwMode="auto">
          <a:xfrm>
            <a:off x="76200" y="3505200"/>
            <a:ext cx="3886200" cy="2476501"/>
          </a:xfrm>
          <a:prstGeom prst="rect">
            <a:avLst/>
          </a:prstGeom>
          <a:noFill/>
        </p:spPr>
      </p:pic>
    </p:spTree>
  </p:cSld>
  <p:clrMapOvr>
    <a:masterClrMapping/>
  </p:clrMapOvr>
  <p:transition>
    <p:pull/>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6400800" cy="838200"/>
          </a:xfrm>
        </p:spPr>
        <p:txBody>
          <a:bodyPr>
            <a:normAutofit/>
          </a:bodyPr>
          <a:lstStyle/>
          <a:p>
            <a:r>
              <a:rPr lang="en-US" dirty="0" smtClean="0"/>
              <a:t>Colonia de Sacramento</a:t>
            </a:r>
            <a:endParaRPr lang="en-US" dirty="0"/>
          </a:p>
        </p:txBody>
      </p:sp>
      <p:sp>
        <p:nvSpPr>
          <p:cNvPr id="3" name="Content Placeholder 2"/>
          <p:cNvSpPr>
            <a:spLocks noGrp="1"/>
          </p:cNvSpPr>
          <p:nvPr>
            <p:ph idx="1"/>
          </p:nvPr>
        </p:nvSpPr>
        <p:spPr>
          <a:xfrm>
            <a:off x="304800" y="4054475"/>
            <a:ext cx="8839200" cy="2574925"/>
          </a:xfrm>
        </p:spPr>
        <p:txBody>
          <a:bodyPr>
            <a:normAutofit fontScale="70000" lnSpcReduction="20000"/>
          </a:bodyPr>
          <a:lstStyle/>
          <a:p>
            <a:r>
              <a:rPr lang="en-US" dirty="0" smtClean="0"/>
              <a:t>Colonia del Sacramento, in Uruguay's province of Colonia, is steeped in history. It was the only Portuguese settlement along the Rio de la Plata. Founded as Nova Colonia do Sacramento in 1680 by Manuel de </a:t>
            </a:r>
            <a:r>
              <a:rPr lang="en-US" dirty="0" err="1" smtClean="0"/>
              <a:t>Lobo,and</a:t>
            </a:r>
            <a:r>
              <a:rPr lang="en-US" dirty="0" smtClean="0"/>
              <a:t> as such was the focus of struggle between the Spanish, who founded the settlement at Montevideo in response, and the Portuguese over control of the area. For years it operated as a contraband port, evading the strictures imposed on trade by the Spanish crown. Today it is a resort city, a port, and the trade center for a rich agricultural region.</a:t>
            </a:r>
          </a:p>
          <a:p>
            <a:endParaRPr lang="en-US" dirty="0"/>
          </a:p>
        </p:txBody>
      </p:sp>
      <p:sp>
        <p:nvSpPr>
          <p:cNvPr id="4" name="Rectangle 3"/>
          <p:cNvSpPr/>
          <p:nvPr/>
        </p:nvSpPr>
        <p:spPr>
          <a:xfrm>
            <a:off x="3962400" y="6581001"/>
            <a:ext cx="4876800" cy="276999"/>
          </a:xfrm>
          <a:prstGeom prst="rect">
            <a:avLst/>
          </a:prstGeom>
          <a:solidFill>
            <a:schemeClr val="bg2">
              <a:lumMod val="90000"/>
            </a:schemeClr>
          </a:solidFill>
        </p:spPr>
        <p:txBody>
          <a:bodyPr wrap="square">
            <a:spAutoFit/>
          </a:bodyPr>
          <a:lstStyle/>
          <a:p>
            <a:r>
              <a:rPr lang="en-US" sz="1200" dirty="0" smtClean="0"/>
              <a:t>http://gosouthamerica.about.com/cs/southamerica/a/UruColSacto.htm</a:t>
            </a:r>
            <a:endParaRPr lang="en-US" sz="1200" dirty="0"/>
          </a:p>
        </p:txBody>
      </p:sp>
      <p:pic>
        <p:nvPicPr>
          <p:cNvPr id="47106" name="Picture 2" descr="http://www.fotopaises.com/Fotos-Paises/t/2012/4/11/108_1334133566.jpg"/>
          <p:cNvPicPr>
            <a:picLocks noChangeAspect="1" noChangeArrowheads="1"/>
          </p:cNvPicPr>
          <p:nvPr/>
        </p:nvPicPr>
        <p:blipFill>
          <a:blip r:embed="rId3" cstate="print"/>
          <a:srcRect l="9877" r="28669"/>
          <a:stretch>
            <a:fillRect/>
          </a:stretch>
        </p:blipFill>
        <p:spPr bwMode="auto">
          <a:xfrm>
            <a:off x="6019800" y="152400"/>
            <a:ext cx="2721877" cy="2952751"/>
          </a:xfrm>
          <a:prstGeom prst="rect">
            <a:avLst/>
          </a:prstGeom>
          <a:noFill/>
        </p:spPr>
      </p:pic>
      <p:pic>
        <p:nvPicPr>
          <p:cNvPr id="47108" name="Picture 4" descr="http://philmod.my.tripper-tips.com/photo/colonia-de-sacramento-700-47428.jpg"/>
          <p:cNvPicPr>
            <a:picLocks noChangeAspect="1" noChangeArrowheads="1"/>
          </p:cNvPicPr>
          <p:nvPr/>
        </p:nvPicPr>
        <p:blipFill>
          <a:blip r:embed="rId4" cstate="print"/>
          <a:srcRect t="34568"/>
          <a:stretch>
            <a:fillRect/>
          </a:stretch>
        </p:blipFill>
        <p:spPr bwMode="auto">
          <a:xfrm>
            <a:off x="228600" y="1219200"/>
            <a:ext cx="5395823" cy="2647951"/>
          </a:xfrm>
          <a:prstGeom prst="rect">
            <a:avLst/>
          </a:prstGeom>
          <a:noFill/>
        </p:spPr>
      </p:pic>
      <p:sp>
        <p:nvSpPr>
          <p:cNvPr id="7" name="TextBox 6">
            <a:hlinkClick r:id="rId5"/>
          </p:cNvPr>
          <p:cNvSpPr txBox="1"/>
          <p:nvPr/>
        </p:nvSpPr>
        <p:spPr>
          <a:xfrm>
            <a:off x="6629400" y="3581400"/>
            <a:ext cx="2018501" cy="369332"/>
          </a:xfrm>
          <a:prstGeom prst="rect">
            <a:avLst/>
          </a:prstGeom>
          <a:solidFill>
            <a:schemeClr val="bg2">
              <a:lumMod val="75000"/>
            </a:schemeClr>
          </a:solidFill>
          <a:ln>
            <a:solidFill>
              <a:schemeClr val="tx1"/>
            </a:solidFill>
          </a:ln>
        </p:spPr>
        <p:txBody>
          <a:bodyPr wrap="none" rtlCol="0">
            <a:spAutoFit/>
          </a:bodyPr>
          <a:lstStyle/>
          <a:p>
            <a:r>
              <a:rPr lang="en-US" dirty="0" smtClean="0"/>
              <a:t>Photos and Music</a:t>
            </a:r>
            <a:endParaRPr lang="en-US" dirty="0"/>
          </a:p>
        </p:txBody>
      </p:sp>
      <p:sp>
        <p:nvSpPr>
          <p:cNvPr id="8" name="TextBox 7"/>
          <p:cNvSpPr txBox="1"/>
          <p:nvPr/>
        </p:nvSpPr>
        <p:spPr>
          <a:xfrm>
            <a:off x="6312947" y="3124200"/>
            <a:ext cx="1992853" cy="369332"/>
          </a:xfrm>
          <a:prstGeom prst="rect">
            <a:avLst/>
          </a:prstGeom>
          <a:noFill/>
        </p:spPr>
        <p:txBody>
          <a:bodyPr wrap="none" rtlCol="0">
            <a:spAutoFit/>
          </a:bodyPr>
          <a:lstStyle/>
          <a:p>
            <a:r>
              <a:rPr lang="en-US" dirty="0" err="1" smtClean="0"/>
              <a:t>Port</a:t>
            </a:r>
            <a:r>
              <a:rPr lang="en-US" dirty="0" err="1" smtClean="0">
                <a:latin typeface="Arial"/>
                <a:cs typeface="Arial"/>
              </a:rPr>
              <a:t>ón</a:t>
            </a:r>
            <a:r>
              <a:rPr lang="en-US" dirty="0" smtClean="0">
                <a:latin typeface="Arial"/>
                <a:cs typeface="Arial"/>
              </a:rPr>
              <a:t> de Campo</a:t>
            </a:r>
            <a:endParaRPr lang="en-US" dirty="0"/>
          </a:p>
        </p:txBody>
      </p:sp>
    </p:spTree>
  </p:cSld>
  <p:clrMapOvr>
    <a:masterClrMapping/>
  </p:clrMapOvr>
  <p:transition>
    <p:pull/>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86800" cy="838200"/>
          </a:xfrm>
        </p:spPr>
        <p:txBody>
          <a:bodyPr/>
          <a:lstStyle/>
          <a:p>
            <a:r>
              <a:rPr lang="en-US" dirty="0" smtClean="0"/>
              <a:t>Colonia</a:t>
            </a:r>
            <a:endParaRPr lang="en-US" dirty="0"/>
          </a:p>
        </p:txBody>
      </p:sp>
      <p:sp>
        <p:nvSpPr>
          <p:cNvPr id="4" name="Rectangle 3"/>
          <p:cNvSpPr/>
          <p:nvPr/>
        </p:nvSpPr>
        <p:spPr>
          <a:xfrm>
            <a:off x="3962400" y="6581001"/>
            <a:ext cx="4876800" cy="276999"/>
          </a:xfrm>
          <a:prstGeom prst="rect">
            <a:avLst/>
          </a:prstGeom>
          <a:solidFill>
            <a:schemeClr val="bg2">
              <a:lumMod val="90000"/>
            </a:schemeClr>
          </a:solidFill>
        </p:spPr>
        <p:txBody>
          <a:bodyPr wrap="square">
            <a:spAutoFit/>
          </a:bodyPr>
          <a:lstStyle/>
          <a:p>
            <a:r>
              <a:rPr lang="en-US" sz="1200" dirty="0" smtClean="0"/>
              <a:t>http://gosouthamerica.about.com/cs/southamerica/a/UruColSacto.htm</a:t>
            </a:r>
            <a:endParaRPr lang="en-US" sz="1200" dirty="0"/>
          </a:p>
        </p:txBody>
      </p:sp>
      <p:sp>
        <p:nvSpPr>
          <p:cNvPr id="7" name="TextBox 6"/>
          <p:cNvSpPr txBox="1"/>
          <p:nvPr/>
        </p:nvSpPr>
        <p:spPr>
          <a:xfrm>
            <a:off x="4419600" y="3230701"/>
            <a:ext cx="4724400" cy="3170099"/>
          </a:xfrm>
          <a:prstGeom prst="rect">
            <a:avLst/>
          </a:prstGeom>
          <a:noFill/>
        </p:spPr>
        <p:txBody>
          <a:bodyPr wrap="square" rtlCol="0">
            <a:spAutoFit/>
          </a:bodyPr>
          <a:lstStyle/>
          <a:p>
            <a:r>
              <a:rPr lang="en-US" sz="2000" dirty="0" smtClean="0"/>
              <a:t>Built in Portuguese style of houses and cobblestoned streets, the historic portion of Colonia is reminiscent of old Lisbon. Winding streets and colorful houses are laid out in a pattern different from Spanish colonial cities, and a delight to explore. The historic quarter, </a:t>
            </a:r>
            <a:r>
              <a:rPr lang="en-US" sz="2000" dirty="0" err="1" smtClean="0"/>
              <a:t>Barrío</a:t>
            </a:r>
            <a:r>
              <a:rPr lang="en-US" sz="2000" dirty="0" smtClean="0"/>
              <a:t> </a:t>
            </a:r>
            <a:r>
              <a:rPr lang="en-US" sz="2000" dirty="0" err="1" smtClean="0"/>
              <a:t>Historico</a:t>
            </a:r>
            <a:r>
              <a:rPr lang="en-US" sz="2000" dirty="0" smtClean="0"/>
              <a:t>, on a small peninsula jutting out into the river, was named a UNESCO heritage site in 1995</a:t>
            </a:r>
            <a:endParaRPr lang="en-US" sz="2000" dirty="0"/>
          </a:p>
        </p:txBody>
      </p:sp>
      <p:pic>
        <p:nvPicPr>
          <p:cNvPr id="130052" name="Picture 4" descr="http://www.americahostel.com.ar/blog/wp-content/uploads/2012/04/colonia-del-sacramento-3.jpg"/>
          <p:cNvPicPr>
            <a:picLocks noChangeAspect="1" noChangeArrowheads="1"/>
          </p:cNvPicPr>
          <p:nvPr/>
        </p:nvPicPr>
        <p:blipFill>
          <a:blip r:embed="rId3" cstate="print"/>
          <a:srcRect/>
          <a:stretch>
            <a:fillRect/>
          </a:stretch>
        </p:blipFill>
        <p:spPr bwMode="auto">
          <a:xfrm>
            <a:off x="228600" y="3733800"/>
            <a:ext cx="3733801" cy="2800351"/>
          </a:xfrm>
          <a:prstGeom prst="rect">
            <a:avLst/>
          </a:prstGeom>
          <a:noFill/>
        </p:spPr>
      </p:pic>
      <p:pic>
        <p:nvPicPr>
          <p:cNvPr id="130056" name="Picture 8" descr="http://esphoto980x880.mnstatic.com/colonia-de-sacramento_1147.jpg"/>
          <p:cNvPicPr>
            <a:picLocks noChangeAspect="1" noChangeArrowheads="1"/>
          </p:cNvPicPr>
          <p:nvPr/>
        </p:nvPicPr>
        <p:blipFill>
          <a:blip r:embed="rId4" cstate="print"/>
          <a:srcRect/>
          <a:stretch>
            <a:fillRect/>
          </a:stretch>
        </p:blipFill>
        <p:spPr bwMode="auto">
          <a:xfrm>
            <a:off x="304800" y="914400"/>
            <a:ext cx="3657600" cy="2743200"/>
          </a:xfrm>
          <a:prstGeom prst="rect">
            <a:avLst/>
          </a:prstGeom>
          <a:noFill/>
        </p:spPr>
      </p:pic>
      <p:pic>
        <p:nvPicPr>
          <p:cNvPr id="130058" name="Picture 10" descr="http://2.bp.blogspot.com/-6_-TvgqechE/T0OnS16h6iI/AAAAAAAAEnk/Fxmnf6LuKoo/s1600/colonia.del.sacramento.unesco.jpg"/>
          <p:cNvPicPr>
            <a:picLocks noChangeAspect="1" noChangeArrowheads="1"/>
          </p:cNvPicPr>
          <p:nvPr/>
        </p:nvPicPr>
        <p:blipFill>
          <a:blip r:embed="rId5" cstate="print"/>
          <a:srcRect/>
          <a:stretch>
            <a:fillRect/>
          </a:stretch>
        </p:blipFill>
        <p:spPr bwMode="auto">
          <a:xfrm>
            <a:off x="4572000" y="76200"/>
            <a:ext cx="4038600" cy="3028950"/>
          </a:xfrm>
          <a:prstGeom prst="rect">
            <a:avLst/>
          </a:prstGeom>
          <a:noFill/>
        </p:spPr>
      </p:pic>
    </p:spTree>
  </p:cSld>
  <p:clrMapOvr>
    <a:masterClrMapping/>
  </p:clrMapOvr>
  <p:transition>
    <p:pull/>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86800" cy="838200"/>
          </a:xfrm>
        </p:spPr>
        <p:txBody>
          <a:bodyPr/>
          <a:lstStyle/>
          <a:p>
            <a:r>
              <a:rPr lang="en-US" dirty="0" smtClean="0"/>
              <a:t>Colonia</a:t>
            </a:r>
            <a:endParaRPr lang="en-US" dirty="0"/>
          </a:p>
        </p:txBody>
      </p:sp>
      <p:sp>
        <p:nvSpPr>
          <p:cNvPr id="4" name="Rectangle 3"/>
          <p:cNvSpPr/>
          <p:nvPr/>
        </p:nvSpPr>
        <p:spPr>
          <a:xfrm>
            <a:off x="3962400" y="6581001"/>
            <a:ext cx="4876800" cy="276999"/>
          </a:xfrm>
          <a:prstGeom prst="rect">
            <a:avLst/>
          </a:prstGeom>
          <a:solidFill>
            <a:schemeClr val="bg2">
              <a:lumMod val="90000"/>
            </a:schemeClr>
          </a:solidFill>
        </p:spPr>
        <p:txBody>
          <a:bodyPr wrap="square">
            <a:spAutoFit/>
          </a:bodyPr>
          <a:lstStyle/>
          <a:p>
            <a:r>
              <a:rPr lang="en-US" sz="1200" dirty="0" smtClean="0"/>
              <a:t>http://gosouthamerica.about.com/cs/southamerica/a/UruColSacto.htm</a:t>
            </a:r>
            <a:endParaRPr lang="en-US" sz="1200" dirty="0"/>
          </a:p>
        </p:txBody>
      </p:sp>
      <p:sp>
        <p:nvSpPr>
          <p:cNvPr id="6" name="TextBox 5"/>
          <p:cNvSpPr txBox="1"/>
          <p:nvPr/>
        </p:nvSpPr>
        <p:spPr>
          <a:xfrm>
            <a:off x="4343400" y="228600"/>
            <a:ext cx="4495800" cy="2831544"/>
          </a:xfrm>
          <a:prstGeom prst="rect">
            <a:avLst/>
          </a:prstGeom>
          <a:noFill/>
        </p:spPr>
        <p:txBody>
          <a:bodyPr wrap="square" rtlCol="0">
            <a:spAutoFit/>
          </a:bodyPr>
          <a:lstStyle/>
          <a:p>
            <a:r>
              <a:rPr lang="en-US" sz="2000" dirty="0" smtClean="0"/>
              <a:t>Colonia del Sacramento is across the Rio de la Plata from Buenos Aires, and is the main water thoroughfare for visitors from Argentina to access any part of Uruguay. Many travelers stop to enjoy the excellent restaurants, art and craft shops, museums and a large yacht harbor</a:t>
            </a:r>
          </a:p>
          <a:p>
            <a:endParaRPr lang="en-US" dirty="0"/>
          </a:p>
        </p:txBody>
      </p:sp>
      <p:pic>
        <p:nvPicPr>
          <p:cNvPr id="132098" name="Picture 2" descr="http://esphoto980x880.mnstatic.com/colonia-de-sacramento_1142.jpg"/>
          <p:cNvPicPr>
            <a:picLocks noChangeAspect="1" noChangeArrowheads="1"/>
          </p:cNvPicPr>
          <p:nvPr/>
        </p:nvPicPr>
        <p:blipFill>
          <a:blip r:embed="rId3" cstate="print"/>
          <a:srcRect/>
          <a:stretch>
            <a:fillRect/>
          </a:stretch>
        </p:blipFill>
        <p:spPr bwMode="auto">
          <a:xfrm>
            <a:off x="457200" y="3810000"/>
            <a:ext cx="3581400" cy="2686050"/>
          </a:xfrm>
          <a:prstGeom prst="rect">
            <a:avLst/>
          </a:prstGeom>
          <a:noFill/>
        </p:spPr>
      </p:pic>
      <p:pic>
        <p:nvPicPr>
          <p:cNvPr id="132100" name="Picture 4" descr="http://esphoto980x880.mnstatic.com/colonia-de-sacramento_1140.jpg"/>
          <p:cNvPicPr>
            <a:picLocks noChangeAspect="1" noChangeArrowheads="1"/>
          </p:cNvPicPr>
          <p:nvPr/>
        </p:nvPicPr>
        <p:blipFill>
          <a:blip r:embed="rId4" cstate="print"/>
          <a:srcRect/>
          <a:stretch>
            <a:fillRect/>
          </a:stretch>
        </p:blipFill>
        <p:spPr bwMode="auto">
          <a:xfrm>
            <a:off x="4572000" y="3238500"/>
            <a:ext cx="4038600" cy="3028950"/>
          </a:xfrm>
          <a:prstGeom prst="rect">
            <a:avLst/>
          </a:prstGeom>
          <a:noFill/>
        </p:spPr>
      </p:pic>
      <p:pic>
        <p:nvPicPr>
          <p:cNvPr id="132102" name="Picture 6" descr="http://www.guiarte.com/archivoimg/imagenes-usuarios/564.jpg"/>
          <p:cNvPicPr>
            <a:picLocks noChangeAspect="1" noChangeArrowheads="1"/>
          </p:cNvPicPr>
          <p:nvPr/>
        </p:nvPicPr>
        <p:blipFill>
          <a:blip r:embed="rId5" cstate="print"/>
          <a:srcRect/>
          <a:stretch>
            <a:fillRect/>
          </a:stretch>
        </p:blipFill>
        <p:spPr bwMode="auto">
          <a:xfrm>
            <a:off x="228600" y="1219200"/>
            <a:ext cx="3543300" cy="2657475"/>
          </a:xfrm>
          <a:prstGeom prst="rect">
            <a:avLst/>
          </a:prstGeom>
          <a:noFill/>
        </p:spPr>
      </p:pic>
      <p:sp>
        <p:nvSpPr>
          <p:cNvPr id="10" name="TextBox 9">
            <a:hlinkClick r:id="rId6"/>
          </p:cNvPr>
          <p:cNvSpPr txBox="1"/>
          <p:nvPr/>
        </p:nvSpPr>
        <p:spPr>
          <a:xfrm>
            <a:off x="6324600" y="2743200"/>
            <a:ext cx="1813317" cy="369332"/>
          </a:xfrm>
          <a:prstGeom prst="rect">
            <a:avLst/>
          </a:prstGeom>
          <a:solidFill>
            <a:schemeClr val="bg2">
              <a:lumMod val="75000"/>
            </a:schemeClr>
          </a:solidFill>
          <a:ln>
            <a:solidFill>
              <a:schemeClr val="tx1"/>
            </a:solidFill>
          </a:ln>
        </p:spPr>
        <p:txBody>
          <a:bodyPr wrap="none" rtlCol="0">
            <a:spAutoFit/>
          </a:bodyPr>
          <a:lstStyle/>
          <a:p>
            <a:r>
              <a:rPr lang="en-US" dirty="0" smtClean="0"/>
              <a:t>Explore Colonia</a:t>
            </a:r>
            <a:endParaRPr lang="en-US" dirty="0"/>
          </a:p>
        </p:txBody>
      </p:sp>
    </p:spTree>
  </p:cSld>
  <p:clrMapOvr>
    <a:masterClrMapping/>
  </p:clrMapOvr>
  <p:transition>
    <p:pull/>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534400" cy="1143000"/>
          </a:xfrm>
        </p:spPr>
        <p:txBody>
          <a:bodyPr>
            <a:normAutofit fontScale="90000"/>
          </a:bodyPr>
          <a:lstStyle/>
          <a:p>
            <a:r>
              <a:rPr lang="en-US" sz="4000" dirty="0" err="1" smtClean="0"/>
              <a:t>Calle</a:t>
            </a:r>
            <a:r>
              <a:rPr lang="en-US" sz="4000" dirty="0" smtClean="0"/>
              <a:t> de los </a:t>
            </a:r>
            <a:r>
              <a:rPr lang="en-US" sz="4000" dirty="0" err="1" smtClean="0"/>
              <a:t>suspiros</a:t>
            </a:r>
            <a:r>
              <a:rPr lang="en-US" sz="4000" dirty="0" smtClean="0"/>
              <a:t> </a:t>
            </a:r>
            <a:r>
              <a:rPr lang="en-US" dirty="0" smtClean="0"/>
              <a:t/>
            </a:r>
            <a:br>
              <a:rPr lang="en-US" dirty="0" smtClean="0"/>
            </a:br>
            <a:r>
              <a:rPr lang="en-US" dirty="0" smtClean="0"/>
              <a:t>en Colonia</a:t>
            </a:r>
            <a:endParaRPr lang="en-US" dirty="0"/>
          </a:p>
        </p:txBody>
      </p:sp>
      <p:sp>
        <p:nvSpPr>
          <p:cNvPr id="3" name="Content Placeholder 2"/>
          <p:cNvSpPr>
            <a:spLocks noGrp="1"/>
          </p:cNvSpPr>
          <p:nvPr>
            <p:ph idx="1"/>
          </p:nvPr>
        </p:nvSpPr>
        <p:spPr>
          <a:xfrm>
            <a:off x="228600" y="1371600"/>
            <a:ext cx="4724400" cy="5257800"/>
          </a:xfrm>
        </p:spPr>
        <p:txBody>
          <a:bodyPr>
            <a:normAutofit fontScale="55000" lnSpcReduction="20000"/>
          </a:bodyPr>
          <a:lstStyle/>
          <a:p>
            <a:r>
              <a:rPr lang="en-US" sz="3600" dirty="0" smtClean="0"/>
              <a:t>Probably the most photographed part of Colonia del Sacramento in Uruguay is the </a:t>
            </a:r>
            <a:r>
              <a:rPr lang="en-US" sz="3600" dirty="0" err="1" smtClean="0"/>
              <a:t>Calle</a:t>
            </a:r>
            <a:r>
              <a:rPr lang="en-US" sz="3600" dirty="0" smtClean="0"/>
              <a:t> de los </a:t>
            </a:r>
            <a:r>
              <a:rPr lang="en-US" sz="3600" dirty="0" err="1" smtClean="0"/>
              <a:t>Suspiros</a:t>
            </a:r>
            <a:r>
              <a:rPr lang="en-US" sz="3600" dirty="0" smtClean="0"/>
              <a:t> which can be literally translated as the 'Street of Sighs'.</a:t>
            </a:r>
          </a:p>
          <a:p>
            <a:r>
              <a:rPr lang="en-US" sz="3600" dirty="0" smtClean="0"/>
              <a:t>There are different theories about how it got its name. One is that criminals used to get hung at the end of the street (no records to back this up so it can be dismissed). Another is that prostitutes used to line the street to tempt the sailors (where the sighs come in there are best left to your imagination), and a final one about a lover that was killed on this street and with her last breath (sigh) calling her partner (which I suspect was invented to try and romanticize the street).</a:t>
            </a:r>
          </a:p>
          <a:p>
            <a:endParaRPr lang="en-US" dirty="0"/>
          </a:p>
        </p:txBody>
      </p:sp>
      <p:sp>
        <p:nvSpPr>
          <p:cNvPr id="4" name="Rectangle 3"/>
          <p:cNvSpPr/>
          <p:nvPr/>
        </p:nvSpPr>
        <p:spPr>
          <a:xfrm>
            <a:off x="304800" y="6428601"/>
            <a:ext cx="5410200" cy="276999"/>
          </a:xfrm>
          <a:prstGeom prst="rect">
            <a:avLst/>
          </a:prstGeom>
          <a:solidFill>
            <a:schemeClr val="bg2">
              <a:lumMod val="90000"/>
            </a:schemeClr>
          </a:solidFill>
        </p:spPr>
        <p:txBody>
          <a:bodyPr wrap="square">
            <a:spAutoFit/>
          </a:bodyPr>
          <a:lstStyle/>
          <a:p>
            <a:r>
              <a:rPr lang="en-US" sz="1200" dirty="0" smtClean="0"/>
              <a:t>http://www.southamerica.cl/Uruguay/Calle_de_los_Suspiros_Colonia.htm</a:t>
            </a:r>
            <a:endParaRPr lang="en-US" sz="1200" dirty="0"/>
          </a:p>
        </p:txBody>
      </p:sp>
      <p:pic>
        <p:nvPicPr>
          <p:cNvPr id="45058" name="Picture 2" descr="http://www.southamerica.cl/Uruguay/Photos/Calle_de_los_Suspiros/All_Street.jpg"/>
          <p:cNvPicPr>
            <a:picLocks noChangeAspect="1" noChangeArrowheads="1"/>
          </p:cNvPicPr>
          <p:nvPr/>
        </p:nvPicPr>
        <p:blipFill>
          <a:blip r:embed="rId3" cstate="print"/>
          <a:srcRect/>
          <a:stretch>
            <a:fillRect/>
          </a:stretch>
        </p:blipFill>
        <p:spPr bwMode="auto">
          <a:xfrm>
            <a:off x="4953000" y="3733800"/>
            <a:ext cx="4038600" cy="2463547"/>
          </a:xfrm>
          <a:prstGeom prst="rect">
            <a:avLst/>
          </a:prstGeom>
          <a:noFill/>
        </p:spPr>
      </p:pic>
      <p:pic>
        <p:nvPicPr>
          <p:cNvPr id="45060" name="Picture 4" descr="http://www.southamerica.cl/Uruguay/Photos/Calle_de_los_Suspiros/Metal_Sign.jpg"/>
          <p:cNvPicPr>
            <a:picLocks noChangeAspect="1" noChangeArrowheads="1"/>
          </p:cNvPicPr>
          <p:nvPr/>
        </p:nvPicPr>
        <p:blipFill>
          <a:blip r:embed="rId4" cstate="print"/>
          <a:srcRect/>
          <a:stretch>
            <a:fillRect/>
          </a:stretch>
        </p:blipFill>
        <p:spPr bwMode="auto">
          <a:xfrm>
            <a:off x="6019800" y="228600"/>
            <a:ext cx="2424243" cy="3327274"/>
          </a:xfrm>
          <a:prstGeom prst="rect">
            <a:avLst/>
          </a:prstGeom>
          <a:noFill/>
        </p:spPr>
      </p:pic>
    </p:spTree>
  </p:cSld>
  <p:clrMapOvr>
    <a:masterClrMapping/>
  </p:clrMapOvr>
  <p:transition>
    <p:pull/>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534400" cy="1600200"/>
          </a:xfrm>
        </p:spPr>
        <p:txBody>
          <a:bodyPr>
            <a:normAutofit/>
          </a:bodyPr>
          <a:lstStyle/>
          <a:p>
            <a:r>
              <a:rPr lang="en-US" dirty="0" smtClean="0"/>
              <a:t>Punta del </a:t>
            </a:r>
            <a:r>
              <a:rPr lang="en-US" dirty="0" err="1" smtClean="0"/>
              <a:t>este</a:t>
            </a:r>
            <a:endParaRPr lang="en-US" dirty="0"/>
          </a:p>
        </p:txBody>
      </p:sp>
      <p:sp>
        <p:nvSpPr>
          <p:cNvPr id="3" name="Content Placeholder 2"/>
          <p:cNvSpPr>
            <a:spLocks noGrp="1"/>
          </p:cNvSpPr>
          <p:nvPr>
            <p:ph idx="1"/>
          </p:nvPr>
        </p:nvSpPr>
        <p:spPr>
          <a:xfrm>
            <a:off x="304800" y="4435475"/>
            <a:ext cx="8839200" cy="2117725"/>
          </a:xfrm>
        </p:spPr>
        <p:txBody>
          <a:bodyPr>
            <a:normAutofit fontScale="85000" lnSpcReduction="10000"/>
          </a:bodyPr>
          <a:lstStyle/>
          <a:p>
            <a:r>
              <a:rPr lang="en-US" dirty="0" smtClean="0"/>
              <a:t>Tourism is an important revenue source. Punta del Este is a famous holiday resort for the rich and famous of Latin America, especially in the period December-February. Argentines are the main tourists and many have holiday homes in Punta del Este.</a:t>
            </a:r>
          </a:p>
          <a:p>
            <a:endParaRPr lang="en-US" dirty="0"/>
          </a:p>
        </p:txBody>
      </p:sp>
      <p:sp>
        <p:nvSpPr>
          <p:cNvPr id="4" name="Rectangle 3"/>
          <p:cNvSpPr/>
          <p:nvPr/>
        </p:nvSpPr>
        <p:spPr>
          <a:xfrm>
            <a:off x="4343400" y="6248400"/>
            <a:ext cx="4191000" cy="307777"/>
          </a:xfrm>
          <a:prstGeom prst="rect">
            <a:avLst/>
          </a:prstGeom>
        </p:spPr>
        <p:txBody>
          <a:bodyPr wrap="square">
            <a:spAutoFit/>
          </a:bodyPr>
          <a:lstStyle/>
          <a:p>
            <a:r>
              <a:rPr lang="en-US" sz="1400" dirty="0" smtClean="0"/>
              <a:t>http://www.indembarg.org.ar/en/gbvuy_guide.htm</a:t>
            </a:r>
            <a:endParaRPr lang="en-US" sz="1400" dirty="0"/>
          </a:p>
        </p:txBody>
      </p:sp>
      <p:pic>
        <p:nvPicPr>
          <p:cNvPr id="40968" name="Picture 8" descr="http://www.vivapunta.com/multimedia/fotos/punta/punta_del_este111.jpg"/>
          <p:cNvPicPr>
            <a:picLocks noChangeAspect="1" noChangeArrowheads="1"/>
          </p:cNvPicPr>
          <p:nvPr/>
        </p:nvPicPr>
        <p:blipFill>
          <a:blip r:embed="rId3" cstate="print"/>
          <a:srcRect/>
          <a:stretch>
            <a:fillRect/>
          </a:stretch>
        </p:blipFill>
        <p:spPr bwMode="auto">
          <a:xfrm>
            <a:off x="3617006" y="152400"/>
            <a:ext cx="5298393" cy="3543301"/>
          </a:xfrm>
          <a:prstGeom prst="rect">
            <a:avLst/>
          </a:prstGeom>
          <a:noFill/>
        </p:spPr>
      </p:pic>
      <p:pic>
        <p:nvPicPr>
          <p:cNvPr id="40970" name="Picture 10" descr="http://www.uruguay-info.net/images/punta_del_este.jpg"/>
          <p:cNvPicPr>
            <a:picLocks noChangeAspect="1" noChangeArrowheads="1"/>
          </p:cNvPicPr>
          <p:nvPr/>
        </p:nvPicPr>
        <p:blipFill>
          <a:blip r:embed="rId4" cstate="print"/>
          <a:srcRect t="26338" r="45038" b="7819"/>
          <a:stretch>
            <a:fillRect/>
          </a:stretch>
        </p:blipFill>
        <p:spPr bwMode="auto">
          <a:xfrm>
            <a:off x="228600" y="1219200"/>
            <a:ext cx="3276600" cy="2912533"/>
          </a:xfrm>
          <a:prstGeom prst="rect">
            <a:avLst/>
          </a:prstGeom>
          <a:noFill/>
        </p:spPr>
      </p:pic>
      <p:sp>
        <p:nvSpPr>
          <p:cNvPr id="10" name="TextBox 9">
            <a:hlinkClick r:id="rId5"/>
          </p:cNvPr>
          <p:cNvSpPr txBox="1"/>
          <p:nvPr/>
        </p:nvSpPr>
        <p:spPr>
          <a:xfrm>
            <a:off x="3810000" y="3962400"/>
            <a:ext cx="1565557" cy="369332"/>
          </a:xfrm>
          <a:prstGeom prst="rect">
            <a:avLst/>
          </a:prstGeom>
          <a:solidFill>
            <a:schemeClr val="bg2">
              <a:lumMod val="75000"/>
            </a:schemeClr>
          </a:solidFill>
          <a:ln>
            <a:solidFill>
              <a:schemeClr val="tx1"/>
            </a:solidFill>
          </a:ln>
        </p:spPr>
        <p:txBody>
          <a:bodyPr wrap="none" rtlCol="0">
            <a:spAutoFit/>
          </a:bodyPr>
          <a:lstStyle/>
          <a:p>
            <a:r>
              <a:rPr lang="en-US" dirty="0" smtClean="0"/>
              <a:t>Guided Tour  </a:t>
            </a:r>
            <a:endParaRPr lang="en-US" dirty="0"/>
          </a:p>
        </p:txBody>
      </p:sp>
    </p:spTree>
  </p:cSld>
  <p:clrMapOvr>
    <a:masterClrMapping/>
  </p:clrMapOvr>
  <p:transition>
    <p:pull/>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76200"/>
            <a:ext cx="8686800" cy="841248"/>
          </a:xfrm>
        </p:spPr>
        <p:txBody>
          <a:bodyPr/>
          <a:lstStyle/>
          <a:p>
            <a:r>
              <a:rPr lang="en-US" dirty="0" err="1" smtClean="0"/>
              <a:t>Gente</a:t>
            </a:r>
            <a:r>
              <a:rPr lang="en-US" dirty="0" smtClean="0"/>
              <a:t> </a:t>
            </a:r>
            <a:r>
              <a:rPr lang="en-US" dirty="0" err="1" smtClean="0"/>
              <a:t>famosa</a:t>
            </a:r>
            <a:r>
              <a:rPr lang="en-US" dirty="0" smtClean="0"/>
              <a:t> de </a:t>
            </a:r>
            <a:r>
              <a:rPr lang="en-US" dirty="0" err="1" smtClean="0"/>
              <a:t>uruguay</a:t>
            </a:r>
            <a:endParaRPr lang="en-US" dirty="0"/>
          </a:p>
        </p:txBody>
      </p:sp>
      <p:sp>
        <p:nvSpPr>
          <p:cNvPr id="3" name="Content Placeholder 2"/>
          <p:cNvSpPr>
            <a:spLocks noGrp="1"/>
          </p:cNvSpPr>
          <p:nvPr>
            <p:ph sz="half" idx="1"/>
          </p:nvPr>
        </p:nvSpPr>
        <p:spPr>
          <a:xfrm>
            <a:off x="304800" y="1066800"/>
            <a:ext cx="4038600" cy="5257800"/>
          </a:xfrm>
          <a:ln>
            <a:solidFill>
              <a:schemeClr val="tx1"/>
            </a:solidFill>
          </a:ln>
        </p:spPr>
        <p:txBody>
          <a:bodyPr>
            <a:normAutofit fontScale="70000" lnSpcReduction="20000"/>
          </a:bodyPr>
          <a:lstStyle/>
          <a:p>
            <a:pPr>
              <a:buNone/>
            </a:pPr>
            <a:r>
              <a:rPr lang="en-US" sz="4000" b="1" dirty="0" smtClean="0">
                <a:latin typeface="+mj-lt"/>
              </a:rPr>
              <a:t>José </a:t>
            </a:r>
            <a:r>
              <a:rPr lang="en-US" sz="4000" b="1" dirty="0" err="1" smtClean="0">
                <a:latin typeface="+mj-lt"/>
              </a:rPr>
              <a:t>Gervasio</a:t>
            </a:r>
            <a:r>
              <a:rPr lang="en-US" sz="4000" b="1" dirty="0" smtClean="0">
                <a:latin typeface="+mj-lt"/>
              </a:rPr>
              <a:t> Artigas  </a:t>
            </a:r>
            <a:r>
              <a:rPr lang="en-US" sz="4000" dirty="0" smtClean="0"/>
              <a:t>(1764-1850)</a:t>
            </a:r>
          </a:p>
          <a:p>
            <a:r>
              <a:rPr lang="en-US" dirty="0" smtClean="0"/>
              <a:t>Independence Leader against Brazil and Portugal</a:t>
            </a:r>
          </a:p>
          <a:p>
            <a:r>
              <a:rPr lang="en-US" dirty="0" smtClean="0"/>
              <a:t>In 1810 José </a:t>
            </a:r>
            <a:r>
              <a:rPr lang="en-US" dirty="0" err="1" smtClean="0"/>
              <a:t>Gervasio</a:t>
            </a:r>
            <a:r>
              <a:rPr lang="en-US" dirty="0" smtClean="0"/>
              <a:t> Artigas offered his services to the Buenos Aires junta that was leading an independence movement against Spain. After winning at Las </a:t>
            </a:r>
            <a:r>
              <a:rPr lang="en-US" dirty="0" err="1" smtClean="0"/>
              <a:t>Piedras</a:t>
            </a:r>
            <a:r>
              <a:rPr lang="en-US" dirty="0" smtClean="0"/>
              <a:t>, he besieged Spanish-held Montevideo for a time. He then became the champion of federalism against the efforts of Buenos Aires to assert centralized control. From 1820 he lived in exile in Paraguay. Uruguay achieved independence in 1828.</a:t>
            </a:r>
          </a:p>
          <a:p>
            <a:endParaRPr lang="en-US" dirty="0" smtClean="0"/>
          </a:p>
        </p:txBody>
      </p:sp>
      <p:sp>
        <p:nvSpPr>
          <p:cNvPr id="6" name="Rectangle 5"/>
          <p:cNvSpPr/>
          <p:nvPr/>
        </p:nvSpPr>
        <p:spPr>
          <a:xfrm>
            <a:off x="304800" y="6400800"/>
            <a:ext cx="5029200" cy="276999"/>
          </a:xfrm>
          <a:prstGeom prst="rect">
            <a:avLst/>
          </a:prstGeom>
          <a:solidFill>
            <a:schemeClr val="bg2"/>
          </a:solidFill>
        </p:spPr>
        <p:txBody>
          <a:bodyPr wrap="square">
            <a:spAutoFit/>
          </a:bodyPr>
          <a:lstStyle/>
          <a:p>
            <a:r>
              <a:rPr lang="en-US" sz="1200" dirty="0" smtClean="0"/>
              <a:t>http://www.biography.com/people/jos%C3%A9-gervasio-artigas-37105</a:t>
            </a:r>
            <a:endParaRPr lang="en-US" sz="1200" dirty="0"/>
          </a:p>
        </p:txBody>
      </p:sp>
      <p:pic>
        <p:nvPicPr>
          <p:cNvPr id="36866" name="Picture 2" descr="http://www.laguia2000.com/wp-content/uploads/2007/06/jose-gervasio-artigas.jpg"/>
          <p:cNvPicPr>
            <a:picLocks noChangeAspect="1" noChangeArrowheads="1"/>
          </p:cNvPicPr>
          <p:nvPr/>
        </p:nvPicPr>
        <p:blipFill>
          <a:blip r:embed="rId3" cstate="print"/>
          <a:srcRect/>
          <a:stretch>
            <a:fillRect/>
          </a:stretch>
        </p:blipFill>
        <p:spPr bwMode="auto">
          <a:xfrm>
            <a:off x="4648200" y="838200"/>
            <a:ext cx="4305191" cy="5486400"/>
          </a:xfrm>
          <a:prstGeom prst="rect">
            <a:avLst/>
          </a:prstGeom>
          <a:noFill/>
        </p:spPr>
      </p:pic>
    </p:spTree>
  </p:cSld>
  <p:clrMapOvr>
    <a:masterClrMapping/>
  </p:clrMapOvr>
  <p:transition>
    <p:pull/>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04800" y="0"/>
            <a:ext cx="4572000" cy="1295400"/>
          </a:xfrm>
        </p:spPr>
        <p:txBody>
          <a:bodyPr>
            <a:normAutofit fontScale="90000"/>
          </a:bodyPr>
          <a:lstStyle/>
          <a:p>
            <a:r>
              <a:rPr lang="en-US" sz="4900" dirty="0" smtClean="0"/>
              <a:t/>
            </a:r>
            <a:br>
              <a:rPr lang="en-US" sz="4900" dirty="0" smtClean="0"/>
            </a:br>
            <a:r>
              <a:rPr lang="en-US" sz="4900" dirty="0" smtClean="0"/>
              <a:t>Buenos Aires :</a:t>
            </a:r>
            <a:br>
              <a:rPr lang="en-US" sz="4900" dirty="0" smtClean="0"/>
            </a:br>
            <a:r>
              <a:rPr lang="en-US" sz="4400" dirty="0" smtClean="0"/>
              <a:t>La capital</a:t>
            </a:r>
            <a:r>
              <a:rPr lang="en-US" sz="9600" dirty="0" smtClean="0"/>
              <a:t/>
            </a:r>
            <a:br>
              <a:rPr lang="en-US" sz="9600" dirty="0" smtClean="0"/>
            </a:br>
            <a:endParaRPr lang="en-US" dirty="0"/>
          </a:p>
        </p:txBody>
      </p:sp>
      <p:sp>
        <p:nvSpPr>
          <p:cNvPr id="7" name="TextBox 6"/>
          <p:cNvSpPr txBox="1"/>
          <p:nvPr/>
        </p:nvSpPr>
        <p:spPr>
          <a:xfrm>
            <a:off x="152400" y="1447800"/>
            <a:ext cx="4191000" cy="5201424"/>
          </a:xfrm>
          <a:prstGeom prst="rect">
            <a:avLst/>
          </a:prstGeom>
          <a:noFill/>
          <a:ln>
            <a:solidFill>
              <a:schemeClr val="tx1"/>
            </a:solidFill>
          </a:ln>
        </p:spPr>
        <p:txBody>
          <a:bodyPr wrap="square" rtlCol="0">
            <a:spAutoFit/>
          </a:bodyPr>
          <a:lstStyle/>
          <a:p>
            <a:r>
              <a:rPr lang="en-US" sz="2000" dirty="0" smtClean="0"/>
              <a:t>Mix together a beautiful European-like city with attractive residents (call them </a:t>
            </a:r>
            <a:r>
              <a:rPr lang="en-US" sz="2000" dirty="0" err="1" smtClean="0"/>
              <a:t>porteños</a:t>
            </a:r>
            <a:r>
              <a:rPr lang="en-US" sz="2000" dirty="0" smtClean="0"/>
              <a:t>), gourmet cuisine, awesome shopping, a frenzied nightlife and top-drawer activities, and you get Buenos Aires, a cosmopolitan metropolis with both slick neighborhoods and equally downtrodden areas – but that’s part of the appeal. It’s an elegant, seductive place with a ragged edge, laced with old-world languor and yet full of contemporary attitude. BA is somehow strangely familiar, but unlike any other city in the world.</a:t>
            </a:r>
          </a:p>
          <a:p>
            <a:r>
              <a:rPr lang="en-US" sz="1200" dirty="0" smtClean="0"/>
              <a:t>http://www.lonelyplanet.com/argentina/buenos-aires</a:t>
            </a:r>
            <a:endParaRPr lang="en-US" dirty="0"/>
          </a:p>
        </p:txBody>
      </p:sp>
      <p:pic>
        <p:nvPicPr>
          <p:cNvPr id="86018" name="Picture 2" descr="Downtown Buenos Aires street scene at night."/>
          <p:cNvPicPr>
            <a:picLocks noChangeAspect="1" noChangeArrowheads="1"/>
          </p:cNvPicPr>
          <p:nvPr/>
        </p:nvPicPr>
        <p:blipFill>
          <a:blip r:embed="rId3" cstate="print"/>
          <a:srcRect/>
          <a:stretch>
            <a:fillRect/>
          </a:stretch>
        </p:blipFill>
        <p:spPr bwMode="auto">
          <a:xfrm>
            <a:off x="4572000" y="3048000"/>
            <a:ext cx="4343398" cy="2895600"/>
          </a:xfrm>
          <a:prstGeom prst="rect">
            <a:avLst/>
          </a:prstGeom>
          <a:noFill/>
        </p:spPr>
      </p:pic>
      <p:pic>
        <p:nvPicPr>
          <p:cNvPr id="86020" name="Picture 4" descr="Looking over Recoleta Cemetery towards the city."/>
          <p:cNvPicPr>
            <a:picLocks noChangeAspect="1" noChangeArrowheads="1"/>
          </p:cNvPicPr>
          <p:nvPr/>
        </p:nvPicPr>
        <p:blipFill>
          <a:blip r:embed="rId4" cstate="print"/>
          <a:srcRect t="23077" r="1538"/>
          <a:stretch>
            <a:fillRect/>
          </a:stretch>
        </p:blipFill>
        <p:spPr bwMode="auto">
          <a:xfrm>
            <a:off x="4114800" y="228600"/>
            <a:ext cx="4876800" cy="2540001"/>
          </a:xfrm>
          <a:prstGeom prst="rect">
            <a:avLst/>
          </a:prstGeom>
          <a:noFill/>
        </p:spPr>
      </p:pic>
      <p:sp>
        <p:nvSpPr>
          <p:cNvPr id="10" name="TextBox 9">
            <a:hlinkClick r:id="rId5"/>
          </p:cNvPr>
          <p:cNvSpPr txBox="1"/>
          <p:nvPr/>
        </p:nvSpPr>
        <p:spPr>
          <a:xfrm>
            <a:off x="4419600" y="6172200"/>
            <a:ext cx="4570675" cy="369332"/>
          </a:xfrm>
          <a:prstGeom prst="rect">
            <a:avLst/>
          </a:prstGeom>
          <a:solidFill>
            <a:schemeClr val="bg2">
              <a:lumMod val="75000"/>
            </a:schemeClr>
          </a:solidFill>
          <a:ln>
            <a:solidFill>
              <a:schemeClr val="tx1"/>
            </a:solidFill>
          </a:ln>
        </p:spPr>
        <p:txBody>
          <a:bodyPr wrap="none" rtlCol="0">
            <a:spAutoFit/>
          </a:bodyPr>
          <a:lstStyle/>
          <a:p>
            <a:r>
              <a:rPr lang="en-US" dirty="0" smtClean="0"/>
              <a:t>Travel Tips for Visiting Buenos Aires- 4 min</a:t>
            </a:r>
            <a:endParaRPr lang="en-US" dirty="0"/>
          </a:p>
        </p:txBody>
      </p:sp>
    </p:spTree>
  </p:cSld>
  <p:clrMapOvr>
    <a:masterClrMapping/>
  </p:clrMapOvr>
  <p:transition>
    <p:pull/>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76200"/>
            <a:ext cx="8686800" cy="841248"/>
          </a:xfrm>
        </p:spPr>
        <p:txBody>
          <a:bodyPr/>
          <a:lstStyle/>
          <a:p>
            <a:r>
              <a:rPr lang="en-US" dirty="0" err="1" smtClean="0"/>
              <a:t>Gente</a:t>
            </a:r>
            <a:r>
              <a:rPr lang="en-US" dirty="0" smtClean="0"/>
              <a:t> </a:t>
            </a:r>
            <a:r>
              <a:rPr lang="en-US" dirty="0" err="1" smtClean="0"/>
              <a:t>famosa</a:t>
            </a:r>
            <a:r>
              <a:rPr lang="en-US" dirty="0" smtClean="0"/>
              <a:t> de </a:t>
            </a:r>
            <a:r>
              <a:rPr lang="en-US" dirty="0" err="1" smtClean="0"/>
              <a:t>uruguay</a:t>
            </a:r>
            <a:endParaRPr lang="en-US" dirty="0"/>
          </a:p>
        </p:txBody>
      </p:sp>
      <p:sp>
        <p:nvSpPr>
          <p:cNvPr id="7" name="Content Placeholder 2"/>
          <p:cNvSpPr>
            <a:spLocks noGrp="1"/>
          </p:cNvSpPr>
          <p:nvPr>
            <p:ph sz="half" idx="1"/>
          </p:nvPr>
        </p:nvSpPr>
        <p:spPr>
          <a:xfrm>
            <a:off x="4191000" y="1143000"/>
            <a:ext cx="4648200" cy="1143000"/>
          </a:xfrm>
          <a:ln>
            <a:solidFill>
              <a:schemeClr val="tx1"/>
            </a:solidFill>
          </a:ln>
        </p:spPr>
        <p:txBody>
          <a:bodyPr>
            <a:normAutofit/>
          </a:bodyPr>
          <a:lstStyle/>
          <a:p>
            <a:pPr>
              <a:buNone/>
            </a:pPr>
            <a:r>
              <a:rPr lang="en-US" b="1" dirty="0" smtClean="0"/>
              <a:t>Virginia </a:t>
            </a:r>
            <a:r>
              <a:rPr lang="en-US" b="1" dirty="0" err="1" smtClean="0"/>
              <a:t>Patrone</a:t>
            </a:r>
            <a:r>
              <a:rPr lang="en-US" b="1" dirty="0" smtClean="0"/>
              <a:t> </a:t>
            </a:r>
            <a:r>
              <a:rPr lang="en-US" dirty="0" smtClean="0"/>
              <a:t>(1950- )</a:t>
            </a:r>
          </a:p>
          <a:p>
            <a:r>
              <a:rPr lang="en-US" dirty="0" smtClean="0"/>
              <a:t>Painter</a:t>
            </a:r>
          </a:p>
        </p:txBody>
      </p:sp>
      <p:pic>
        <p:nvPicPr>
          <p:cNvPr id="134146" name="Picture 2" descr="http://wwol.is.asu.edu/.images/virginia_patrone.jpg"/>
          <p:cNvPicPr>
            <a:picLocks noChangeAspect="1" noChangeArrowheads="1"/>
          </p:cNvPicPr>
          <p:nvPr/>
        </p:nvPicPr>
        <p:blipFill>
          <a:blip r:embed="rId3" cstate="print"/>
          <a:srcRect/>
          <a:stretch>
            <a:fillRect/>
          </a:stretch>
        </p:blipFill>
        <p:spPr bwMode="auto">
          <a:xfrm>
            <a:off x="304800" y="3352800"/>
            <a:ext cx="4572000" cy="3200400"/>
          </a:xfrm>
          <a:prstGeom prst="rect">
            <a:avLst/>
          </a:prstGeom>
          <a:noFill/>
        </p:spPr>
      </p:pic>
      <p:pic>
        <p:nvPicPr>
          <p:cNvPr id="134148" name="Picture 4" descr="http://arte.elpais.com.uy/wp-content/uploads/virginia-patrone-14801.jpg"/>
          <p:cNvPicPr>
            <a:picLocks noChangeAspect="1" noChangeArrowheads="1"/>
          </p:cNvPicPr>
          <p:nvPr/>
        </p:nvPicPr>
        <p:blipFill>
          <a:blip r:embed="rId4" cstate="print"/>
          <a:srcRect/>
          <a:stretch>
            <a:fillRect/>
          </a:stretch>
        </p:blipFill>
        <p:spPr bwMode="auto">
          <a:xfrm>
            <a:off x="228600" y="901700"/>
            <a:ext cx="3810000" cy="2222500"/>
          </a:xfrm>
          <a:prstGeom prst="rect">
            <a:avLst/>
          </a:prstGeom>
          <a:noFill/>
        </p:spPr>
      </p:pic>
      <p:pic>
        <p:nvPicPr>
          <p:cNvPr id="134150" name="Picture 6" descr="http://www.revistabla.com/wp-content/uploads/2012/05/Imagen-13.png"/>
          <p:cNvPicPr>
            <a:picLocks noChangeAspect="1" noChangeArrowheads="1"/>
          </p:cNvPicPr>
          <p:nvPr/>
        </p:nvPicPr>
        <p:blipFill>
          <a:blip r:embed="rId5" cstate="print"/>
          <a:srcRect/>
          <a:stretch>
            <a:fillRect/>
          </a:stretch>
        </p:blipFill>
        <p:spPr bwMode="auto">
          <a:xfrm>
            <a:off x="5334000" y="2438400"/>
            <a:ext cx="3276600" cy="4214833"/>
          </a:xfrm>
          <a:prstGeom prst="rect">
            <a:avLst/>
          </a:prstGeom>
          <a:noFill/>
        </p:spPr>
      </p:pic>
    </p:spTree>
  </p:cSld>
  <p:clrMapOvr>
    <a:masterClrMapping/>
  </p:clrMapOvr>
  <p:transition>
    <p:pull/>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686800" cy="841248"/>
          </a:xfrm>
        </p:spPr>
        <p:txBody>
          <a:bodyPr/>
          <a:lstStyle/>
          <a:p>
            <a:r>
              <a:rPr lang="en-US" dirty="0" err="1" smtClean="0"/>
              <a:t>Gente</a:t>
            </a:r>
            <a:r>
              <a:rPr lang="en-US" dirty="0" smtClean="0"/>
              <a:t> </a:t>
            </a:r>
            <a:r>
              <a:rPr lang="en-US" dirty="0" err="1" smtClean="0"/>
              <a:t>famosa</a:t>
            </a:r>
            <a:r>
              <a:rPr lang="en-US" dirty="0" smtClean="0"/>
              <a:t> de </a:t>
            </a:r>
            <a:r>
              <a:rPr lang="en-US" dirty="0" err="1" smtClean="0"/>
              <a:t>uruguay</a:t>
            </a:r>
            <a:endParaRPr lang="en-US" dirty="0"/>
          </a:p>
        </p:txBody>
      </p:sp>
      <p:sp>
        <p:nvSpPr>
          <p:cNvPr id="3" name="Content Placeholder 2"/>
          <p:cNvSpPr>
            <a:spLocks noGrp="1"/>
          </p:cNvSpPr>
          <p:nvPr>
            <p:ph sz="half" idx="1"/>
          </p:nvPr>
        </p:nvSpPr>
        <p:spPr>
          <a:xfrm>
            <a:off x="304800" y="1295400"/>
            <a:ext cx="3505200" cy="2286000"/>
          </a:xfrm>
          <a:ln>
            <a:solidFill>
              <a:schemeClr val="tx1"/>
            </a:solidFill>
          </a:ln>
        </p:spPr>
        <p:txBody>
          <a:bodyPr>
            <a:normAutofit/>
          </a:bodyPr>
          <a:lstStyle/>
          <a:p>
            <a:pPr>
              <a:buNone/>
            </a:pPr>
            <a:r>
              <a:rPr lang="en-US" sz="3200" b="1" dirty="0" smtClean="0">
                <a:latin typeface="+mj-lt"/>
              </a:rPr>
              <a:t>Natalia </a:t>
            </a:r>
            <a:r>
              <a:rPr lang="en-US" sz="3200" b="1" dirty="0" err="1" smtClean="0">
                <a:latin typeface="+mj-lt"/>
              </a:rPr>
              <a:t>Oreiro</a:t>
            </a:r>
            <a:r>
              <a:rPr lang="en-US" sz="3200" b="1" dirty="0" smtClean="0">
                <a:latin typeface="+mj-lt"/>
              </a:rPr>
              <a:t> (1977- )</a:t>
            </a:r>
            <a:endParaRPr lang="en-US" dirty="0" smtClean="0"/>
          </a:p>
          <a:p>
            <a:r>
              <a:rPr lang="en-US" dirty="0" smtClean="0"/>
              <a:t>Singer, actress</a:t>
            </a:r>
          </a:p>
          <a:p>
            <a:pPr>
              <a:buNone/>
            </a:pPr>
            <a:endParaRPr lang="en-US" dirty="0" smtClean="0"/>
          </a:p>
          <a:p>
            <a:pPr>
              <a:buNone/>
            </a:pPr>
            <a:endParaRPr lang="en-US" dirty="0" smtClean="0"/>
          </a:p>
        </p:txBody>
      </p:sp>
      <p:pic>
        <p:nvPicPr>
          <p:cNvPr id="34818" name="Picture 2" descr="http://ts1.mm.bing.net/th?id=H.5007155448580372&amp;pid=15.1"/>
          <p:cNvPicPr>
            <a:picLocks noChangeAspect="1" noChangeArrowheads="1"/>
          </p:cNvPicPr>
          <p:nvPr/>
        </p:nvPicPr>
        <p:blipFill>
          <a:blip r:embed="rId3" cstate="print"/>
          <a:srcRect/>
          <a:stretch>
            <a:fillRect/>
          </a:stretch>
        </p:blipFill>
        <p:spPr bwMode="auto">
          <a:xfrm>
            <a:off x="4191000" y="762000"/>
            <a:ext cx="4714875" cy="3775008"/>
          </a:xfrm>
          <a:prstGeom prst="rect">
            <a:avLst/>
          </a:prstGeom>
          <a:noFill/>
        </p:spPr>
      </p:pic>
      <p:sp>
        <p:nvSpPr>
          <p:cNvPr id="5" name="TextBox 4">
            <a:hlinkClick r:id="rId4"/>
          </p:cNvPr>
          <p:cNvSpPr txBox="1"/>
          <p:nvPr/>
        </p:nvSpPr>
        <p:spPr>
          <a:xfrm>
            <a:off x="5029200" y="4953000"/>
            <a:ext cx="3540456" cy="369332"/>
          </a:xfrm>
          <a:prstGeom prst="rect">
            <a:avLst/>
          </a:prstGeom>
          <a:solidFill>
            <a:schemeClr val="bg2">
              <a:lumMod val="75000"/>
            </a:schemeClr>
          </a:solidFill>
          <a:ln>
            <a:solidFill>
              <a:schemeClr val="tx1"/>
            </a:solidFill>
          </a:ln>
        </p:spPr>
        <p:txBody>
          <a:bodyPr wrap="none" rtlCol="0">
            <a:spAutoFit/>
          </a:bodyPr>
          <a:lstStyle/>
          <a:p>
            <a:r>
              <a:rPr lang="en-US" dirty="0" smtClean="0"/>
              <a:t>Me </a:t>
            </a:r>
            <a:r>
              <a:rPr lang="en-US" dirty="0" err="1" smtClean="0"/>
              <a:t>Muero</a:t>
            </a:r>
            <a:r>
              <a:rPr lang="en-US" dirty="0" smtClean="0"/>
              <a:t> de Amor- Music Video</a:t>
            </a:r>
            <a:endParaRPr lang="en-US" dirty="0"/>
          </a:p>
        </p:txBody>
      </p:sp>
      <p:pic>
        <p:nvPicPr>
          <p:cNvPr id="34820" name="Picture 4" descr="http://ts1.explicit.bing.net/th?id=H.4553362155045764&amp;pid=15.1"/>
          <p:cNvPicPr>
            <a:picLocks noChangeAspect="1" noChangeArrowheads="1"/>
          </p:cNvPicPr>
          <p:nvPr/>
        </p:nvPicPr>
        <p:blipFill>
          <a:blip r:embed="rId5" cstate="print"/>
          <a:srcRect/>
          <a:stretch>
            <a:fillRect/>
          </a:stretch>
        </p:blipFill>
        <p:spPr bwMode="auto">
          <a:xfrm>
            <a:off x="304800" y="3200400"/>
            <a:ext cx="4343400" cy="3254526"/>
          </a:xfrm>
          <a:prstGeom prst="rect">
            <a:avLst/>
          </a:prstGeom>
          <a:noFill/>
        </p:spPr>
      </p:pic>
      <p:sp>
        <p:nvSpPr>
          <p:cNvPr id="7" name="TextBox 6">
            <a:hlinkClick r:id="rId6"/>
          </p:cNvPr>
          <p:cNvSpPr txBox="1"/>
          <p:nvPr/>
        </p:nvSpPr>
        <p:spPr>
          <a:xfrm>
            <a:off x="5029200" y="5867400"/>
            <a:ext cx="2403222" cy="369332"/>
          </a:xfrm>
          <a:prstGeom prst="rect">
            <a:avLst/>
          </a:prstGeom>
          <a:solidFill>
            <a:schemeClr val="bg2">
              <a:lumMod val="75000"/>
            </a:schemeClr>
          </a:solidFill>
          <a:ln>
            <a:solidFill>
              <a:schemeClr val="tx1"/>
            </a:solidFill>
          </a:ln>
        </p:spPr>
        <p:txBody>
          <a:bodyPr wrap="none" rtlCol="0">
            <a:spAutoFit/>
          </a:bodyPr>
          <a:lstStyle/>
          <a:p>
            <a:r>
              <a:rPr lang="en-US" dirty="0" err="1" smtClean="0"/>
              <a:t>Entrevista</a:t>
            </a:r>
            <a:r>
              <a:rPr lang="en-US" dirty="0" smtClean="0"/>
              <a:t> en </a:t>
            </a:r>
            <a:r>
              <a:rPr lang="en-US" dirty="0" err="1" smtClean="0"/>
              <a:t>espa</a:t>
            </a:r>
            <a:r>
              <a:rPr lang="en-US" dirty="0" err="1" smtClean="0">
                <a:latin typeface="Arial"/>
                <a:cs typeface="Arial"/>
              </a:rPr>
              <a:t>ňol</a:t>
            </a:r>
            <a:endParaRPr lang="en-US" dirty="0"/>
          </a:p>
        </p:txBody>
      </p:sp>
    </p:spTree>
  </p:cSld>
  <p:clrMapOvr>
    <a:masterClrMapping/>
  </p:clrMapOvr>
  <p:transition>
    <p:pull/>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Comida de </a:t>
            </a:r>
            <a:r>
              <a:rPr lang="en-US" dirty="0" err="1" smtClean="0"/>
              <a:t>uruguay</a:t>
            </a:r>
            <a:r>
              <a:rPr lang="en-US" dirty="0" smtClean="0"/>
              <a:t>: </a:t>
            </a:r>
            <a:br>
              <a:rPr lang="en-US" dirty="0" smtClean="0"/>
            </a:br>
            <a:r>
              <a:rPr lang="en-US" sz="4000" dirty="0" err="1" smtClean="0"/>
              <a:t>asado</a:t>
            </a:r>
            <a:r>
              <a:rPr lang="en-US" sz="4000" dirty="0" smtClean="0"/>
              <a:t> </a:t>
            </a:r>
            <a:endParaRPr lang="en-US" sz="4000" dirty="0"/>
          </a:p>
        </p:txBody>
      </p:sp>
      <p:sp>
        <p:nvSpPr>
          <p:cNvPr id="4" name="Content Placeholder 3"/>
          <p:cNvSpPr>
            <a:spLocks noGrp="1"/>
          </p:cNvSpPr>
          <p:nvPr>
            <p:ph idx="1"/>
          </p:nvPr>
        </p:nvSpPr>
        <p:spPr>
          <a:xfrm>
            <a:off x="228600" y="1524000"/>
            <a:ext cx="4038600" cy="1981200"/>
          </a:xfrm>
        </p:spPr>
        <p:txBody>
          <a:bodyPr>
            <a:normAutofit fontScale="77500" lnSpcReduction="20000"/>
          </a:bodyPr>
          <a:lstStyle/>
          <a:p>
            <a:r>
              <a:rPr lang="en-US" dirty="0" err="1" smtClean="0"/>
              <a:t>Asado</a:t>
            </a:r>
            <a:r>
              <a:rPr lang="en-US" dirty="0" smtClean="0"/>
              <a:t> is the national dish. Uruguay's meat has very good fame because the conditions for cattle growing are ideal in this part of the world.</a:t>
            </a:r>
          </a:p>
        </p:txBody>
      </p:sp>
      <p:sp>
        <p:nvSpPr>
          <p:cNvPr id="5" name="Rectangle 4"/>
          <p:cNvSpPr/>
          <p:nvPr/>
        </p:nvSpPr>
        <p:spPr>
          <a:xfrm>
            <a:off x="4724400" y="6504801"/>
            <a:ext cx="4114800" cy="276999"/>
          </a:xfrm>
          <a:prstGeom prst="rect">
            <a:avLst/>
          </a:prstGeom>
          <a:solidFill>
            <a:schemeClr val="bg2"/>
          </a:solidFill>
        </p:spPr>
        <p:txBody>
          <a:bodyPr wrap="square">
            <a:spAutoFit/>
          </a:bodyPr>
          <a:lstStyle/>
          <a:p>
            <a:r>
              <a:rPr lang="en-US" sz="1200" dirty="0" smtClean="0"/>
              <a:t>http://www.from-uruguay.com/2005/10/food-asado.html</a:t>
            </a:r>
            <a:endParaRPr lang="en-US" sz="1200" dirty="0"/>
          </a:p>
        </p:txBody>
      </p:sp>
      <p:pic>
        <p:nvPicPr>
          <p:cNvPr id="32770" name="Picture 2" descr="http://upload.wikimedia.org/wikipedia/commons/d/d9/Asado_uruguayo.JPG"/>
          <p:cNvPicPr>
            <a:picLocks noChangeAspect="1" noChangeArrowheads="1"/>
          </p:cNvPicPr>
          <p:nvPr/>
        </p:nvPicPr>
        <p:blipFill>
          <a:blip r:embed="rId3" cstate="print"/>
          <a:srcRect/>
          <a:stretch>
            <a:fillRect/>
          </a:stretch>
        </p:blipFill>
        <p:spPr bwMode="auto">
          <a:xfrm>
            <a:off x="4267200" y="228600"/>
            <a:ext cx="4657725" cy="3390900"/>
          </a:xfrm>
          <a:prstGeom prst="rect">
            <a:avLst/>
          </a:prstGeom>
          <a:noFill/>
        </p:spPr>
      </p:pic>
      <p:sp>
        <p:nvSpPr>
          <p:cNvPr id="7" name="Content Placeholder 3"/>
          <p:cNvSpPr txBox="1">
            <a:spLocks/>
          </p:cNvSpPr>
          <p:nvPr/>
        </p:nvSpPr>
        <p:spPr>
          <a:xfrm>
            <a:off x="152400" y="3962400"/>
            <a:ext cx="8763000" cy="2895600"/>
          </a:xfrm>
          <a:prstGeom prst="rect">
            <a:avLst/>
          </a:prstGeom>
        </p:spPr>
        <p:txBody>
          <a:bodyPr vert="horz">
            <a:normAutofit fontScale="70000" lnSpcReduction="20000"/>
          </a:bodyPr>
          <a:lstStyle/>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r>
              <a:rPr kumimoji="0" lang="en-US" sz="3200" b="0" i="0" u="none" strike="noStrike" kern="1200" cap="none" spc="0" normalizeH="0" baseline="0" noProof="0" dirty="0" err="1" smtClean="0">
                <a:ln>
                  <a:noFill/>
                </a:ln>
                <a:solidFill>
                  <a:schemeClr val="tx2"/>
                </a:solidFill>
                <a:effectLst/>
                <a:uLnTx/>
                <a:uFillTx/>
                <a:latin typeface="+mn-lt"/>
                <a:ea typeface="+mn-ea"/>
                <a:cs typeface="+mn-cs"/>
              </a:rPr>
              <a:t>Asados</a:t>
            </a:r>
            <a:r>
              <a:rPr kumimoji="0" lang="en-US" sz="3200" b="0" i="0" u="none" strike="noStrike" kern="1200" cap="none" spc="0" normalizeH="0" baseline="0" noProof="0" dirty="0" smtClean="0">
                <a:ln>
                  <a:noFill/>
                </a:ln>
                <a:solidFill>
                  <a:schemeClr val="tx2"/>
                </a:solidFill>
                <a:effectLst/>
                <a:uLnTx/>
                <a:uFillTx/>
                <a:latin typeface="+mn-lt"/>
                <a:ea typeface="+mn-ea"/>
                <a:cs typeface="+mn-cs"/>
              </a:rPr>
              <a:t> are social activities, instead of charcoal the meat is roasted by making a fire from wood, and using the embers to cook the meat. It's a time consuming process, but all for the better, because while someone is preparing the fire (el </a:t>
            </a:r>
            <a:r>
              <a:rPr kumimoji="0" lang="en-US" sz="3200" b="0" i="0" u="none" strike="noStrike" kern="1200" cap="none" spc="0" normalizeH="0" baseline="0" noProof="0" dirty="0" err="1" smtClean="0">
                <a:ln>
                  <a:noFill/>
                </a:ln>
                <a:solidFill>
                  <a:schemeClr val="tx2"/>
                </a:solidFill>
                <a:effectLst/>
                <a:uLnTx/>
                <a:uFillTx/>
                <a:latin typeface="+mn-lt"/>
                <a:ea typeface="+mn-ea"/>
                <a:cs typeface="+mn-cs"/>
              </a:rPr>
              <a:t>asador</a:t>
            </a:r>
            <a:r>
              <a:rPr kumimoji="0" lang="en-US" sz="3200" b="0" i="0" u="none" strike="noStrike" kern="1200" cap="none" spc="0" normalizeH="0" baseline="0" noProof="0" dirty="0" smtClean="0">
                <a:ln>
                  <a:noFill/>
                </a:ln>
                <a:solidFill>
                  <a:schemeClr val="tx2"/>
                </a:solidFill>
                <a:effectLst/>
                <a:uLnTx/>
                <a:uFillTx/>
                <a:latin typeface="+mn-lt"/>
                <a:ea typeface="+mn-ea"/>
                <a:cs typeface="+mn-cs"/>
              </a:rPr>
              <a:t>) everyone else gets to eat snacks, and play cards ("</a:t>
            </a:r>
            <a:r>
              <a:rPr kumimoji="0" lang="en-US" sz="3200" b="0" i="0" u="none" strike="noStrike" kern="1200" cap="none" spc="0" normalizeH="0" baseline="0" noProof="0" dirty="0" err="1" smtClean="0">
                <a:ln>
                  <a:noFill/>
                </a:ln>
                <a:solidFill>
                  <a:schemeClr val="tx2"/>
                </a:solidFill>
                <a:effectLst/>
                <a:uLnTx/>
                <a:uFillTx/>
                <a:latin typeface="+mn-lt"/>
                <a:ea typeface="+mn-ea"/>
                <a:cs typeface="+mn-cs"/>
              </a:rPr>
              <a:t>truco</a:t>
            </a:r>
            <a:r>
              <a:rPr kumimoji="0" lang="en-US" sz="3200" b="0" i="0" u="none" strike="noStrike" kern="1200" cap="none" spc="0" normalizeH="0" baseline="0" noProof="0" dirty="0" smtClean="0">
                <a:ln>
                  <a:noFill/>
                </a:ln>
                <a:solidFill>
                  <a:schemeClr val="tx2"/>
                </a:solidFill>
                <a:effectLst/>
                <a:uLnTx/>
                <a:uFillTx/>
                <a:latin typeface="+mn-lt"/>
                <a:ea typeface="+mn-ea"/>
                <a:cs typeface="+mn-cs"/>
              </a:rPr>
              <a:t>" typically). It's typical to put some </a:t>
            </a:r>
            <a:r>
              <a:rPr kumimoji="0" lang="en-US" sz="3200" b="0" i="0" u="none" strike="noStrike" kern="1200" cap="none" spc="0" normalizeH="0" baseline="0" noProof="0" dirty="0" err="1" smtClean="0">
                <a:ln>
                  <a:noFill/>
                </a:ln>
                <a:solidFill>
                  <a:schemeClr val="tx2"/>
                </a:solidFill>
                <a:effectLst/>
                <a:uLnTx/>
                <a:uFillTx/>
                <a:latin typeface="+mn-lt"/>
                <a:ea typeface="+mn-ea"/>
                <a:cs typeface="+mn-cs"/>
              </a:rPr>
              <a:t>parmesano</a:t>
            </a:r>
            <a:r>
              <a:rPr kumimoji="0" lang="en-US" sz="3200" b="0" i="0" u="none" strike="noStrike" kern="1200" cap="none" spc="0" normalizeH="0" baseline="0" noProof="0" dirty="0" smtClean="0">
                <a:ln>
                  <a:noFill/>
                </a:ln>
                <a:solidFill>
                  <a:schemeClr val="tx2"/>
                </a:solidFill>
                <a:effectLst/>
                <a:uLnTx/>
                <a:uFillTx/>
                <a:latin typeface="+mn-lt"/>
                <a:ea typeface="+mn-ea"/>
                <a:cs typeface="+mn-cs"/>
              </a:rPr>
              <a:t> provolone cheese on the grill, and to serve hot cheese as entrance, along with the snacks. The meat is placed in a big, big grill, called "</a:t>
            </a:r>
            <a:r>
              <a:rPr kumimoji="0" lang="en-US" sz="3200" b="0" i="0" u="none" strike="noStrike" kern="1200" cap="none" spc="0" normalizeH="0" baseline="0" noProof="0" dirty="0" err="1" smtClean="0">
                <a:ln>
                  <a:noFill/>
                </a:ln>
                <a:solidFill>
                  <a:schemeClr val="tx2"/>
                </a:solidFill>
                <a:effectLst/>
                <a:uLnTx/>
                <a:uFillTx/>
                <a:latin typeface="+mn-lt"/>
                <a:ea typeface="+mn-ea"/>
                <a:cs typeface="+mn-cs"/>
              </a:rPr>
              <a:t>parrilla</a:t>
            </a:r>
            <a:r>
              <a:rPr kumimoji="0" lang="en-US" sz="3200" b="0" i="0" u="none" strike="noStrike" kern="1200" cap="none" spc="0" normalizeH="0" baseline="0" noProof="0" dirty="0" smtClean="0">
                <a:ln>
                  <a:noFill/>
                </a:ln>
                <a:solidFill>
                  <a:schemeClr val="tx2"/>
                </a:solidFill>
                <a:effectLst/>
                <a:uLnTx/>
                <a:uFillTx/>
                <a:latin typeface="+mn-lt"/>
                <a:ea typeface="+mn-ea"/>
                <a:cs typeface="+mn-cs"/>
              </a:rPr>
              <a:t>", expected to support considerable amounts of meat, and sausages.</a:t>
            </a: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endParaRPr kumimoji="0" lang="en-US" sz="3200" b="0" i="0" u="none" strike="noStrike" kern="1200" cap="none" spc="0" normalizeH="0" baseline="0" noProof="0" dirty="0">
              <a:ln>
                <a:noFill/>
              </a:ln>
              <a:solidFill>
                <a:schemeClr val="tx2"/>
              </a:solidFill>
              <a:effectLst/>
              <a:uLnTx/>
              <a:uFillTx/>
              <a:latin typeface="+mn-lt"/>
              <a:ea typeface="+mn-ea"/>
              <a:cs typeface="+mn-cs"/>
            </a:endParaRPr>
          </a:p>
        </p:txBody>
      </p:sp>
      <p:sp>
        <p:nvSpPr>
          <p:cNvPr id="8" name="TextBox 7">
            <a:hlinkClick r:id="rId4"/>
          </p:cNvPr>
          <p:cNvSpPr txBox="1"/>
          <p:nvPr/>
        </p:nvSpPr>
        <p:spPr>
          <a:xfrm>
            <a:off x="152400" y="3505200"/>
            <a:ext cx="1608261" cy="369332"/>
          </a:xfrm>
          <a:prstGeom prst="rect">
            <a:avLst/>
          </a:prstGeom>
          <a:solidFill>
            <a:schemeClr val="bg2">
              <a:lumMod val="75000"/>
            </a:schemeClr>
          </a:solidFill>
          <a:ln>
            <a:solidFill>
              <a:schemeClr val="tx1"/>
            </a:solidFill>
          </a:ln>
        </p:spPr>
        <p:txBody>
          <a:bodyPr wrap="none" rtlCol="0">
            <a:spAutoFit/>
          </a:bodyPr>
          <a:lstStyle/>
          <a:p>
            <a:r>
              <a:rPr lang="en-US" dirty="0" smtClean="0"/>
              <a:t>Typical </a:t>
            </a:r>
            <a:r>
              <a:rPr lang="en-US" dirty="0" err="1" smtClean="0"/>
              <a:t>Asado</a:t>
            </a:r>
            <a:endParaRPr lang="en-US" dirty="0"/>
          </a:p>
        </p:txBody>
      </p:sp>
    </p:spTree>
  </p:cSld>
  <p:clrMapOvr>
    <a:masterClrMapping/>
  </p:clrMapOvr>
  <p:transition>
    <p:pull/>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8686800" cy="838200"/>
          </a:xfrm>
        </p:spPr>
        <p:txBody>
          <a:bodyPr>
            <a:normAutofit fontScale="90000"/>
          </a:bodyPr>
          <a:lstStyle/>
          <a:p>
            <a:r>
              <a:rPr lang="en-US" dirty="0" smtClean="0"/>
              <a:t>Comida de </a:t>
            </a:r>
            <a:r>
              <a:rPr lang="en-US" dirty="0" err="1" smtClean="0"/>
              <a:t>uruguay</a:t>
            </a:r>
            <a:r>
              <a:rPr lang="en-US" dirty="0" smtClean="0"/>
              <a:t> : </a:t>
            </a:r>
            <a:br>
              <a:rPr lang="en-US" dirty="0" smtClean="0"/>
            </a:br>
            <a:r>
              <a:rPr lang="en-US" sz="4900" dirty="0" err="1" smtClean="0"/>
              <a:t>chivito</a:t>
            </a:r>
            <a:endParaRPr lang="en-US" sz="4900" dirty="0"/>
          </a:p>
        </p:txBody>
      </p:sp>
      <p:sp>
        <p:nvSpPr>
          <p:cNvPr id="4" name="TextBox 3">
            <a:hlinkClick r:id="rId3"/>
          </p:cNvPr>
          <p:cNvSpPr txBox="1"/>
          <p:nvPr/>
        </p:nvSpPr>
        <p:spPr>
          <a:xfrm>
            <a:off x="5029200" y="228600"/>
            <a:ext cx="3711272" cy="369332"/>
          </a:xfrm>
          <a:prstGeom prst="rect">
            <a:avLst/>
          </a:prstGeom>
          <a:solidFill>
            <a:schemeClr val="bg2">
              <a:lumMod val="75000"/>
            </a:schemeClr>
          </a:solidFill>
          <a:ln>
            <a:solidFill>
              <a:schemeClr val="tx1"/>
            </a:solidFill>
          </a:ln>
        </p:spPr>
        <p:txBody>
          <a:bodyPr wrap="none" rtlCol="0">
            <a:spAutoFit/>
          </a:bodyPr>
          <a:lstStyle/>
          <a:p>
            <a:r>
              <a:rPr lang="en-US" dirty="0" err="1" smtClean="0"/>
              <a:t>Chivitos</a:t>
            </a:r>
            <a:r>
              <a:rPr lang="en-US" dirty="0" smtClean="0"/>
              <a:t> and Groceries In </a:t>
            </a:r>
            <a:r>
              <a:rPr lang="en-US" dirty="0" err="1" smtClean="0"/>
              <a:t>Uraguay</a:t>
            </a:r>
            <a:endParaRPr lang="en-US" dirty="0"/>
          </a:p>
        </p:txBody>
      </p:sp>
      <p:sp>
        <p:nvSpPr>
          <p:cNvPr id="5" name="TextBox 4"/>
          <p:cNvSpPr txBox="1"/>
          <p:nvPr/>
        </p:nvSpPr>
        <p:spPr>
          <a:xfrm>
            <a:off x="381000" y="4800600"/>
            <a:ext cx="8534400" cy="2031325"/>
          </a:xfrm>
          <a:prstGeom prst="rect">
            <a:avLst/>
          </a:prstGeom>
          <a:noFill/>
        </p:spPr>
        <p:txBody>
          <a:bodyPr wrap="square" rtlCol="0">
            <a:spAutoFit/>
          </a:bodyPr>
          <a:lstStyle/>
          <a:p>
            <a:r>
              <a:rPr lang="en-US" dirty="0" smtClean="0"/>
              <a:t>The </a:t>
            </a:r>
            <a:r>
              <a:rPr lang="en-US" dirty="0" err="1" smtClean="0"/>
              <a:t>chivito</a:t>
            </a:r>
            <a:r>
              <a:rPr lang="en-US" dirty="0" smtClean="0"/>
              <a:t> (whose name translates to "little goat") is a serious sandwich filled with meat. The star ingredient is a slice of </a:t>
            </a:r>
            <a:r>
              <a:rPr lang="en-US" dirty="0" err="1" smtClean="0"/>
              <a:t>churrasco</a:t>
            </a:r>
            <a:r>
              <a:rPr lang="en-US" dirty="0" smtClean="0"/>
              <a:t> (grilled, thin sliced beef), which is topped with slices of ham, bacon, lettuce and tomato, melted mozzarella cheese, and a fried egg. Optional toppings include cooked onions, olives, peppers, and pickles. Salsa golf, a mixture of </a:t>
            </a:r>
            <a:r>
              <a:rPr lang="en-US" dirty="0" err="1" smtClean="0"/>
              <a:t>ketchep</a:t>
            </a:r>
            <a:r>
              <a:rPr lang="en-US" dirty="0" smtClean="0"/>
              <a:t> and mayonnaise that is popular in Argentina and Uruguay, is the perfect condiment for this sandwich.</a:t>
            </a:r>
          </a:p>
          <a:p>
            <a:endParaRPr lang="en-US" dirty="0"/>
          </a:p>
        </p:txBody>
      </p:sp>
      <p:pic>
        <p:nvPicPr>
          <p:cNvPr id="30722" name="Picture 2" descr="Chivito Sandwich from Uruguay"/>
          <p:cNvPicPr>
            <a:picLocks noChangeAspect="1" noChangeArrowheads="1"/>
          </p:cNvPicPr>
          <p:nvPr/>
        </p:nvPicPr>
        <p:blipFill>
          <a:blip r:embed="rId4" cstate="print"/>
          <a:srcRect/>
          <a:stretch>
            <a:fillRect/>
          </a:stretch>
        </p:blipFill>
        <p:spPr bwMode="auto">
          <a:xfrm>
            <a:off x="4814813" y="838200"/>
            <a:ext cx="3948187" cy="3810000"/>
          </a:xfrm>
          <a:prstGeom prst="rect">
            <a:avLst/>
          </a:prstGeom>
          <a:noFill/>
        </p:spPr>
      </p:pic>
      <p:pic>
        <p:nvPicPr>
          <p:cNvPr id="30724" name="Picture 4" descr="http://www.sitiosargentina.com.ar/imagenes-2009/chivito-uruguayo-.jpg"/>
          <p:cNvPicPr>
            <a:picLocks noChangeAspect="1" noChangeArrowheads="1"/>
          </p:cNvPicPr>
          <p:nvPr/>
        </p:nvPicPr>
        <p:blipFill>
          <a:blip r:embed="rId5" cstate="print"/>
          <a:srcRect l="12256" t="22490" r="4179" b="3614"/>
          <a:stretch>
            <a:fillRect/>
          </a:stretch>
        </p:blipFill>
        <p:spPr bwMode="auto">
          <a:xfrm>
            <a:off x="228600" y="1524000"/>
            <a:ext cx="4419600" cy="2710688"/>
          </a:xfrm>
          <a:prstGeom prst="rect">
            <a:avLst/>
          </a:prstGeom>
          <a:noFill/>
        </p:spPr>
      </p:pic>
    </p:spTree>
  </p:cSld>
  <p:clrMapOvr>
    <a:masterClrMapping/>
  </p:clrMapOvr>
  <p:transition>
    <p:pull/>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76200"/>
            <a:ext cx="8613648" cy="838200"/>
          </a:xfrm>
        </p:spPr>
        <p:txBody>
          <a:bodyPr>
            <a:normAutofit fontScale="90000"/>
          </a:bodyPr>
          <a:lstStyle/>
          <a:p>
            <a:r>
              <a:rPr lang="en-US" dirty="0" smtClean="0"/>
              <a:t>Comida de </a:t>
            </a:r>
            <a:r>
              <a:rPr lang="en-US" dirty="0" err="1" smtClean="0"/>
              <a:t>uruguay</a:t>
            </a:r>
            <a:r>
              <a:rPr lang="en-US" dirty="0" smtClean="0"/>
              <a:t> : </a:t>
            </a:r>
            <a:r>
              <a:rPr lang="en-US" dirty="0" err="1" smtClean="0"/>
              <a:t>italian</a:t>
            </a:r>
            <a:r>
              <a:rPr lang="en-US" dirty="0" smtClean="0"/>
              <a:t> pasta dishes</a:t>
            </a:r>
            <a:endParaRPr lang="en-US" dirty="0"/>
          </a:p>
        </p:txBody>
      </p:sp>
      <p:sp>
        <p:nvSpPr>
          <p:cNvPr id="3" name="TextBox 2"/>
          <p:cNvSpPr txBox="1"/>
          <p:nvPr/>
        </p:nvSpPr>
        <p:spPr>
          <a:xfrm>
            <a:off x="76200" y="3429000"/>
            <a:ext cx="4267200" cy="3139321"/>
          </a:xfrm>
          <a:prstGeom prst="rect">
            <a:avLst/>
          </a:prstGeom>
          <a:noFill/>
        </p:spPr>
        <p:txBody>
          <a:bodyPr wrap="square" rtlCol="0">
            <a:spAutoFit/>
          </a:bodyPr>
          <a:lstStyle/>
          <a:p>
            <a:r>
              <a:rPr lang="en-US" dirty="0" smtClean="0"/>
              <a:t>Pasta with Caruso sauce: This famous </a:t>
            </a:r>
            <a:r>
              <a:rPr lang="en-US" dirty="0" err="1" smtClean="0"/>
              <a:t>Uruguyan</a:t>
            </a:r>
            <a:r>
              <a:rPr lang="en-US" dirty="0" smtClean="0"/>
              <a:t> pasta sauce is named after </a:t>
            </a:r>
            <a:r>
              <a:rPr lang="en-US" dirty="0" err="1" smtClean="0"/>
              <a:t>Enrico</a:t>
            </a:r>
            <a:r>
              <a:rPr lang="en-US" dirty="0" smtClean="0"/>
              <a:t> Caruso, a well-known opera singer who visited Montevideo in the early 20th century. Italian food (especially pasta) is very popular in Uruguay, but Uruguayans like to add their own touch to traditional Italian dishes - like the beef broth to this creamy ham and cheese sauce. The result is delicious.</a:t>
            </a:r>
            <a:endParaRPr lang="en-US" dirty="0"/>
          </a:p>
        </p:txBody>
      </p:sp>
      <p:pic>
        <p:nvPicPr>
          <p:cNvPr id="28674" name="Picture 2" descr="Uruguayan Pasta - with Caruso Sauce"/>
          <p:cNvPicPr>
            <a:picLocks noChangeAspect="1" noChangeArrowheads="1"/>
          </p:cNvPicPr>
          <p:nvPr/>
        </p:nvPicPr>
        <p:blipFill>
          <a:blip r:embed="rId3" cstate="print"/>
          <a:srcRect/>
          <a:stretch>
            <a:fillRect/>
          </a:stretch>
        </p:blipFill>
        <p:spPr bwMode="auto">
          <a:xfrm>
            <a:off x="4267200" y="3248405"/>
            <a:ext cx="3886200" cy="3070101"/>
          </a:xfrm>
          <a:prstGeom prst="rect">
            <a:avLst/>
          </a:prstGeom>
          <a:noFill/>
        </p:spPr>
      </p:pic>
      <p:sp>
        <p:nvSpPr>
          <p:cNvPr id="5" name="Rectangle 4"/>
          <p:cNvSpPr/>
          <p:nvPr/>
        </p:nvSpPr>
        <p:spPr>
          <a:xfrm>
            <a:off x="76200" y="6477000"/>
            <a:ext cx="6858000" cy="276999"/>
          </a:xfrm>
          <a:prstGeom prst="rect">
            <a:avLst/>
          </a:prstGeom>
          <a:solidFill>
            <a:schemeClr val="bg2"/>
          </a:solidFill>
        </p:spPr>
        <p:txBody>
          <a:bodyPr wrap="square">
            <a:spAutoFit/>
          </a:bodyPr>
          <a:lstStyle/>
          <a:p>
            <a:r>
              <a:rPr lang="en-US" sz="1200" dirty="0" smtClean="0"/>
              <a:t>http://southamericanfood.about.com/od/maincourses/r/Uruguayan-Pasta-With-Caruso-Sauce.htm</a:t>
            </a:r>
            <a:endParaRPr lang="en-US" sz="1200" dirty="0"/>
          </a:p>
        </p:txBody>
      </p:sp>
      <p:sp>
        <p:nvSpPr>
          <p:cNvPr id="6" name="TextBox 5"/>
          <p:cNvSpPr txBox="1"/>
          <p:nvPr/>
        </p:nvSpPr>
        <p:spPr>
          <a:xfrm>
            <a:off x="3886200" y="1143001"/>
            <a:ext cx="5029200" cy="1905000"/>
          </a:xfrm>
          <a:prstGeom prst="rect">
            <a:avLst/>
          </a:prstGeom>
          <a:noFill/>
          <a:ln>
            <a:solidFill>
              <a:schemeClr val="tx1"/>
            </a:solidFill>
          </a:ln>
        </p:spPr>
        <p:txBody>
          <a:bodyPr wrap="square" rtlCol="0">
            <a:spAutoFit/>
          </a:bodyPr>
          <a:lstStyle/>
          <a:p>
            <a:r>
              <a:rPr lang="en-US" sz="2000" dirty="0" smtClean="0"/>
              <a:t>While the food in most South American countries has some Spanish influence, in Uruguay one can find many popular Italian dishes including pizza, sausage and all varieties of pasta.</a:t>
            </a:r>
          </a:p>
          <a:p>
            <a:endParaRPr lang="en-US" dirty="0"/>
          </a:p>
        </p:txBody>
      </p:sp>
      <p:sp>
        <p:nvSpPr>
          <p:cNvPr id="7" name="Rectangle 6"/>
          <p:cNvSpPr/>
          <p:nvPr/>
        </p:nvSpPr>
        <p:spPr>
          <a:xfrm>
            <a:off x="6019800" y="2667000"/>
            <a:ext cx="2805576" cy="276999"/>
          </a:xfrm>
          <a:prstGeom prst="rect">
            <a:avLst/>
          </a:prstGeom>
          <a:solidFill>
            <a:schemeClr val="bg2"/>
          </a:solidFill>
        </p:spPr>
        <p:txBody>
          <a:bodyPr wrap="none">
            <a:spAutoFit/>
          </a:bodyPr>
          <a:lstStyle/>
          <a:p>
            <a:r>
              <a:rPr lang="en-US" sz="1200" dirty="0" smtClean="0"/>
              <a:t>http://foodspring.com/content/uruguay/</a:t>
            </a:r>
            <a:endParaRPr lang="en-US" sz="1200" dirty="0"/>
          </a:p>
        </p:txBody>
      </p:sp>
      <p:pic>
        <p:nvPicPr>
          <p:cNvPr id="28676" name="Picture 4" descr="http://images.lifesambrosia.com/food/large/penne-alla-vodka.jpg"/>
          <p:cNvPicPr>
            <a:picLocks noChangeAspect="1" noChangeArrowheads="1"/>
          </p:cNvPicPr>
          <p:nvPr/>
        </p:nvPicPr>
        <p:blipFill>
          <a:blip r:embed="rId4" cstate="print"/>
          <a:srcRect/>
          <a:stretch>
            <a:fillRect/>
          </a:stretch>
        </p:blipFill>
        <p:spPr bwMode="auto">
          <a:xfrm>
            <a:off x="228600" y="990600"/>
            <a:ext cx="3429000" cy="2280285"/>
          </a:xfrm>
          <a:prstGeom prst="rect">
            <a:avLst/>
          </a:prstGeom>
          <a:noFill/>
        </p:spPr>
      </p:pic>
    </p:spTree>
  </p:cSld>
  <p:clrMapOvr>
    <a:masterClrMapping/>
  </p:clrMapOvr>
  <p:transition>
    <p:pull/>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152400"/>
            <a:ext cx="8613648" cy="838200"/>
          </a:xfrm>
        </p:spPr>
        <p:txBody>
          <a:bodyPr>
            <a:normAutofit fontScale="90000"/>
          </a:bodyPr>
          <a:lstStyle/>
          <a:p>
            <a:r>
              <a:rPr lang="en-US" dirty="0" smtClean="0"/>
              <a:t>Comida de </a:t>
            </a:r>
            <a:r>
              <a:rPr lang="en-US" dirty="0" err="1" smtClean="0"/>
              <a:t>uruguay</a:t>
            </a:r>
            <a:r>
              <a:rPr lang="en-US" dirty="0" smtClean="0"/>
              <a:t>: </a:t>
            </a:r>
            <a:br>
              <a:rPr lang="en-US" dirty="0" smtClean="0"/>
            </a:br>
            <a:r>
              <a:rPr lang="en-US" dirty="0" err="1" smtClean="0"/>
              <a:t>gnocchis</a:t>
            </a:r>
            <a:endParaRPr lang="en-US" dirty="0"/>
          </a:p>
        </p:txBody>
      </p:sp>
      <p:sp>
        <p:nvSpPr>
          <p:cNvPr id="4" name="TextBox 3"/>
          <p:cNvSpPr txBox="1"/>
          <p:nvPr/>
        </p:nvSpPr>
        <p:spPr>
          <a:xfrm>
            <a:off x="4343400" y="228600"/>
            <a:ext cx="4114800" cy="2862322"/>
          </a:xfrm>
          <a:prstGeom prst="rect">
            <a:avLst/>
          </a:prstGeom>
          <a:solidFill>
            <a:schemeClr val="bg2"/>
          </a:solidFill>
          <a:ln>
            <a:solidFill>
              <a:schemeClr val="tx1"/>
            </a:solidFill>
          </a:ln>
        </p:spPr>
        <p:txBody>
          <a:bodyPr wrap="square" rtlCol="0">
            <a:spAutoFit/>
          </a:bodyPr>
          <a:lstStyle/>
          <a:p>
            <a:r>
              <a:rPr lang="en-US" sz="2000" dirty="0" smtClean="0"/>
              <a:t>Gnocchi (known as "</a:t>
            </a:r>
            <a:r>
              <a:rPr lang="en-US" sz="2000" dirty="0" err="1" smtClean="0"/>
              <a:t>ñoquis</a:t>
            </a:r>
            <a:r>
              <a:rPr lang="en-US" sz="2000" dirty="0" smtClean="0"/>
              <a:t>") is traditionally eaten on the 29th day of each month. This was the day before payday, when people were at their poorest. Gnocchi made a cheap and hearty meal. On these occasions, some people leave a coin or a banknote under the plate to attract prosperity</a:t>
            </a:r>
            <a:endParaRPr lang="en-US" sz="2000" dirty="0"/>
          </a:p>
        </p:txBody>
      </p:sp>
      <p:sp>
        <p:nvSpPr>
          <p:cNvPr id="5" name="Rectangle 4"/>
          <p:cNvSpPr/>
          <p:nvPr/>
        </p:nvSpPr>
        <p:spPr>
          <a:xfrm rot="16200000">
            <a:off x="6224200" y="2871401"/>
            <a:ext cx="5410200" cy="276999"/>
          </a:xfrm>
          <a:prstGeom prst="rect">
            <a:avLst/>
          </a:prstGeom>
          <a:solidFill>
            <a:schemeClr val="bg2"/>
          </a:solidFill>
        </p:spPr>
        <p:txBody>
          <a:bodyPr wrap="square">
            <a:spAutoFit/>
          </a:bodyPr>
          <a:lstStyle/>
          <a:p>
            <a:r>
              <a:rPr lang="en-US" sz="1200" dirty="0" smtClean="0"/>
              <a:t>http://www.oocities.org/heartland/7187/food-and-recipes-from-uruguay.html</a:t>
            </a:r>
            <a:endParaRPr lang="en-US" sz="1200" dirty="0"/>
          </a:p>
        </p:txBody>
      </p:sp>
      <p:pic>
        <p:nvPicPr>
          <p:cNvPr id="24580" name="Picture 4" descr="http://0.tqn.com/d/southamericanfood/1/0/8/D/-/-/gnocchi170.jpg"/>
          <p:cNvPicPr>
            <a:picLocks noChangeAspect="1" noChangeArrowheads="1"/>
          </p:cNvPicPr>
          <p:nvPr/>
        </p:nvPicPr>
        <p:blipFill>
          <a:blip r:embed="rId3" cstate="print"/>
          <a:srcRect/>
          <a:stretch>
            <a:fillRect/>
          </a:stretch>
        </p:blipFill>
        <p:spPr bwMode="auto">
          <a:xfrm>
            <a:off x="304800" y="1151965"/>
            <a:ext cx="2895600" cy="2827469"/>
          </a:xfrm>
          <a:prstGeom prst="rect">
            <a:avLst/>
          </a:prstGeom>
          <a:noFill/>
        </p:spPr>
      </p:pic>
      <p:pic>
        <p:nvPicPr>
          <p:cNvPr id="24582" name="Picture 6" descr="http://25.media.tumblr.com/tumblr_m4cerzguDu1qf35gvo1_500.jpg"/>
          <p:cNvPicPr>
            <a:picLocks noChangeAspect="1" noChangeArrowheads="1"/>
          </p:cNvPicPr>
          <p:nvPr/>
        </p:nvPicPr>
        <p:blipFill>
          <a:blip r:embed="rId4" cstate="print"/>
          <a:srcRect/>
          <a:stretch>
            <a:fillRect/>
          </a:stretch>
        </p:blipFill>
        <p:spPr bwMode="auto">
          <a:xfrm>
            <a:off x="3352800" y="3193847"/>
            <a:ext cx="5105400" cy="3410407"/>
          </a:xfrm>
          <a:prstGeom prst="rect">
            <a:avLst/>
          </a:prstGeom>
          <a:noFill/>
        </p:spPr>
      </p:pic>
      <p:pic>
        <p:nvPicPr>
          <p:cNvPr id="24584" name="Picture 8" descr="http://upload.wikimedia.org/wikipedia/commons/thumb/d/de/Gnocchi_del_Casentino.jpg/180px-Gnocchi_del_Casentino.jpg"/>
          <p:cNvPicPr>
            <a:picLocks noChangeAspect="1" noChangeArrowheads="1"/>
          </p:cNvPicPr>
          <p:nvPr/>
        </p:nvPicPr>
        <p:blipFill>
          <a:blip r:embed="rId5" cstate="print"/>
          <a:srcRect/>
          <a:stretch>
            <a:fillRect/>
          </a:stretch>
        </p:blipFill>
        <p:spPr bwMode="auto">
          <a:xfrm>
            <a:off x="457200" y="4076700"/>
            <a:ext cx="2514600" cy="2514600"/>
          </a:xfrm>
          <a:prstGeom prst="rect">
            <a:avLst/>
          </a:prstGeom>
          <a:noFill/>
        </p:spPr>
      </p:pic>
    </p:spTree>
  </p:cSld>
  <p:clrMapOvr>
    <a:masterClrMapping/>
  </p:clrMapOvr>
  <p:transition>
    <p:pull/>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686800" cy="838200"/>
          </a:xfrm>
        </p:spPr>
        <p:txBody>
          <a:bodyPr>
            <a:normAutofit/>
          </a:bodyPr>
          <a:lstStyle/>
          <a:p>
            <a:r>
              <a:rPr lang="en-US" dirty="0" smtClean="0"/>
              <a:t>Comida de </a:t>
            </a:r>
            <a:r>
              <a:rPr lang="en-US" dirty="0" err="1" smtClean="0"/>
              <a:t>uruguay</a:t>
            </a:r>
            <a:r>
              <a:rPr lang="en-US" dirty="0" smtClean="0"/>
              <a:t> : </a:t>
            </a:r>
            <a:r>
              <a:rPr lang="en-US" dirty="0" err="1" smtClean="0"/>
              <a:t>alfajores</a:t>
            </a:r>
            <a:endParaRPr lang="en-US" dirty="0"/>
          </a:p>
        </p:txBody>
      </p:sp>
      <p:pic>
        <p:nvPicPr>
          <p:cNvPr id="26628" name="Picture 4" descr="http://blu.stb.s-msn.com/i/2A/5892D1638158B47588819E40555762.jpg"/>
          <p:cNvPicPr>
            <a:picLocks noChangeAspect="1" noChangeArrowheads="1"/>
          </p:cNvPicPr>
          <p:nvPr/>
        </p:nvPicPr>
        <p:blipFill>
          <a:blip r:embed="rId3" cstate="print"/>
          <a:srcRect/>
          <a:stretch>
            <a:fillRect/>
          </a:stretch>
        </p:blipFill>
        <p:spPr bwMode="auto">
          <a:xfrm>
            <a:off x="304800" y="1295400"/>
            <a:ext cx="7391400" cy="5191580"/>
          </a:xfrm>
          <a:prstGeom prst="rect">
            <a:avLst/>
          </a:prstGeom>
          <a:noFill/>
        </p:spPr>
      </p:pic>
      <p:sp>
        <p:nvSpPr>
          <p:cNvPr id="4" name="TextBox 3"/>
          <p:cNvSpPr txBox="1"/>
          <p:nvPr/>
        </p:nvSpPr>
        <p:spPr>
          <a:xfrm>
            <a:off x="2971800" y="5562600"/>
            <a:ext cx="5929828" cy="369332"/>
          </a:xfrm>
          <a:prstGeom prst="rect">
            <a:avLst/>
          </a:prstGeom>
          <a:solidFill>
            <a:schemeClr val="bg2"/>
          </a:solidFill>
          <a:ln>
            <a:solidFill>
              <a:schemeClr val="tx1"/>
            </a:solidFill>
          </a:ln>
        </p:spPr>
        <p:txBody>
          <a:bodyPr wrap="none" rtlCol="0">
            <a:spAutoFit/>
          </a:bodyPr>
          <a:lstStyle/>
          <a:p>
            <a:r>
              <a:rPr lang="en-US" dirty="0" smtClean="0"/>
              <a:t>Short bread cookies with </a:t>
            </a:r>
            <a:r>
              <a:rPr lang="en-US" dirty="0" err="1" smtClean="0"/>
              <a:t>dulce</a:t>
            </a:r>
            <a:r>
              <a:rPr lang="en-US" dirty="0" smtClean="0"/>
              <a:t> de </a:t>
            </a:r>
            <a:r>
              <a:rPr lang="en-US" dirty="0" err="1" smtClean="0"/>
              <a:t>leche</a:t>
            </a:r>
            <a:r>
              <a:rPr lang="en-US" dirty="0" smtClean="0"/>
              <a:t> in the middle  </a:t>
            </a:r>
            <a:endParaRPr lang="en-US" dirty="0"/>
          </a:p>
        </p:txBody>
      </p:sp>
    </p:spTree>
  </p:cSld>
  <p:clrMapOvr>
    <a:masterClrMapping/>
  </p:clrMapOvr>
  <p:transition>
    <p:pull/>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0"/>
            <a:ext cx="8686800" cy="838200"/>
          </a:xfrm>
        </p:spPr>
        <p:txBody>
          <a:bodyPr/>
          <a:lstStyle/>
          <a:p>
            <a:pPr algn="ctr"/>
            <a:r>
              <a:rPr lang="en-US" dirty="0" smtClean="0"/>
              <a:t>   Other facts</a:t>
            </a:r>
            <a:endParaRPr lang="en-US" dirty="0"/>
          </a:p>
        </p:txBody>
      </p:sp>
      <p:sp>
        <p:nvSpPr>
          <p:cNvPr id="8" name="Content Placeholder 7"/>
          <p:cNvSpPr>
            <a:spLocks noGrp="1"/>
          </p:cNvSpPr>
          <p:nvPr>
            <p:ph idx="1"/>
          </p:nvPr>
        </p:nvSpPr>
        <p:spPr>
          <a:xfrm>
            <a:off x="76200" y="762000"/>
            <a:ext cx="9067800" cy="5943600"/>
          </a:xfrm>
        </p:spPr>
        <p:txBody>
          <a:bodyPr>
            <a:noAutofit/>
          </a:bodyPr>
          <a:lstStyle/>
          <a:p>
            <a:r>
              <a:rPr lang="en-US" sz="1800" dirty="0" smtClean="0"/>
              <a:t>The majority of the people are middle class; the extremes of wealth and poverty found in most other South American countries don't exist. </a:t>
            </a:r>
          </a:p>
          <a:p>
            <a:r>
              <a:rPr lang="en-US" sz="1800" dirty="0" smtClean="0"/>
              <a:t>Uruguayans stand very close when conversing, both socially and in business. People touch shoulders and hold arms while they talk to each other.</a:t>
            </a:r>
          </a:p>
          <a:p>
            <a:r>
              <a:rPr lang="en-US" sz="1800" dirty="0" smtClean="0"/>
              <a:t>The “</a:t>
            </a:r>
            <a:r>
              <a:rPr lang="en-US" sz="1800" dirty="0" err="1" smtClean="0"/>
              <a:t>ch-ch</a:t>
            </a:r>
            <a:r>
              <a:rPr lang="en-US" sz="1800" dirty="0" smtClean="0"/>
              <a:t>” sound is used to get someone's attention or to get a bus to stop.</a:t>
            </a:r>
          </a:p>
          <a:p>
            <a:r>
              <a:rPr lang="en-US" sz="1800" dirty="0" smtClean="0"/>
              <a:t>The North American “O.K.” sign is extremely rude.</a:t>
            </a:r>
          </a:p>
          <a:p>
            <a:r>
              <a:rPr lang="en-US" sz="1800" dirty="0" smtClean="0"/>
              <a:t>Meetings are extremely formal, but don't usually start on time. However, be sure to arrive on time.</a:t>
            </a:r>
          </a:p>
          <a:p>
            <a:r>
              <a:rPr lang="en-US" sz="1800" dirty="0" smtClean="0"/>
              <a:t>Hire a local contact to help you in the business community and to navigate you through red tape.</a:t>
            </a:r>
          </a:p>
          <a:p>
            <a:r>
              <a:rPr lang="en-US" sz="1800" dirty="0" smtClean="0"/>
              <a:t>A highly trained and educated businessperson may be working at a low-level position due to exile, imprisonment or political affiliation. Do not ask questions.</a:t>
            </a:r>
          </a:p>
          <a:p>
            <a:r>
              <a:rPr lang="en-US" sz="1800" dirty="0" smtClean="0"/>
              <a:t>It is extremely impolite to use a toothpick in public.</a:t>
            </a:r>
          </a:p>
          <a:p>
            <a:r>
              <a:rPr lang="en-US" sz="1800" dirty="0" smtClean="0"/>
              <a:t>Uruguayans dress conservatively and seldom wear the bright colors popular elsewhere in South America.</a:t>
            </a:r>
          </a:p>
          <a:p>
            <a:r>
              <a:rPr lang="en-US" sz="1800" dirty="0" smtClean="0"/>
              <a:t>Uruguayans are extremely political people. Ask about politics.</a:t>
            </a:r>
          </a:p>
          <a:p>
            <a:r>
              <a:rPr lang="en-US" sz="1800" dirty="0" smtClean="0"/>
              <a:t>A foreign woman will have no problem doing business in Uruguay. It may even be an advantage. Men like to be with and enjoy doing business with women.</a:t>
            </a:r>
            <a:endParaRPr lang="en-US" sz="1800" dirty="0"/>
          </a:p>
        </p:txBody>
      </p:sp>
      <p:sp>
        <p:nvSpPr>
          <p:cNvPr id="3" name="TextBox 2"/>
          <p:cNvSpPr txBox="1"/>
          <p:nvPr/>
        </p:nvSpPr>
        <p:spPr>
          <a:xfrm>
            <a:off x="5257800" y="6381690"/>
            <a:ext cx="3581400" cy="400110"/>
          </a:xfrm>
          <a:prstGeom prst="rect">
            <a:avLst/>
          </a:prstGeom>
          <a:solidFill>
            <a:schemeClr val="bg2">
              <a:lumMod val="90000"/>
            </a:schemeClr>
          </a:solidFill>
          <a:ln>
            <a:solidFill>
              <a:schemeClr val="tx1"/>
            </a:solidFill>
          </a:ln>
        </p:spPr>
        <p:txBody>
          <a:bodyPr wrap="square" rtlCol="0">
            <a:spAutoFit/>
          </a:bodyPr>
          <a:lstStyle/>
          <a:p>
            <a:pPr algn="ctr"/>
            <a:r>
              <a:rPr lang="en-US" sz="2000" dirty="0" smtClean="0">
                <a:latin typeface="+mj-lt"/>
              </a:rPr>
              <a:t>La </a:t>
            </a:r>
            <a:r>
              <a:rPr lang="en-US" sz="2000" dirty="0" err="1" smtClean="0">
                <a:latin typeface="+mj-lt"/>
              </a:rPr>
              <a:t>poblaci</a:t>
            </a:r>
            <a:r>
              <a:rPr lang="en-US" sz="2000" dirty="0" err="1" smtClean="0">
                <a:latin typeface="+mj-lt"/>
                <a:cs typeface="Arial"/>
              </a:rPr>
              <a:t>ón</a:t>
            </a:r>
            <a:r>
              <a:rPr lang="en-US" sz="2000" dirty="0" smtClean="0">
                <a:latin typeface="+mj-lt"/>
                <a:cs typeface="Arial"/>
              </a:rPr>
              <a:t> –3.3 million</a:t>
            </a:r>
            <a:endParaRPr lang="en-US" sz="2000" dirty="0">
              <a:latin typeface="+mj-lt"/>
            </a:endParaRPr>
          </a:p>
        </p:txBody>
      </p:sp>
      <p:sp>
        <p:nvSpPr>
          <p:cNvPr id="4" name="TextBox 3"/>
          <p:cNvSpPr txBox="1"/>
          <p:nvPr/>
        </p:nvSpPr>
        <p:spPr>
          <a:xfrm>
            <a:off x="6324600" y="152400"/>
            <a:ext cx="2590800" cy="646331"/>
          </a:xfrm>
          <a:prstGeom prst="rect">
            <a:avLst/>
          </a:prstGeom>
          <a:solidFill>
            <a:schemeClr val="bg2">
              <a:lumMod val="90000"/>
            </a:schemeClr>
          </a:solidFill>
          <a:ln>
            <a:solidFill>
              <a:schemeClr val="tx1"/>
            </a:solidFill>
          </a:ln>
        </p:spPr>
        <p:txBody>
          <a:bodyPr wrap="square" rtlCol="0">
            <a:spAutoFit/>
          </a:bodyPr>
          <a:lstStyle/>
          <a:p>
            <a:pPr algn="ctr"/>
            <a:r>
              <a:rPr lang="en-US" dirty="0" smtClean="0"/>
              <a:t>El </a:t>
            </a:r>
            <a:r>
              <a:rPr lang="en-US" dirty="0" err="1" smtClean="0"/>
              <a:t>ingreso</a:t>
            </a:r>
            <a:r>
              <a:rPr lang="en-US" dirty="0" smtClean="0"/>
              <a:t> </a:t>
            </a:r>
            <a:r>
              <a:rPr lang="en-US" dirty="0" err="1" smtClean="0"/>
              <a:t>anual</a:t>
            </a:r>
            <a:r>
              <a:rPr lang="en-US" dirty="0" smtClean="0"/>
              <a:t>- </a:t>
            </a:r>
          </a:p>
          <a:p>
            <a:pPr algn="ctr"/>
            <a:r>
              <a:rPr lang="en-US" dirty="0" smtClean="0"/>
              <a:t>$6,380 per year </a:t>
            </a:r>
            <a:endParaRPr lang="en-US" dirty="0"/>
          </a:p>
        </p:txBody>
      </p:sp>
      <p:sp>
        <p:nvSpPr>
          <p:cNvPr id="5" name="Content Placeholder 2"/>
          <p:cNvSpPr txBox="1">
            <a:spLocks/>
          </p:cNvSpPr>
          <p:nvPr/>
        </p:nvSpPr>
        <p:spPr>
          <a:xfrm>
            <a:off x="76200" y="152400"/>
            <a:ext cx="3200400" cy="457200"/>
          </a:xfrm>
          <a:prstGeom prst="rect">
            <a:avLst/>
          </a:prstGeom>
          <a:solidFill>
            <a:schemeClr val="bg2">
              <a:lumMod val="90000"/>
            </a:schemeClr>
          </a:solidFill>
          <a:ln>
            <a:solidFill>
              <a:schemeClr val="tx1"/>
            </a:solidFill>
          </a:ln>
        </p:spPr>
        <p:txBody>
          <a:bodyPr/>
          <a:lstStyle/>
          <a:p>
            <a:pPr marL="342900" marR="0" lvl="0" indent="-342900" defTabSz="914400" rtl="0" eaLnBrk="1" fontAlgn="auto" latinLnBrk="0" hangingPunct="1">
              <a:lnSpc>
                <a:spcPct val="100000"/>
              </a:lnSpc>
              <a:spcBef>
                <a:spcPct val="20000"/>
              </a:spcBef>
              <a:spcAft>
                <a:spcPts val="0"/>
              </a:spcAft>
              <a:buClr>
                <a:schemeClr val="accent1"/>
              </a:buClr>
              <a:buSzPct val="70000"/>
              <a:tabLst/>
              <a:defRPr/>
            </a:pPr>
            <a:r>
              <a:rPr kumimoji="0" lang="en-US" sz="2000" b="0" i="0" u="none" strike="noStrike" kern="1200" cap="none" spc="0" normalizeH="0" baseline="0" noProof="0" dirty="0" smtClean="0">
                <a:ln>
                  <a:noFill/>
                </a:ln>
                <a:effectLst/>
                <a:uLnTx/>
                <a:uFillTx/>
                <a:latin typeface="+mn-lt"/>
                <a:ea typeface="+mn-ea"/>
                <a:cs typeface="+mn-cs"/>
              </a:rPr>
              <a:t>La </a:t>
            </a:r>
            <a:r>
              <a:rPr kumimoji="0" lang="en-US" sz="2000" b="0" i="0" u="none" strike="noStrike" kern="1200" cap="none" spc="0" normalizeH="0" baseline="0" noProof="0" dirty="0" err="1" smtClean="0">
                <a:ln>
                  <a:noFill/>
                </a:ln>
                <a:effectLst/>
                <a:uLnTx/>
                <a:uFillTx/>
                <a:latin typeface="+mn-lt"/>
                <a:ea typeface="+mn-ea"/>
                <a:cs typeface="+mn-cs"/>
              </a:rPr>
              <a:t>Moneda</a:t>
            </a:r>
            <a:r>
              <a:rPr lang="en-US" sz="2000" dirty="0" smtClean="0"/>
              <a:t> </a:t>
            </a:r>
            <a:r>
              <a:rPr kumimoji="0" lang="en-US" sz="2000" b="0" i="0" u="none" strike="noStrike" kern="1200" cap="none" spc="0" normalizeH="0" baseline="0" noProof="0" dirty="0" err="1" smtClean="0">
                <a:ln>
                  <a:noFill/>
                </a:ln>
                <a:effectLst/>
                <a:uLnTx/>
                <a:uFillTx/>
                <a:latin typeface="+mn-lt"/>
                <a:ea typeface="+mn-ea"/>
                <a:cs typeface="+mn-cs"/>
              </a:rPr>
              <a:t>Nacional</a:t>
            </a:r>
            <a:r>
              <a:rPr lang="en-US" sz="2000" dirty="0" smtClean="0"/>
              <a:t>:Peso</a:t>
            </a:r>
          </a:p>
          <a:p>
            <a:pPr marL="342900" marR="0" lvl="0" indent="-342900" algn="ctr" defTabSz="914400" rtl="0" eaLnBrk="1" fontAlgn="auto" latinLnBrk="0" hangingPunct="1">
              <a:lnSpc>
                <a:spcPct val="100000"/>
              </a:lnSpc>
              <a:spcBef>
                <a:spcPct val="20000"/>
              </a:spcBef>
              <a:spcAft>
                <a:spcPts val="0"/>
              </a:spcAft>
              <a:buClr>
                <a:schemeClr val="accent1"/>
              </a:buClr>
              <a:buSzPct val="70000"/>
              <a:tabLst/>
              <a:defRPr/>
            </a:pPr>
            <a:endParaRPr lang="en-US" sz="2800" dirty="0" smtClean="0"/>
          </a:p>
          <a:p>
            <a:pPr marL="342900" marR="0" lvl="0" indent="-342900" algn="ctr" defTabSz="914400" rtl="0" eaLnBrk="1" fontAlgn="auto" latinLnBrk="0" hangingPunct="1">
              <a:lnSpc>
                <a:spcPct val="100000"/>
              </a:lnSpc>
              <a:spcBef>
                <a:spcPct val="20000"/>
              </a:spcBef>
              <a:spcAft>
                <a:spcPts val="0"/>
              </a:spcAft>
              <a:buClr>
                <a:schemeClr val="accent1"/>
              </a:buClr>
              <a:buSzPct val="70000"/>
              <a:tabLst/>
              <a:defRPr/>
            </a:pPr>
            <a:endParaRPr lang="en-US" sz="3200" dirty="0" smtClean="0">
              <a:solidFill>
                <a:schemeClr val="tx2"/>
              </a:solidFill>
            </a:endParaRPr>
          </a:p>
        </p:txBody>
      </p:sp>
      <p:sp>
        <p:nvSpPr>
          <p:cNvPr id="7" name="Rectangle 6"/>
          <p:cNvSpPr/>
          <p:nvPr/>
        </p:nvSpPr>
        <p:spPr>
          <a:xfrm>
            <a:off x="152400" y="6400800"/>
            <a:ext cx="4191000" cy="276999"/>
          </a:xfrm>
          <a:prstGeom prst="rect">
            <a:avLst/>
          </a:prstGeom>
          <a:solidFill>
            <a:schemeClr val="bg2"/>
          </a:solidFill>
        </p:spPr>
        <p:txBody>
          <a:bodyPr wrap="square">
            <a:spAutoFit/>
          </a:bodyPr>
          <a:lstStyle/>
          <a:p>
            <a:r>
              <a:rPr lang="en-US" sz="1200" dirty="0" smtClean="0"/>
              <a:t>http://www.ediplomat.com/np/cultural_etiquette/ce_uy.htm</a:t>
            </a:r>
            <a:endParaRPr lang="en-US" sz="1200" dirty="0"/>
          </a:p>
        </p:txBody>
      </p:sp>
    </p:spTree>
  </p:cSld>
  <p:clrMapOvr>
    <a:masterClrMapping/>
  </p:clrMapOvr>
  <p:transition>
    <p:pull/>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28600" y="533400"/>
            <a:ext cx="8686800" cy="1184825"/>
          </a:xfrm>
        </p:spPr>
        <p:txBody>
          <a:bodyPr/>
          <a:lstStyle/>
          <a:p>
            <a:r>
              <a:rPr lang="en-US" dirty="0" err="1" smtClean="0"/>
              <a:t>paraguay</a:t>
            </a:r>
            <a:endParaRPr lang="en-US" dirty="0"/>
          </a:p>
        </p:txBody>
      </p:sp>
      <p:pic>
        <p:nvPicPr>
          <p:cNvPr id="4" name="Picture 4" descr="http://www.aaawhere.com/ams-name.jpg"/>
          <p:cNvPicPr>
            <a:picLocks noChangeAspect="1" noChangeArrowheads="1"/>
          </p:cNvPicPr>
          <p:nvPr/>
        </p:nvPicPr>
        <p:blipFill>
          <a:blip r:embed="rId3" cstate="print"/>
          <a:srcRect/>
          <a:stretch>
            <a:fillRect/>
          </a:stretch>
        </p:blipFill>
        <p:spPr bwMode="auto">
          <a:xfrm>
            <a:off x="762000" y="228600"/>
            <a:ext cx="4900467" cy="6362631"/>
          </a:xfrm>
          <a:prstGeom prst="rect">
            <a:avLst/>
          </a:prstGeom>
          <a:noFill/>
        </p:spPr>
      </p:pic>
      <p:sp>
        <p:nvSpPr>
          <p:cNvPr id="5" name="Down Arrow 4"/>
          <p:cNvSpPr/>
          <p:nvPr/>
        </p:nvSpPr>
        <p:spPr>
          <a:xfrm rot="3735538">
            <a:off x="5342437" y="-120738"/>
            <a:ext cx="392989" cy="4879164"/>
          </a:xfrm>
          <a:prstGeom prst="down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Map of Paraguay"/>
          <p:cNvPicPr>
            <a:picLocks noChangeAspect="1" noChangeArrowheads="1"/>
          </p:cNvPicPr>
          <p:nvPr/>
        </p:nvPicPr>
        <p:blipFill>
          <a:blip r:embed="rId3" cstate="print"/>
          <a:srcRect/>
          <a:stretch>
            <a:fillRect/>
          </a:stretch>
        </p:blipFill>
        <p:spPr bwMode="auto">
          <a:xfrm>
            <a:off x="3286125" y="231694"/>
            <a:ext cx="5324475" cy="6397706"/>
          </a:xfrm>
          <a:prstGeom prst="rect">
            <a:avLst/>
          </a:prstGeom>
          <a:noFill/>
        </p:spPr>
      </p:pic>
      <p:sp>
        <p:nvSpPr>
          <p:cNvPr id="3" name="TextBox 2">
            <a:hlinkClick r:id="rId4"/>
          </p:cNvPr>
          <p:cNvSpPr txBox="1"/>
          <p:nvPr/>
        </p:nvSpPr>
        <p:spPr>
          <a:xfrm>
            <a:off x="304800" y="1524000"/>
            <a:ext cx="2202526" cy="923330"/>
          </a:xfrm>
          <a:prstGeom prst="rect">
            <a:avLst/>
          </a:prstGeom>
          <a:solidFill>
            <a:schemeClr val="bg2">
              <a:lumMod val="75000"/>
            </a:schemeClr>
          </a:solidFill>
          <a:ln>
            <a:solidFill>
              <a:schemeClr val="tx1"/>
            </a:solidFill>
          </a:ln>
        </p:spPr>
        <p:txBody>
          <a:bodyPr wrap="none" rtlCol="0">
            <a:spAutoFit/>
          </a:bodyPr>
          <a:lstStyle/>
          <a:p>
            <a:pPr algn="ctr"/>
            <a:r>
              <a:rPr lang="en-US" dirty="0" smtClean="0"/>
              <a:t>Paraguay Tourism:</a:t>
            </a:r>
          </a:p>
          <a:p>
            <a:pPr algn="ctr"/>
            <a:r>
              <a:rPr lang="en-US" dirty="0" smtClean="0"/>
              <a:t>You Have to Feel It!</a:t>
            </a:r>
          </a:p>
          <a:p>
            <a:pPr algn="ctr"/>
            <a:r>
              <a:rPr lang="en-US" dirty="0" smtClean="0"/>
              <a:t>2010 – 8 min</a:t>
            </a:r>
            <a:endParaRPr lang="en-US" dirty="0"/>
          </a:p>
        </p:txBody>
      </p:sp>
      <p:sp>
        <p:nvSpPr>
          <p:cNvPr id="4" name="TextBox 3">
            <a:hlinkClick r:id="rId5"/>
          </p:cNvPr>
          <p:cNvSpPr txBox="1"/>
          <p:nvPr/>
        </p:nvSpPr>
        <p:spPr>
          <a:xfrm>
            <a:off x="533400" y="2971800"/>
            <a:ext cx="2052806" cy="369332"/>
          </a:xfrm>
          <a:prstGeom prst="rect">
            <a:avLst/>
          </a:prstGeom>
          <a:solidFill>
            <a:schemeClr val="bg2">
              <a:lumMod val="75000"/>
            </a:schemeClr>
          </a:solidFill>
          <a:ln>
            <a:solidFill>
              <a:schemeClr val="tx1"/>
            </a:solidFill>
          </a:ln>
        </p:spPr>
        <p:txBody>
          <a:bodyPr wrap="none" rtlCol="0">
            <a:spAutoFit/>
          </a:bodyPr>
          <a:lstStyle/>
          <a:p>
            <a:r>
              <a:rPr lang="en-US" dirty="0" smtClean="0"/>
              <a:t>We Feel It – 6 min</a:t>
            </a:r>
            <a:endParaRPr lang="en-US" dirty="0"/>
          </a:p>
        </p:txBody>
      </p:sp>
    </p:spTree>
  </p:cSld>
  <p:clrMapOvr>
    <a:masterClrMapping/>
  </p:clrMapOvr>
  <p:transition>
    <p:pull/>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20" name="Picture 4" descr="http://paradiseintheworld.com/wp-content/uploads/2012/04/Buenos-Aires.jpg"/>
          <p:cNvPicPr>
            <a:picLocks noChangeAspect="1" noChangeArrowheads="1"/>
          </p:cNvPicPr>
          <p:nvPr/>
        </p:nvPicPr>
        <p:blipFill>
          <a:blip r:embed="rId3" cstate="print"/>
          <a:srcRect/>
          <a:stretch>
            <a:fillRect/>
          </a:stretch>
        </p:blipFill>
        <p:spPr bwMode="auto">
          <a:xfrm>
            <a:off x="304800" y="152400"/>
            <a:ext cx="5715000" cy="4286251"/>
          </a:xfrm>
          <a:prstGeom prst="rect">
            <a:avLst/>
          </a:prstGeom>
          <a:noFill/>
        </p:spPr>
      </p:pic>
      <p:sp>
        <p:nvSpPr>
          <p:cNvPr id="6" name="Title 5"/>
          <p:cNvSpPr>
            <a:spLocks noGrp="1"/>
          </p:cNvSpPr>
          <p:nvPr>
            <p:ph type="title"/>
          </p:nvPr>
        </p:nvSpPr>
        <p:spPr>
          <a:xfrm>
            <a:off x="228600" y="4724400"/>
            <a:ext cx="4419600" cy="457200"/>
          </a:xfrm>
        </p:spPr>
        <p:txBody>
          <a:bodyPr>
            <a:normAutofit fontScale="90000"/>
          </a:bodyPr>
          <a:lstStyle/>
          <a:p>
            <a:r>
              <a:rPr lang="en-US" dirty="0" err="1" smtClean="0"/>
              <a:t>Obelisco</a:t>
            </a:r>
            <a:r>
              <a:rPr lang="en-US" dirty="0" smtClean="0"/>
              <a:t> - obelisk</a:t>
            </a:r>
            <a:endParaRPr lang="en-US" dirty="0"/>
          </a:p>
        </p:txBody>
      </p:sp>
      <p:sp>
        <p:nvSpPr>
          <p:cNvPr id="7" name="TextBox 6">
            <a:hlinkClick r:id="rId4"/>
          </p:cNvPr>
          <p:cNvSpPr txBox="1"/>
          <p:nvPr/>
        </p:nvSpPr>
        <p:spPr>
          <a:xfrm>
            <a:off x="6286872" y="1676400"/>
            <a:ext cx="2544350" cy="1200329"/>
          </a:xfrm>
          <a:prstGeom prst="rect">
            <a:avLst/>
          </a:prstGeom>
          <a:solidFill>
            <a:schemeClr val="bg2">
              <a:lumMod val="75000"/>
            </a:schemeClr>
          </a:solidFill>
          <a:ln>
            <a:solidFill>
              <a:schemeClr val="tx1"/>
            </a:solidFill>
          </a:ln>
        </p:spPr>
        <p:txBody>
          <a:bodyPr wrap="none" rtlCol="0">
            <a:spAutoFit/>
          </a:bodyPr>
          <a:lstStyle/>
          <a:p>
            <a:pPr algn="ctr"/>
            <a:r>
              <a:rPr lang="en-US" dirty="0" smtClean="0"/>
              <a:t>The Real Buenos Aires</a:t>
            </a:r>
          </a:p>
          <a:p>
            <a:pPr algn="ctr"/>
            <a:r>
              <a:rPr lang="en-US" dirty="0" smtClean="0"/>
              <a:t>BBC Documentary</a:t>
            </a:r>
          </a:p>
          <a:p>
            <a:pPr algn="ctr"/>
            <a:r>
              <a:rPr lang="en-US" dirty="0" smtClean="0"/>
              <a:t>Part 1 of 2</a:t>
            </a:r>
          </a:p>
          <a:p>
            <a:pPr algn="ctr"/>
            <a:r>
              <a:rPr lang="en-US" dirty="0" smtClean="0"/>
              <a:t>14 min</a:t>
            </a:r>
            <a:endParaRPr lang="en-US" dirty="0"/>
          </a:p>
        </p:txBody>
      </p:sp>
      <p:sp>
        <p:nvSpPr>
          <p:cNvPr id="9" name="TextBox 8">
            <a:hlinkClick r:id="rId5"/>
          </p:cNvPr>
          <p:cNvSpPr txBox="1"/>
          <p:nvPr/>
        </p:nvSpPr>
        <p:spPr>
          <a:xfrm>
            <a:off x="6324600" y="304800"/>
            <a:ext cx="1967205" cy="1200329"/>
          </a:xfrm>
          <a:prstGeom prst="rect">
            <a:avLst/>
          </a:prstGeom>
          <a:solidFill>
            <a:schemeClr val="bg2">
              <a:lumMod val="75000"/>
            </a:schemeClr>
          </a:solidFill>
          <a:ln>
            <a:solidFill>
              <a:schemeClr val="tx1"/>
            </a:solidFill>
          </a:ln>
        </p:spPr>
        <p:txBody>
          <a:bodyPr wrap="none" rtlCol="0">
            <a:spAutoFit/>
          </a:bodyPr>
          <a:lstStyle/>
          <a:p>
            <a:pPr algn="ctr"/>
            <a:r>
              <a:rPr lang="en-US" dirty="0" smtClean="0"/>
              <a:t>Buenos Aires</a:t>
            </a:r>
          </a:p>
          <a:p>
            <a:pPr algn="ctr"/>
            <a:r>
              <a:rPr lang="en-US" dirty="0" smtClean="0"/>
              <a:t>Top Things to Do</a:t>
            </a:r>
          </a:p>
          <a:p>
            <a:pPr algn="ctr"/>
            <a:r>
              <a:rPr lang="en-US" dirty="0" smtClean="0"/>
              <a:t>By </a:t>
            </a:r>
            <a:r>
              <a:rPr lang="en-US" dirty="0" err="1" smtClean="0"/>
              <a:t>Livingradically</a:t>
            </a:r>
            <a:endParaRPr lang="en-US" dirty="0" smtClean="0"/>
          </a:p>
          <a:p>
            <a:pPr algn="ctr"/>
            <a:r>
              <a:rPr lang="en-US" dirty="0" smtClean="0"/>
              <a:t>4 ½ min</a:t>
            </a:r>
            <a:endParaRPr lang="en-US" dirty="0"/>
          </a:p>
        </p:txBody>
      </p:sp>
      <p:sp>
        <p:nvSpPr>
          <p:cNvPr id="10" name="TextBox 9">
            <a:hlinkClick r:id="rId6"/>
          </p:cNvPr>
          <p:cNvSpPr txBox="1"/>
          <p:nvPr/>
        </p:nvSpPr>
        <p:spPr>
          <a:xfrm>
            <a:off x="6400800" y="3505200"/>
            <a:ext cx="2287806" cy="923330"/>
          </a:xfrm>
          <a:prstGeom prst="rect">
            <a:avLst/>
          </a:prstGeom>
          <a:solidFill>
            <a:schemeClr val="bg2">
              <a:lumMod val="75000"/>
            </a:schemeClr>
          </a:solidFill>
          <a:ln>
            <a:solidFill>
              <a:schemeClr val="tx1"/>
            </a:solidFill>
          </a:ln>
        </p:spPr>
        <p:txBody>
          <a:bodyPr wrap="none" rtlCol="0">
            <a:spAutoFit/>
          </a:bodyPr>
          <a:lstStyle/>
          <a:p>
            <a:r>
              <a:rPr lang="en-US" dirty="0" smtClean="0"/>
              <a:t>Buenos Aires</a:t>
            </a:r>
          </a:p>
          <a:p>
            <a:r>
              <a:rPr lang="en-US" dirty="0" smtClean="0"/>
              <a:t>Paris de America</a:t>
            </a:r>
          </a:p>
          <a:p>
            <a:r>
              <a:rPr lang="en-US" dirty="0" smtClean="0"/>
              <a:t>En </a:t>
            </a:r>
            <a:r>
              <a:rPr lang="en-US" dirty="0" err="1" smtClean="0"/>
              <a:t>espa</a:t>
            </a:r>
            <a:r>
              <a:rPr lang="en-US" dirty="0" err="1" smtClean="0">
                <a:latin typeface="Arial"/>
                <a:cs typeface="Arial"/>
              </a:rPr>
              <a:t>ňol</a:t>
            </a:r>
            <a:r>
              <a:rPr lang="en-US" dirty="0" smtClean="0">
                <a:latin typeface="Arial"/>
                <a:cs typeface="Arial"/>
              </a:rPr>
              <a:t> – 55 min</a:t>
            </a:r>
            <a:endParaRPr lang="en-US" dirty="0"/>
          </a:p>
        </p:txBody>
      </p:sp>
    </p:spTree>
  </p:cSld>
  <p:clrMapOvr>
    <a:masterClrMapping/>
  </p:clrMapOvr>
  <p:transition>
    <p:pull/>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8686800" cy="838200"/>
          </a:xfrm>
        </p:spPr>
        <p:txBody>
          <a:bodyPr>
            <a:normAutofit fontScale="90000"/>
          </a:bodyPr>
          <a:lstStyle/>
          <a:p>
            <a:r>
              <a:rPr lang="en-US" sz="3200" dirty="0" err="1" smtClean="0"/>
              <a:t>Lugares</a:t>
            </a:r>
            <a:r>
              <a:rPr lang="en-US" sz="3200" dirty="0" smtClean="0"/>
              <a:t> </a:t>
            </a:r>
            <a:r>
              <a:rPr lang="en-US" sz="3200" dirty="0" err="1" smtClean="0"/>
              <a:t>para</a:t>
            </a:r>
            <a:r>
              <a:rPr lang="en-US" sz="3200" dirty="0" smtClean="0"/>
              <a:t> </a:t>
            </a:r>
            <a:r>
              <a:rPr lang="en-US" sz="3200" dirty="0" err="1" smtClean="0"/>
              <a:t>visitar</a:t>
            </a:r>
            <a:r>
              <a:rPr lang="en-US" dirty="0" smtClean="0"/>
              <a:t>: </a:t>
            </a:r>
            <a:br>
              <a:rPr lang="en-US" dirty="0" smtClean="0"/>
            </a:br>
            <a:r>
              <a:rPr lang="en-US" dirty="0" smtClean="0"/>
              <a:t>La Capital: </a:t>
            </a:r>
            <a:r>
              <a:rPr lang="en-US" dirty="0" err="1" smtClean="0"/>
              <a:t>asunci</a:t>
            </a:r>
            <a:r>
              <a:rPr lang="en-US" dirty="0" err="1" smtClean="0">
                <a:cs typeface="Arial"/>
              </a:rPr>
              <a:t>ón</a:t>
            </a:r>
            <a:endParaRPr lang="en-US" dirty="0"/>
          </a:p>
        </p:txBody>
      </p:sp>
      <p:sp>
        <p:nvSpPr>
          <p:cNvPr id="3" name="Content Placeholder 2"/>
          <p:cNvSpPr>
            <a:spLocks noGrp="1"/>
          </p:cNvSpPr>
          <p:nvPr>
            <p:ph idx="1"/>
          </p:nvPr>
        </p:nvSpPr>
        <p:spPr>
          <a:xfrm>
            <a:off x="4419600" y="457200"/>
            <a:ext cx="4495800" cy="6096000"/>
          </a:xfrm>
          <a:solidFill>
            <a:schemeClr val="bg2"/>
          </a:solidFill>
        </p:spPr>
        <p:txBody>
          <a:bodyPr>
            <a:normAutofit fontScale="55000" lnSpcReduction="20000"/>
          </a:bodyPr>
          <a:lstStyle/>
          <a:p>
            <a:r>
              <a:rPr lang="en-US" sz="3600" dirty="0" smtClean="0"/>
              <a:t>It’s hard to get your head around Asunción. At heart she is beautiful, with a sprinkling of original colonial and beaux-arts buildings, international cuisine, shady plazas and friendly people. Her more-recent and modern demeanor boasts new, seemingly endless suburbs, ritzy shopping malls and smart nightclubs.</a:t>
            </a:r>
          </a:p>
          <a:p>
            <a:r>
              <a:rPr lang="en-US" sz="3600" dirty="0" smtClean="0"/>
              <a:t>But her sophistication hides blemishes: the Río Paraguay backdrop and its shanty shacks, dengue fever–carrying mosquitoes, diesel-spewing buses, stark utilitarian architecture and oppressive heat and humidity.</a:t>
            </a:r>
          </a:p>
          <a:p>
            <a:r>
              <a:rPr lang="en-US" sz="3600" dirty="0" smtClean="0"/>
              <a:t>Asunción claims to have 1.2 million people, yet seems to hold many more – her sprawling suburbs have joined with neighboring towns. Despite her flaws, she’s well worth getting to know.</a:t>
            </a:r>
          </a:p>
          <a:p>
            <a:endParaRPr lang="en-US" dirty="0"/>
          </a:p>
        </p:txBody>
      </p:sp>
      <p:sp>
        <p:nvSpPr>
          <p:cNvPr id="4" name="Rectangle 3"/>
          <p:cNvSpPr/>
          <p:nvPr/>
        </p:nvSpPr>
        <p:spPr>
          <a:xfrm>
            <a:off x="5334000" y="6276201"/>
            <a:ext cx="3581400" cy="276999"/>
          </a:xfrm>
          <a:prstGeom prst="rect">
            <a:avLst/>
          </a:prstGeom>
        </p:spPr>
        <p:txBody>
          <a:bodyPr wrap="square">
            <a:spAutoFit/>
          </a:bodyPr>
          <a:lstStyle/>
          <a:p>
            <a:r>
              <a:rPr lang="en-US" sz="1200" dirty="0" smtClean="0"/>
              <a:t>http://www.lonelyplanet.com/paraguay/asuncion</a:t>
            </a:r>
            <a:endParaRPr lang="en-US" sz="1200" dirty="0"/>
          </a:p>
        </p:txBody>
      </p:sp>
      <p:pic>
        <p:nvPicPr>
          <p:cNvPr id="16392" name="Picture 8" descr="http://farm4.staticflickr.com/3193/2757249086_4cbb42979e_z.jpg"/>
          <p:cNvPicPr>
            <a:picLocks noChangeAspect="1" noChangeArrowheads="1"/>
          </p:cNvPicPr>
          <p:nvPr/>
        </p:nvPicPr>
        <p:blipFill>
          <a:blip r:embed="rId3" cstate="print"/>
          <a:srcRect/>
          <a:stretch>
            <a:fillRect/>
          </a:stretch>
        </p:blipFill>
        <p:spPr bwMode="auto">
          <a:xfrm>
            <a:off x="228600" y="4000500"/>
            <a:ext cx="3581400" cy="2686050"/>
          </a:xfrm>
          <a:prstGeom prst="rect">
            <a:avLst/>
          </a:prstGeom>
          <a:noFill/>
        </p:spPr>
      </p:pic>
      <p:pic>
        <p:nvPicPr>
          <p:cNvPr id="16394" name="Picture 10" descr="http://i.telegraph.co.uk/multimedia/archive/01443/asuncion-paraguay_1443551i.jpg"/>
          <p:cNvPicPr>
            <a:picLocks noChangeAspect="1" noChangeArrowheads="1"/>
          </p:cNvPicPr>
          <p:nvPr/>
        </p:nvPicPr>
        <p:blipFill>
          <a:blip r:embed="rId4" cstate="print"/>
          <a:srcRect/>
          <a:stretch>
            <a:fillRect/>
          </a:stretch>
        </p:blipFill>
        <p:spPr bwMode="auto">
          <a:xfrm>
            <a:off x="152400" y="1143000"/>
            <a:ext cx="4133850" cy="2667000"/>
          </a:xfrm>
          <a:prstGeom prst="rect">
            <a:avLst/>
          </a:prstGeom>
          <a:noFill/>
        </p:spPr>
      </p:pic>
    </p:spTree>
  </p:cSld>
  <p:clrMapOvr>
    <a:masterClrMapping/>
  </p:clrMapOvr>
  <p:transition>
    <p:pull/>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2286000"/>
            <a:ext cx="3810000" cy="1219200"/>
          </a:xfrm>
        </p:spPr>
        <p:txBody>
          <a:bodyPr/>
          <a:lstStyle/>
          <a:p>
            <a:endParaRPr lang="en-US" dirty="0"/>
          </a:p>
        </p:txBody>
      </p:sp>
      <p:pic>
        <p:nvPicPr>
          <p:cNvPr id="132098" name="Picture 2" descr="http://1.bp.blogspot.com/-s5OtVkoT1f0/T-N1FefFkLI/AAAAAAAAAYw/ZE5D80AMNpA/s1600/asuncion-paraguay1.jpg"/>
          <p:cNvPicPr>
            <a:picLocks noChangeAspect="1" noChangeArrowheads="1"/>
          </p:cNvPicPr>
          <p:nvPr/>
        </p:nvPicPr>
        <p:blipFill>
          <a:blip r:embed="rId3" cstate="print"/>
          <a:srcRect/>
          <a:stretch>
            <a:fillRect/>
          </a:stretch>
        </p:blipFill>
        <p:spPr bwMode="auto">
          <a:xfrm>
            <a:off x="4648200" y="228600"/>
            <a:ext cx="3886200" cy="2914650"/>
          </a:xfrm>
          <a:prstGeom prst="rect">
            <a:avLst/>
          </a:prstGeom>
          <a:noFill/>
        </p:spPr>
      </p:pic>
      <p:pic>
        <p:nvPicPr>
          <p:cNvPr id="132100" name="Picture 4" descr="http://www.lugaresdeamerica.com/wp-content/uploads/2012/01/asuncion1.jpg"/>
          <p:cNvPicPr>
            <a:picLocks noChangeAspect="1" noChangeArrowheads="1"/>
          </p:cNvPicPr>
          <p:nvPr/>
        </p:nvPicPr>
        <p:blipFill>
          <a:blip r:embed="rId4" cstate="print"/>
          <a:srcRect/>
          <a:stretch>
            <a:fillRect/>
          </a:stretch>
        </p:blipFill>
        <p:spPr bwMode="auto">
          <a:xfrm>
            <a:off x="4267200" y="3276600"/>
            <a:ext cx="4572000" cy="3429000"/>
          </a:xfrm>
          <a:prstGeom prst="rect">
            <a:avLst/>
          </a:prstGeom>
          <a:noFill/>
        </p:spPr>
      </p:pic>
      <p:pic>
        <p:nvPicPr>
          <p:cNvPr id="132102" name="Picture 6" descr="http://images.travelpod.com/users/nadinekarl/9.1269080747.asuncion.jpg"/>
          <p:cNvPicPr>
            <a:picLocks noChangeAspect="1" noChangeArrowheads="1"/>
          </p:cNvPicPr>
          <p:nvPr/>
        </p:nvPicPr>
        <p:blipFill>
          <a:blip r:embed="rId5" cstate="print"/>
          <a:srcRect/>
          <a:stretch>
            <a:fillRect/>
          </a:stretch>
        </p:blipFill>
        <p:spPr bwMode="auto">
          <a:xfrm>
            <a:off x="304800" y="3657600"/>
            <a:ext cx="3818072" cy="2867026"/>
          </a:xfrm>
          <a:prstGeom prst="rect">
            <a:avLst/>
          </a:prstGeom>
          <a:noFill/>
        </p:spPr>
      </p:pic>
      <p:pic>
        <p:nvPicPr>
          <p:cNvPr id="132104" name="Picture 8" descr="http://www.vacacionesviaje.com/imagenes/c214-paraguay-asuncion-2.jpg"/>
          <p:cNvPicPr>
            <a:picLocks noChangeAspect="1" noChangeArrowheads="1"/>
          </p:cNvPicPr>
          <p:nvPr/>
        </p:nvPicPr>
        <p:blipFill>
          <a:blip r:embed="rId6" cstate="print"/>
          <a:srcRect t="20120" r="2986"/>
          <a:stretch>
            <a:fillRect/>
          </a:stretch>
        </p:blipFill>
        <p:spPr bwMode="auto">
          <a:xfrm>
            <a:off x="304800" y="228600"/>
            <a:ext cx="3886200" cy="2117725"/>
          </a:xfrm>
          <a:prstGeom prst="rect">
            <a:avLst/>
          </a:prstGeom>
          <a:noFill/>
        </p:spPr>
      </p:pic>
    </p:spTree>
  </p:cSld>
  <p:clrMapOvr>
    <a:masterClrMapping/>
  </p:clrMapOvr>
  <p:transition>
    <p:pull/>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600200" cy="762000"/>
          </a:xfrm>
        </p:spPr>
        <p:txBody>
          <a:bodyPr>
            <a:normAutofit/>
          </a:bodyPr>
          <a:lstStyle/>
          <a:p>
            <a:r>
              <a:rPr lang="en-US" dirty="0" err="1" smtClean="0"/>
              <a:t>itaipÚ</a:t>
            </a:r>
            <a:endParaRPr lang="en-US" dirty="0"/>
          </a:p>
        </p:txBody>
      </p:sp>
      <p:sp>
        <p:nvSpPr>
          <p:cNvPr id="8" name="Content Placeholder 7"/>
          <p:cNvSpPr>
            <a:spLocks noGrp="1"/>
          </p:cNvSpPr>
          <p:nvPr>
            <p:ph idx="1"/>
          </p:nvPr>
        </p:nvSpPr>
        <p:spPr>
          <a:xfrm>
            <a:off x="0" y="990600"/>
            <a:ext cx="4800600" cy="5410200"/>
          </a:xfrm>
          <a:ln>
            <a:solidFill>
              <a:schemeClr val="tx1"/>
            </a:solidFill>
          </a:ln>
        </p:spPr>
        <p:txBody>
          <a:bodyPr>
            <a:noAutofit/>
          </a:bodyPr>
          <a:lstStyle/>
          <a:p>
            <a:r>
              <a:rPr lang="en-US" sz="2000" dirty="0" smtClean="0"/>
              <a:t>The </a:t>
            </a:r>
            <a:r>
              <a:rPr lang="en-US" sz="2000" dirty="0" err="1" smtClean="0"/>
              <a:t>Itaipu</a:t>
            </a:r>
            <a:r>
              <a:rPr lang="en-US" sz="2000" dirty="0" smtClean="0"/>
              <a:t> Dam is a hydroelectric dam on the Paraná River located on the border between Brazil and Paraguay. The name "</a:t>
            </a:r>
            <a:r>
              <a:rPr lang="en-US" sz="2000" dirty="0" err="1" smtClean="0"/>
              <a:t>Itaipu</a:t>
            </a:r>
            <a:r>
              <a:rPr lang="en-US" sz="2000" dirty="0" smtClean="0"/>
              <a:t>" was taken from an isle that existed near the construction site and means "the sounding stone".</a:t>
            </a:r>
          </a:p>
          <a:p>
            <a:r>
              <a:rPr lang="en-US" sz="2000" dirty="0" smtClean="0"/>
              <a:t>The dam is the largest operating hydroelectric facility in terms of annual energy generation. It is a </a:t>
            </a:r>
            <a:r>
              <a:rPr lang="en-US" sz="2000" dirty="0" err="1" smtClean="0"/>
              <a:t>binational</a:t>
            </a:r>
            <a:r>
              <a:rPr lang="en-US" sz="2000" dirty="0" smtClean="0"/>
              <a:t> undertaking run by Brazil and Paraguay at the Paraná River on the border section between the two countries.  In 2008 the plant generated a record 94.68 </a:t>
            </a:r>
            <a:r>
              <a:rPr lang="en-US" sz="2000" dirty="0" err="1" smtClean="0"/>
              <a:t>TWh</a:t>
            </a:r>
            <a:r>
              <a:rPr lang="en-US" sz="2000" dirty="0" smtClean="0"/>
              <a:t>, supplying 90% of the electricity consumed by Paraguay and 19% of that consumed by Brazil.</a:t>
            </a:r>
          </a:p>
          <a:p>
            <a:endParaRPr lang="en-US" sz="2000" dirty="0"/>
          </a:p>
        </p:txBody>
      </p:sp>
      <p:pic>
        <p:nvPicPr>
          <p:cNvPr id="14338" name="Picture 2" descr="http://alternative-energy-unconventional-sources.com/wp-content/uploads/2010/09/itaipu-dam.jpg"/>
          <p:cNvPicPr>
            <a:picLocks noChangeAspect="1" noChangeArrowheads="1"/>
          </p:cNvPicPr>
          <p:nvPr/>
        </p:nvPicPr>
        <p:blipFill>
          <a:blip r:embed="rId3" cstate="print"/>
          <a:srcRect t="16069" r="1667"/>
          <a:stretch>
            <a:fillRect/>
          </a:stretch>
        </p:blipFill>
        <p:spPr bwMode="auto">
          <a:xfrm>
            <a:off x="4793816" y="178620"/>
            <a:ext cx="4273984" cy="3783780"/>
          </a:xfrm>
          <a:prstGeom prst="rect">
            <a:avLst/>
          </a:prstGeom>
          <a:noFill/>
        </p:spPr>
      </p:pic>
      <p:pic>
        <p:nvPicPr>
          <p:cNvPr id="14340" name="Picture 4" descr="http://cdn.paraguay.com/photos/images/000/068/283/cropped_itaipu2.jpg.jpg?1302773456"/>
          <p:cNvPicPr>
            <a:picLocks noChangeAspect="1" noChangeArrowheads="1"/>
          </p:cNvPicPr>
          <p:nvPr/>
        </p:nvPicPr>
        <p:blipFill>
          <a:blip r:embed="rId4" cstate="print"/>
          <a:srcRect/>
          <a:stretch>
            <a:fillRect/>
          </a:stretch>
        </p:blipFill>
        <p:spPr bwMode="auto">
          <a:xfrm>
            <a:off x="5721842" y="4038600"/>
            <a:ext cx="3269758" cy="2133600"/>
          </a:xfrm>
          <a:prstGeom prst="rect">
            <a:avLst/>
          </a:prstGeom>
          <a:noFill/>
        </p:spPr>
      </p:pic>
      <p:sp>
        <p:nvSpPr>
          <p:cNvPr id="6" name="TextBox 5"/>
          <p:cNvSpPr txBox="1"/>
          <p:nvPr/>
        </p:nvSpPr>
        <p:spPr>
          <a:xfrm>
            <a:off x="2057400" y="304800"/>
            <a:ext cx="6172200" cy="369332"/>
          </a:xfrm>
          <a:prstGeom prst="rect">
            <a:avLst/>
          </a:prstGeom>
          <a:solidFill>
            <a:schemeClr val="bg2"/>
          </a:solidFill>
          <a:ln>
            <a:solidFill>
              <a:schemeClr val="tx1"/>
            </a:solidFill>
          </a:ln>
        </p:spPr>
        <p:txBody>
          <a:bodyPr wrap="square" rtlCol="0">
            <a:spAutoFit/>
          </a:bodyPr>
          <a:lstStyle/>
          <a:p>
            <a:r>
              <a:rPr lang="en-US" dirty="0" smtClean="0"/>
              <a:t>The world’s largest generator of renewable, clean energy.</a:t>
            </a:r>
            <a:endParaRPr lang="en-US" dirty="0"/>
          </a:p>
        </p:txBody>
      </p:sp>
      <p:sp>
        <p:nvSpPr>
          <p:cNvPr id="7" name="Rectangle 6"/>
          <p:cNvSpPr/>
          <p:nvPr/>
        </p:nvSpPr>
        <p:spPr>
          <a:xfrm rot="16200000">
            <a:off x="4409010" y="4963591"/>
            <a:ext cx="1974580" cy="276999"/>
          </a:xfrm>
          <a:prstGeom prst="rect">
            <a:avLst/>
          </a:prstGeom>
          <a:solidFill>
            <a:schemeClr val="bg2"/>
          </a:solidFill>
        </p:spPr>
        <p:txBody>
          <a:bodyPr wrap="none">
            <a:spAutoFit/>
          </a:bodyPr>
          <a:lstStyle/>
          <a:p>
            <a:r>
              <a:rPr lang="en-US" sz="1200" dirty="0" smtClean="0">
                <a:hlinkClick r:id="rId5"/>
              </a:rPr>
              <a:t>http://www.itaipu.gov.br/en</a:t>
            </a:r>
            <a:endParaRPr lang="en-US" sz="1200" dirty="0" smtClean="0"/>
          </a:p>
        </p:txBody>
      </p:sp>
      <p:sp>
        <p:nvSpPr>
          <p:cNvPr id="9" name="Rectangle 8"/>
          <p:cNvSpPr/>
          <p:nvPr/>
        </p:nvSpPr>
        <p:spPr>
          <a:xfrm>
            <a:off x="838200" y="6474023"/>
            <a:ext cx="3239990" cy="307777"/>
          </a:xfrm>
          <a:prstGeom prst="rect">
            <a:avLst/>
          </a:prstGeom>
          <a:solidFill>
            <a:schemeClr val="bg2"/>
          </a:solidFill>
        </p:spPr>
        <p:txBody>
          <a:bodyPr wrap="none">
            <a:spAutoFit/>
          </a:bodyPr>
          <a:lstStyle/>
          <a:p>
            <a:r>
              <a:rPr lang="en-US" sz="1400" dirty="0" smtClean="0"/>
              <a:t>http://en.wikipedia.org/wiki/Itaipu_Dam</a:t>
            </a:r>
            <a:endParaRPr lang="en-US" sz="1400" dirty="0"/>
          </a:p>
        </p:txBody>
      </p:sp>
      <p:sp>
        <p:nvSpPr>
          <p:cNvPr id="10" name="TextBox 9">
            <a:hlinkClick r:id="rId6"/>
          </p:cNvPr>
          <p:cNvSpPr txBox="1"/>
          <p:nvPr/>
        </p:nvSpPr>
        <p:spPr>
          <a:xfrm>
            <a:off x="5257800" y="6324600"/>
            <a:ext cx="3176895" cy="369332"/>
          </a:xfrm>
          <a:prstGeom prst="rect">
            <a:avLst/>
          </a:prstGeom>
          <a:solidFill>
            <a:schemeClr val="bg2">
              <a:lumMod val="75000"/>
            </a:schemeClr>
          </a:solidFill>
          <a:ln>
            <a:solidFill>
              <a:schemeClr val="tx1"/>
            </a:solidFill>
          </a:ln>
        </p:spPr>
        <p:txBody>
          <a:bodyPr wrap="none" rtlCol="0">
            <a:spAutoFit/>
          </a:bodyPr>
          <a:lstStyle/>
          <a:p>
            <a:r>
              <a:rPr lang="en-US" dirty="0" smtClean="0"/>
              <a:t>Watch the power of the water</a:t>
            </a:r>
            <a:endParaRPr lang="en-US" dirty="0"/>
          </a:p>
        </p:txBody>
      </p:sp>
    </p:spTree>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Effect transition="in" filter="fade">
                                      <p:cBhvr>
                                        <p:cTn id="7" dur="2000"/>
                                        <p:tgtEl>
                                          <p:spTgt spid="8">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20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fade">
                                      <p:cBhvr>
                                        <p:cTn id="17" dur="20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377952"/>
            <a:ext cx="8686800" cy="841248"/>
          </a:xfrm>
        </p:spPr>
        <p:txBody>
          <a:bodyPr>
            <a:normAutofit fontScale="90000"/>
          </a:bodyPr>
          <a:lstStyle/>
          <a:p>
            <a:r>
              <a:rPr lang="en-US" dirty="0" err="1" smtClean="0"/>
              <a:t>Gente</a:t>
            </a:r>
            <a:r>
              <a:rPr lang="en-US" dirty="0" smtClean="0"/>
              <a:t> </a:t>
            </a:r>
            <a:r>
              <a:rPr lang="en-US" dirty="0" err="1" smtClean="0"/>
              <a:t>famosa</a:t>
            </a:r>
            <a:r>
              <a:rPr lang="en-US" dirty="0" smtClean="0"/>
              <a:t>:</a:t>
            </a:r>
            <a:r>
              <a:rPr lang="en-US" b="1" dirty="0" smtClean="0"/>
              <a:t> </a:t>
            </a:r>
            <a:br>
              <a:rPr lang="en-US" b="1" dirty="0" smtClean="0"/>
            </a:br>
            <a:r>
              <a:rPr lang="en-US" b="1" dirty="0" smtClean="0"/>
              <a:t>Francisco </a:t>
            </a:r>
            <a:r>
              <a:rPr lang="en-US" b="1" dirty="0" err="1" smtClean="0"/>
              <a:t>solano</a:t>
            </a:r>
            <a:r>
              <a:rPr lang="en-US" b="1" dirty="0" smtClean="0"/>
              <a:t> </a:t>
            </a:r>
            <a:r>
              <a:rPr lang="en-US" b="1" dirty="0" err="1" smtClean="0"/>
              <a:t>l</a:t>
            </a:r>
            <a:r>
              <a:rPr lang="en-US" b="1" dirty="0" err="1" smtClean="0">
                <a:cs typeface="Arial"/>
              </a:rPr>
              <a:t>ópez</a:t>
            </a:r>
            <a:r>
              <a:rPr lang="en-US" dirty="0" smtClean="0"/>
              <a:t>  </a:t>
            </a:r>
            <a:endParaRPr lang="en-US" dirty="0"/>
          </a:p>
        </p:txBody>
      </p:sp>
      <p:sp>
        <p:nvSpPr>
          <p:cNvPr id="3" name="Content Placeholder 2"/>
          <p:cNvSpPr>
            <a:spLocks noGrp="1"/>
          </p:cNvSpPr>
          <p:nvPr>
            <p:ph sz="half" idx="1"/>
          </p:nvPr>
        </p:nvSpPr>
        <p:spPr>
          <a:xfrm>
            <a:off x="228600" y="1447800"/>
            <a:ext cx="4724400" cy="2895600"/>
          </a:xfrm>
          <a:ln>
            <a:solidFill>
              <a:schemeClr val="tx1"/>
            </a:solidFill>
          </a:ln>
        </p:spPr>
        <p:txBody>
          <a:bodyPr>
            <a:normAutofit lnSpcReduction="10000"/>
          </a:bodyPr>
          <a:lstStyle/>
          <a:p>
            <a:r>
              <a:rPr lang="en-US" sz="3100" dirty="0" smtClean="0"/>
              <a:t>Dictator (1826-1870)</a:t>
            </a:r>
          </a:p>
          <a:p>
            <a:r>
              <a:rPr lang="en-US" sz="3100" dirty="0" smtClean="0"/>
              <a:t>Leader of the War of Triple Alliance against Argentina, Brazil, and Uruguay in which  Paraguay lost. </a:t>
            </a:r>
            <a:endParaRPr lang="en-US" dirty="0" smtClean="0"/>
          </a:p>
          <a:p>
            <a:endParaRPr lang="en-US" dirty="0" smtClean="0"/>
          </a:p>
          <a:p>
            <a:pPr>
              <a:buNone/>
            </a:pPr>
            <a:endParaRPr lang="en-US" dirty="0" smtClean="0"/>
          </a:p>
        </p:txBody>
      </p:sp>
      <p:pic>
        <p:nvPicPr>
          <p:cNvPr id="10242" name="Picture 2" descr="http://upload.wikimedia.org/wikipedia/commons/2/2c/Francisco_Solano_Lopez.jpg"/>
          <p:cNvPicPr>
            <a:picLocks noChangeAspect="1" noChangeArrowheads="1"/>
          </p:cNvPicPr>
          <p:nvPr/>
        </p:nvPicPr>
        <p:blipFill>
          <a:blip r:embed="rId3" cstate="print"/>
          <a:srcRect/>
          <a:stretch>
            <a:fillRect/>
          </a:stretch>
        </p:blipFill>
        <p:spPr bwMode="auto">
          <a:xfrm>
            <a:off x="5199005" y="304800"/>
            <a:ext cx="3868795" cy="5715000"/>
          </a:xfrm>
          <a:prstGeom prst="rect">
            <a:avLst/>
          </a:prstGeom>
          <a:noFill/>
        </p:spPr>
      </p:pic>
    </p:spTree>
  </p:cSld>
  <p:clrMapOvr>
    <a:masterClrMapping/>
  </p:clrMapOvr>
  <p:transition>
    <p:pull/>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76200"/>
            <a:ext cx="3432048" cy="841248"/>
          </a:xfrm>
        </p:spPr>
        <p:txBody>
          <a:bodyPr/>
          <a:lstStyle/>
          <a:p>
            <a:r>
              <a:rPr lang="en-US" dirty="0" err="1" smtClean="0"/>
              <a:t>Gente</a:t>
            </a:r>
            <a:r>
              <a:rPr lang="en-US" dirty="0" smtClean="0"/>
              <a:t> </a:t>
            </a:r>
            <a:r>
              <a:rPr lang="en-US" dirty="0" err="1" smtClean="0"/>
              <a:t>famosa</a:t>
            </a:r>
            <a:endParaRPr lang="en-US" dirty="0"/>
          </a:p>
        </p:txBody>
      </p:sp>
      <p:sp>
        <p:nvSpPr>
          <p:cNvPr id="5" name="Content Placeholder 4"/>
          <p:cNvSpPr>
            <a:spLocks noGrp="1"/>
          </p:cNvSpPr>
          <p:nvPr>
            <p:ph sz="half" idx="1"/>
          </p:nvPr>
        </p:nvSpPr>
        <p:spPr>
          <a:xfrm>
            <a:off x="4343400" y="228600"/>
            <a:ext cx="4495800" cy="1752600"/>
          </a:xfrm>
          <a:ln>
            <a:solidFill>
              <a:schemeClr val="tx1"/>
            </a:solidFill>
          </a:ln>
        </p:spPr>
        <p:txBody>
          <a:bodyPr>
            <a:normAutofit fontScale="47500" lnSpcReduction="20000"/>
          </a:bodyPr>
          <a:lstStyle/>
          <a:p>
            <a:pPr>
              <a:buNone/>
            </a:pPr>
            <a:r>
              <a:rPr lang="en-US" sz="7000" b="1" dirty="0" smtClean="0"/>
              <a:t>Alfredo </a:t>
            </a:r>
            <a:r>
              <a:rPr lang="en-US" sz="7000" b="1" dirty="0" err="1" smtClean="0"/>
              <a:t>Strossner</a:t>
            </a:r>
            <a:r>
              <a:rPr lang="en-US" sz="7000" b="1" dirty="0" smtClean="0"/>
              <a:t> </a:t>
            </a:r>
          </a:p>
          <a:p>
            <a:pPr>
              <a:buNone/>
            </a:pPr>
            <a:r>
              <a:rPr lang="en-US" sz="7000" dirty="0" smtClean="0"/>
              <a:t>        (1912- 2000)</a:t>
            </a:r>
          </a:p>
          <a:p>
            <a:pPr>
              <a:buNone/>
            </a:pPr>
            <a:r>
              <a:rPr lang="en-US" sz="7000" b="1" dirty="0" smtClean="0"/>
              <a:t>Dictator (1954-1989</a:t>
            </a:r>
            <a:r>
              <a:rPr lang="en-US" sz="4600" b="1" dirty="0" smtClean="0"/>
              <a:t>)</a:t>
            </a:r>
          </a:p>
          <a:p>
            <a:pPr>
              <a:buNone/>
            </a:pPr>
            <a:r>
              <a:rPr lang="en-US" dirty="0" smtClean="0"/>
              <a:t>.</a:t>
            </a:r>
          </a:p>
          <a:p>
            <a:endParaRPr lang="en-US" dirty="0" smtClean="0"/>
          </a:p>
          <a:p>
            <a:endParaRPr lang="en-US" dirty="0"/>
          </a:p>
        </p:txBody>
      </p:sp>
      <p:sp>
        <p:nvSpPr>
          <p:cNvPr id="4" name="TextBox 3"/>
          <p:cNvSpPr txBox="1"/>
          <p:nvPr/>
        </p:nvSpPr>
        <p:spPr>
          <a:xfrm>
            <a:off x="609600" y="4458831"/>
            <a:ext cx="8229600" cy="2246769"/>
          </a:xfrm>
          <a:prstGeom prst="rect">
            <a:avLst/>
          </a:prstGeom>
          <a:noFill/>
          <a:ln>
            <a:solidFill>
              <a:schemeClr val="tx1"/>
            </a:solidFill>
          </a:ln>
        </p:spPr>
        <p:txBody>
          <a:bodyPr wrap="square" rtlCol="0">
            <a:spAutoFit/>
          </a:bodyPr>
          <a:lstStyle/>
          <a:p>
            <a:r>
              <a:rPr lang="en-US" sz="2000" i="1" dirty="0" smtClean="0"/>
              <a:t>Under his rule the country became a haven for Nazi war criminals, peaceful opposition was crushed and the indigenous population was persecuted. </a:t>
            </a:r>
            <a:r>
              <a:rPr lang="en-US" sz="2000" i="1" dirty="0" err="1" smtClean="0"/>
              <a:t>Stroessner</a:t>
            </a:r>
            <a:r>
              <a:rPr lang="en-US" sz="2000" i="1" dirty="0" smtClean="0"/>
              <a:t> was one of the great strongmen of South American politics. Indeed, during the 20th Century, only Cuba's Fidel Castro served as head of state in the continent for a longer period of time. A violent dictator to many, others </a:t>
            </a:r>
            <a:r>
              <a:rPr lang="en-US" sz="2000" i="1" smtClean="0"/>
              <a:t>saw him as </a:t>
            </a:r>
            <a:r>
              <a:rPr lang="en-US" sz="2000" i="1" dirty="0" smtClean="0"/>
              <a:t>a bulwark against communism</a:t>
            </a:r>
            <a:endParaRPr lang="en-US" sz="2000" i="1" dirty="0"/>
          </a:p>
        </p:txBody>
      </p:sp>
      <p:sp>
        <p:nvSpPr>
          <p:cNvPr id="6" name="Rectangle 5"/>
          <p:cNvSpPr/>
          <p:nvPr/>
        </p:nvSpPr>
        <p:spPr>
          <a:xfrm>
            <a:off x="4495800" y="6352401"/>
            <a:ext cx="3733800" cy="276999"/>
          </a:xfrm>
          <a:prstGeom prst="rect">
            <a:avLst/>
          </a:prstGeom>
        </p:spPr>
        <p:txBody>
          <a:bodyPr wrap="square">
            <a:spAutoFit/>
          </a:bodyPr>
          <a:lstStyle/>
          <a:p>
            <a:r>
              <a:rPr lang="en-US" sz="1200" dirty="0" smtClean="0"/>
              <a:t>http://news.bbc.co.uk/2/hi/americas/4792281.stm</a:t>
            </a:r>
            <a:endParaRPr lang="en-US" sz="1200" dirty="0"/>
          </a:p>
        </p:txBody>
      </p:sp>
      <p:pic>
        <p:nvPicPr>
          <p:cNvPr id="12290" name="Picture 2" descr="http://historiamundo.com/wp-content/uploads/2011/03/alfredo-stroessner.jpg"/>
          <p:cNvPicPr>
            <a:picLocks noChangeAspect="1" noChangeArrowheads="1"/>
          </p:cNvPicPr>
          <p:nvPr/>
        </p:nvPicPr>
        <p:blipFill>
          <a:blip r:embed="rId3" cstate="print"/>
          <a:srcRect/>
          <a:stretch>
            <a:fillRect/>
          </a:stretch>
        </p:blipFill>
        <p:spPr bwMode="auto">
          <a:xfrm>
            <a:off x="4876800" y="1771649"/>
            <a:ext cx="3619500" cy="2495551"/>
          </a:xfrm>
          <a:prstGeom prst="rect">
            <a:avLst/>
          </a:prstGeom>
          <a:noFill/>
        </p:spPr>
      </p:pic>
      <p:pic>
        <p:nvPicPr>
          <p:cNvPr id="12292" name="Picture 4" descr="http://www.corbisimages.com/images/Corbis-U1078951.jpg?size=67&amp;uid=371fdd30-c468-4cc5-9524-3dfd9590a76c"/>
          <p:cNvPicPr>
            <a:picLocks noChangeAspect="1" noChangeArrowheads="1"/>
          </p:cNvPicPr>
          <p:nvPr/>
        </p:nvPicPr>
        <p:blipFill>
          <a:blip r:embed="rId4" cstate="print"/>
          <a:srcRect/>
          <a:stretch>
            <a:fillRect/>
          </a:stretch>
        </p:blipFill>
        <p:spPr bwMode="auto">
          <a:xfrm>
            <a:off x="228600" y="1143000"/>
            <a:ext cx="3785110" cy="2952751"/>
          </a:xfrm>
          <a:prstGeom prst="rect">
            <a:avLst/>
          </a:prstGeom>
          <a:noFill/>
        </p:spPr>
      </p:pic>
    </p:spTree>
  </p:cSld>
  <p:clrMapOvr>
    <a:masterClrMapping/>
  </p:clrMapOvr>
  <p:transition>
    <p:pull/>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76200"/>
            <a:ext cx="8686800" cy="841248"/>
          </a:xfrm>
        </p:spPr>
        <p:txBody>
          <a:bodyPr/>
          <a:lstStyle/>
          <a:p>
            <a:r>
              <a:rPr lang="en-US" dirty="0" err="1" smtClean="0"/>
              <a:t>Gente</a:t>
            </a:r>
            <a:r>
              <a:rPr lang="en-US" dirty="0" smtClean="0"/>
              <a:t> </a:t>
            </a:r>
            <a:r>
              <a:rPr lang="en-US" dirty="0" err="1" smtClean="0"/>
              <a:t>famosa</a:t>
            </a:r>
            <a:endParaRPr lang="en-US" dirty="0"/>
          </a:p>
        </p:txBody>
      </p:sp>
      <p:sp>
        <p:nvSpPr>
          <p:cNvPr id="3" name="Content Placeholder 2"/>
          <p:cNvSpPr>
            <a:spLocks noGrp="1"/>
          </p:cNvSpPr>
          <p:nvPr>
            <p:ph sz="half" idx="1"/>
          </p:nvPr>
        </p:nvSpPr>
        <p:spPr>
          <a:xfrm>
            <a:off x="152400" y="1219200"/>
            <a:ext cx="4419600" cy="1219200"/>
          </a:xfrm>
          <a:ln>
            <a:solidFill>
              <a:schemeClr val="tx1"/>
            </a:solidFill>
          </a:ln>
        </p:spPr>
        <p:txBody>
          <a:bodyPr>
            <a:normAutofit/>
          </a:bodyPr>
          <a:lstStyle/>
          <a:p>
            <a:pPr>
              <a:buNone/>
            </a:pPr>
            <a:r>
              <a:rPr lang="en-US" sz="3200" b="1" dirty="0" smtClean="0">
                <a:latin typeface="+mj-lt"/>
              </a:rPr>
              <a:t>Celeste Troche </a:t>
            </a:r>
            <a:r>
              <a:rPr lang="en-US" dirty="0" smtClean="0"/>
              <a:t>(1981- )</a:t>
            </a:r>
          </a:p>
          <a:p>
            <a:r>
              <a:rPr lang="en-US" dirty="0" smtClean="0"/>
              <a:t>Professional Golfer</a:t>
            </a:r>
          </a:p>
          <a:p>
            <a:pPr>
              <a:buNone/>
            </a:pPr>
            <a:endParaRPr lang="en-US" dirty="0" smtClean="0"/>
          </a:p>
        </p:txBody>
      </p:sp>
      <p:pic>
        <p:nvPicPr>
          <p:cNvPr id="8194" name="Picture 2" descr="http://ts2.mm.bing.net/th?id=H.4632935008045763&amp;pid=15.1"/>
          <p:cNvPicPr>
            <a:picLocks noChangeAspect="1" noChangeArrowheads="1"/>
          </p:cNvPicPr>
          <p:nvPr/>
        </p:nvPicPr>
        <p:blipFill>
          <a:blip r:embed="rId3" cstate="print"/>
          <a:srcRect/>
          <a:stretch>
            <a:fillRect/>
          </a:stretch>
        </p:blipFill>
        <p:spPr bwMode="auto">
          <a:xfrm>
            <a:off x="4800600" y="228600"/>
            <a:ext cx="4114800" cy="2638426"/>
          </a:xfrm>
          <a:prstGeom prst="rect">
            <a:avLst/>
          </a:prstGeom>
          <a:noFill/>
        </p:spPr>
      </p:pic>
      <p:pic>
        <p:nvPicPr>
          <p:cNvPr id="8196" name="Picture 4" descr="http://www1.pictures.gi.zimbio.com/Women+s+World+Cup+of+Golf+ZYII8vOetjxl.jpg"/>
          <p:cNvPicPr>
            <a:picLocks noChangeAspect="1" noChangeArrowheads="1"/>
          </p:cNvPicPr>
          <p:nvPr/>
        </p:nvPicPr>
        <p:blipFill>
          <a:blip r:embed="rId4" cstate="print"/>
          <a:srcRect/>
          <a:stretch>
            <a:fillRect/>
          </a:stretch>
        </p:blipFill>
        <p:spPr bwMode="auto">
          <a:xfrm>
            <a:off x="381000" y="2717479"/>
            <a:ext cx="4267200" cy="3433876"/>
          </a:xfrm>
          <a:prstGeom prst="rect">
            <a:avLst/>
          </a:prstGeom>
          <a:noFill/>
        </p:spPr>
      </p:pic>
      <p:pic>
        <p:nvPicPr>
          <p:cNvPr id="8198" name="Picture 6" descr="http://www2.pictures.gi.zimbio.com/Women+World+Cup+Golf+Final+Round+hdldlcVRBQJl.jpg"/>
          <p:cNvPicPr>
            <a:picLocks noChangeAspect="1" noChangeArrowheads="1"/>
          </p:cNvPicPr>
          <p:nvPr/>
        </p:nvPicPr>
        <p:blipFill>
          <a:blip r:embed="rId5" cstate="print"/>
          <a:srcRect/>
          <a:stretch>
            <a:fillRect/>
          </a:stretch>
        </p:blipFill>
        <p:spPr bwMode="auto">
          <a:xfrm>
            <a:off x="5867400" y="3048000"/>
            <a:ext cx="2362200" cy="3372950"/>
          </a:xfrm>
          <a:prstGeom prst="rect">
            <a:avLst/>
          </a:prstGeom>
          <a:noFill/>
        </p:spPr>
      </p:pic>
    </p:spTree>
  </p:cSld>
  <p:clrMapOvr>
    <a:masterClrMapping/>
  </p:clrMapOvr>
  <p:transition>
    <p:pull/>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86800" cy="838200"/>
          </a:xfrm>
        </p:spPr>
        <p:txBody>
          <a:bodyPr>
            <a:normAutofit/>
          </a:bodyPr>
          <a:lstStyle/>
          <a:p>
            <a:r>
              <a:rPr lang="en-US" dirty="0" smtClean="0"/>
              <a:t>Comida de Paraguay: yerba mate tea</a:t>
            </a:r>
            <a:endParaRPr lang="en-US" dirty="0"/>
          </a:p>
        </p:txBody>
      </p:sp>
      <p:sp>
        <p:nvSpPr>
          <p:cNvPr id="5" name="Content Placeholder 4"/>
          <p:cNvSpPr>
            <a:spLocks noGrp="1"/>
          </p:cNvSpPr>
          <p:nvPr>
            <p:ph idx="1"/>
          </p:nvPr>
        </p:nvSpPr>
        <p:spPr>
          <a:xfrm>
            <a:off x="304800" y="1066800"/>
            <a:ext cx="4572000" cy="5638800"/>
          </a:xfrm>
        </p:spPr>
        <p:txBody>
          <a:bodyPr>
            <a:normAutofit fontScale="55000" lnSpcReduction="20000"/>
          </a:bodyPr>
          <a:lstStyle/>
          <a:p>
            <a:r>
              <a:rPr lang="en-US" dirty="0" smtClean="0"/>
              <a:t>Yerba Mate has  the “strength of coffee, the health benefits of tea, and the euphoria of chocolate" all in one beverage.</a:t>
            </a:r>
          </a:p>
          <a:p>
            <a:r>
              <a:rPr lang="en-US" dirty="0" smtClean="0"/>
              <a:t>Yerba mate is made from the naturally caffeinated and nourishing leaves of the celebrated South American rainforest holly tree. For centuries, South America’s </a:t>
            </a:r>
            <a:r>
              <a:rPr lang="en-US" dirty="0" err="1" smtClean="0"/>
              <a:t>Aché</a:t>
            </a:r>
            <a:r>
              <a:rPr lang="en-US" dirty="0" smtClean="0"/>
              <a:t> </a:t>
            </a:r>
            <a:r>
              <a:rPr lang="en-US" dirty="0" err="1" smtClean="0"/>
              <a:t>Guayakí</a:t>
            </a:r>
            <a:r>
              <a:rPr lang="en-US" dirty="0" smtClean="0"/>
              <a:t> tribe have sipped yerba mate from a traditional mate gourd for its </a:t>
            </a:r>
            <a:r>
              <a:rPr lang="en-US" dirty="0" err="1" smtClean="0"/>
              <a:t>rejuvenative</a:t>
            </a:r>
            <a:r>
              <a:rPr lang="en-US" dirty="0" smtClean="0"/>
              <a:t> effects. These rainforest people find tremendous invigoration, focus, and nourishment in yerba mate.</a:t>
            </a:r>
          </a:p>
          <a:p>
            <a:r>
              <a:rPr lang="en-US" dirty="0" smtClean="0"/>
              <a:t>The leaves of the rainforest mate tree naturally contain 24 vitamins and minerals, 15 amino acids, abundant antioxidants. In fact, The Pasteur Institute and the Paris Scientific society in 1964 concluded "it is difficult to find a plant in any area of the world equal to mate in nutritional value" and that yerba mate contains "practically all of the vitamins necessary to sustain life."</a:t>
            </a:r>
          </a:p>
          <a:p>
            <a:endParaRPr lang="en-US" dirty="0"/>
          </a:p>
        </p:txBody>
      </p:sp>
      <p:sp>
        <p:nvSpPr>
          <p:cNvPr id="6" name="Rectangle 5"/>
          <p:cNvSpPr/>
          <p:nvPr/>
        </p:nvSpPr>
        <p:spPr>
          <a:xfrm>
            <a:off x="838200" y="6504801"/>
            <a:ext cx="3505200" cy="276999"/>
          </a:xfrm>
          <a:prstGeom prst="rect">
            <a:avLst/>
          </a:prstGeom>
          <a:ln>
            <a:solidFill>
              <a:schemeClr val="tx1"/>
            </a:solidFill>
          </a:ln>
        </p:spPr>
        <p:txBody>
          <a:bodyPr wrap="square">
            <a:spAutoFit/>
          </a:bodyPr>
          <a:lstStyle/>
          <a:p>
            <a:r>
              <a:rPr lang="en-US" sz="1200" dirty="0" smtClean="0"/>
              <a:t>http://guayaki.com/mate/130/Yerba-Mate.html</a:t>
            </a:r>
            <a:endParaRPr lang="en-US" sz="1200" dirty="0"/>
          </a:p>
        </p:txBody>
      </p:sp>
      <p:pic>
        <p:nvPicPr>
          <p:cNvPr id="6146" name="Picture 2" descr="http://www.dreamstime.com/yerba-mate-tea-thumb22802231.jpg"/>
          <p:cNvPicPr>
            <a:picLocks noChangeAspect="1" noChangeArrowheads="1"/>
          </p:cNvPicPr>
          <p:nvPr/>
        </p:nvPicPr>
        <p:blipFill>
          <a:blip r:embed="rId3" cstate="print"/>
          <a:srcRect l="12000" t="3007" r="14000" b="3759"/>
          <a:stretch>
            <a:fillRect/>
          </a:stretch>
        </p:blipFill>
        <p:spPr bwMode="auto">
          <a:xfrm>
            <a:off x="5105400" y="914400"/>
            <a:ext cx="2819400" cy="2362200"/>
          </a:xfrm>
          <a:prstGeom prst="rect">
            <a:avLst/>
          </a:prstGeom>
          <a:noFill/>
        </p:spPr>
      </p:pic>
      <p:pic>
        <p:nvPicPr>
          <p:cNvPr id="6148" name="Picture 4" descr="http://ts1.mm.bing.net/th?id=H.4776051891569020&amp;pid=15.1"/>
          <p:cNvPicPr>
            <a:picLocks noChangeAspect="1" noChangeArrowheads="1"/>
          </p:cNvPicPr>
          <p:nvPr/>
        </p:nvPicPr>
        <p:blipFill>
          <a:blip r:embed="rId4" cstate="print"/>
          <a:srcRect l="14667" t="2667" r="16000"/>
          <a:stretch>
            <a:fillRect/>
          </a:stretch>
        </p:blipFill>
        <p:spPr bwMode="auto">
          <a:xfrm>
            <a:off x="7086600" y="2895600"/>
            <a:ext cx="1981200" cy="2781300"/>
          </a:xfrm>
          <a:prstGeom prst="rect">
            <a:avLst/>
          </a:prstGeom>
          <a:noFill/>
        </p:spPr>
      </p:pic>
      <p:pic>
        <p:nvPicPr>
          <p:cNvPr id="6150" name="Picture 6" descr="http://www.redbookmag.com/cm/redbook/images/6w/rbk-hot-tea-1212-2-lgn.jpg"/>
          <p:cNvPicPr>
            <a:picLocks noChangeAspect="1" noChangeArrowheads="1"/>
          </p:cNvPicPr>
          <p:nvPr/>
        </p:nvPicPr>
        <p:blipFill>
          <a:blip r:embed="rId5" cstate="print"/>
          <a:srcRect l="22000" t="12000" r="22000"/>
          <a:stretch>
            <a:fillRect/>
          </a:stretch>
        </p:blipFill>
        <p:spPr bwMode="auto">
          <a:xfrm>
            <a:off x="4953000" y="3429000"/>
            <a:ext cx="2133600" cy="3352800"/>
          </a:xfrm>
          <a:prstGeom prst="rect">
            <a:avLst/>
          </a:prstGeom>
          <a:noFill/>
        </p:spPr>
      </p:pic>
    </p:spTree>
  </p:cSld>
  <p:clrMapOvr>
    <a:masterClrMapping/>
  </p:clrMapOvr>
  <p:transition>
    <p:pull/>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152400"/>
            <a:ext cx="5718048" cy="1371600"/>
          </a:xfrm>
        </p:spPr>
        <p:txBody>
          <a:bodyPr>
            <a:normAutofit/>
          </a:bodyPr>
          <a:lstStyle/>
          <a:p>
            <a:r>
              <a:rPr lang="en-US" dirty="0" smtClean="0"/>
              <a:t>Comida de </a:t>
            </a:r>
            <a:r>
              <a:rPr lang="en-US" dirty="0" err="1" smtClean="0"/>
              <a:t>paraguay</a:t>
            </a:r>
            <a:r>
              <a:rPr lang="en-US" dirty="0" smtClean="0"/>
              <a:t>: </a:t>
            </a:r>
            <a:br>
              <a:rPr lang="en-US" dirty="0" smtClean="0"/>
            </a:br>
            <a:r>
              <a:rPr lang="en-US" dirty="0" err="1" smtClean="0"/>
              <a:t>sopa</a:t>
            </a:r>
            <a:r>
              <a:rPr lang="en-US" dirty="0" smtClean="0"/>
              <a:t> </a:t>
            </a:r>
            <a:r>
              <a:rPr lang="en-US" dirty="0" err="1" smtClean="0"/>
              <a:t>paraguaya</a:t>
            </a:r>
            <a:r>
              <a:rPr lang="en-US" dirty="0" smtClean="0"/>
              <a:t> </a:t>
            </a:r>
            <a:endParaRPr lang="en-US" dirty="0"/>
          </a:p>
        </p:txBody>
      </p:sp>
      <p:sp>
        <p:nvSpPr>
          <p:cNvPr id="5" name="TextBox 4"/>
          <p:cNvSpPr txBox="1"/>
          <p:nvPr/>
        </p:nvSpPr>
        <p:spPr>
          <a:xfrm>
            <a:off x="381000" y="1600200"/>
            <a:ext cx="4038600" cy="830997"/>
          </a:xfrm>
          <a:prstGeom prst="rect">
            <a:avLst/>
          </a:prstGeom>
          <a:noFill/>
          <a:ln>
            <a:solidFill>
              <a:schemeClr val="tx1"/>
            </a:solidFill>
          </a:ln>
        </p:spPr>
        <p:txBody>
          <a:bodyPr wrap="square" rtlCol="0">
            <a:spAutoFit/>
          </a:bodyPr>
          <a:lstStyle/>
          <a:p>
            <a:pPr algn="ctr"/>
            <a:r>
              <a:rPr lang="en-US" sz="2400" dirty="0" smtClean="0"/>
              <a:t>Cornbread of smashed corn, cheese, milk, and onions</a:t>
            </a:r>
            <a:endParaRPr lang="en-US" sz="2400" dirty="0"/>
          </a:p>
        </p:txBody>
      </p:sp>
      <p:sp>
        <p:nvSpPr>
          <p:cNvPr id="4" name="TextBox 3"/>
          <p:cNvSpPr txBox="1"/>
          <p:nvPr/>
        </p:nvSpPr>
        <p:spPr>
          <a:xfrm>
            <a:off x="5334000" y="2380595"/>
            <a:ext cx="3581400" cy="4401205"/>
          </a:xfrm>
          <a:prstGeom prst="rect">
            <a:avLst/>
          </a:prstGeom>
          <a:solidFill>
            <a:schemeClr val="bg2">
              <a:lumMod val="90000"/>
            </a:schemeClr>
          </a:solidFill>
          <a:ln>
            <a:solidFill>
              <a:schemeClr val="tx1"/>
            </a:solidFill>
          </a:ln>
        </p:spPr>
        <p:txBody>
          <a:bodyPr wrap="square" rtlCol="0">
            <a:spAutoFit/>
          </a:bodyPr>
          <a:lstStyle/>
          <a:p>
            <a:r>
              <a:rPr lang="en-US" sz="2000" dirty="0" err="1" smtClean="0"/>
              <a:t>Sopa</a:t>
            </a:r>
            <a:r>
              <a:rPr lang="en-US" sz="2000" dirty="0" smtClean="0"/>
              <a:t> </a:t>
            </a:r>
            <a:r>
              <a:rPr lang="en-US" sz="2000" dirty="0" err="1" smtClean="0"/>
              <a:t>Paraguaya</a:t>
            </a:r>
            <a:r>
              <a:rPr lang="en-US" sz="2000" dirty="0" smtClean="0"/>
              <a:t> is a rich and tasty cornbread. There are several explanations for why the name of this cornbread translates to "Paraguayan soup." One theory is that the recipe resulted from a long ago failed corn soup experiment. Another says it's because it's often served with soup. The name may not make sense, but </a:t>
            </a:r>
            <a:r>
              <a:rPr lang="en-US" sz="2000" dirty="0" err="1" smtClean="0"/>
              <a:t>sopa</a:t>
            </a:r>
            <a:r>
              <a:rPr lang="en-US" sz="2000" dirty="0" smtClean="0"/>
              <a:t> </a:t>
            </a:r>
            <a:r>
              <a:rPr lang="en-US" sz="2000" dirty="0" err="1" smtClean="0"/>
              <a:t>paraguaya</a:t>
            </a:r>
            <a:r>
              <a:rPr lang="en-US" sz="2000" dirty="0" smtClean="0"/>
              <a:t> is a wonderful accompaniment to many dishes (including soup!). </a:t>
            </a:r>
            <a:endParaRPr lang="en-US" sz="2000" dirty="0"/>
          </a:p>
        </p:txBody>
      </p:sp>
      <p:pic>
        <p:nvPicPr>
          <p:cNvPr id="4098" name="Picture 2" descr="http://ts1.mm.bing.net/th?id=H.4945604302277652&amp;pid=15.1"/>
          <p:cNvPicPr>
            <a:picLocks noChangeAspect="1" noChangeArrowheads="1"/>
          </p:cNvPicPr>
          <p:nvPr/>
        </p:nvPicPr>
        <p:blipFill>
          <a:blip r:embed="rId3" cstate="print"/>
          <a:srcRect/>
          <a:stretch>
            <a:fillRect/>
          </a:stretch>
        </p:blipFill>
        <p:spPr bwMode="auto">
          <a:xfrm>
            <a:off x="5562600" y="161924"/>
            <a:ext cx="2857500" cy="2047876"/>
          </a:xfrm>
          <a:prstGeom prst="rect">
            <a:avLst/>
          </a:prstGeom>
          <a:noFill/>
        </p:spPr>
      </p:pic>
      <p:pic>
        <p:nvPicPr>
          <p:cNvPr id="4100" name="Picture 4" descr="http://ts3.mm.bing.net/th?id=H.4825942222244314&amp;pid=15.1"/>
          <p:cNvPicPr>
            <a:picLocks noChangeAspect="1" noChangeArrowheads="1"/>
          </p:cNvPicPr>
          <p:nvPr/>
        </p:nvPicPr>
        <p:blipFill>
          <a:blip r:embed="rId4" cstate="print"/>
          <a:srcRect/>
          <a:stretch>
            <a:fillRect/>
          </a:stretch>
        </p:blipFill>
        <p:spPr bwMode="auto">
          <a:xfrm>
            <a:off x="269278" y="2895600"/>
            <a:ext cx="4683722" cy="3114676"/>
          </a:xfrm>
          <a:prstGeom prst="rect">
            <a:avLst/>
          </a:prstGeom>
          <a:noFill/>
        </p:spPr>
      </p:pic>
    </p:spTree>
  </p:cSld>
  <p:clrMapOvr>
    <a:masterClrMapping/>
  </p:clrMapOvr>
  <p:transition>
    <p:pull/>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8686800" cy="838200"/>
          </a:xfrm>
        </p:spPr>
        <p:txBody>
          <a:bodyPr/>
          <a:lstStyle/>
          <a:p>
            <a:r>
              <a:rPr lang="en-US" dirty="0" smtClean="0"/>
              <a:t>Other facts</a:t>
            </a:r>
            <a:endParaRPr lang="en-US" dirty="0"/>
          </a:p>
        </p:txBody>
      </p:sp>
      <p:sp>
        <p:nvSpPr>
          <p:cNvPr id="3" name="TextBox 2"/>
          <p:cNvSpPr txBox="1"/>
          <p:nvPr/>
        </p:nvSpPr>
        <p:spPr>
          <a:xfrm>
            <a:off x="609600" y="5334000"/>
            <a:ext cx="2895600" cy="1077218"/>
          </a:xfrm>
          <a:prstGeom prst="rect">
            <a:avLst/>
          </a:prstGeom>
          <a:solidFill>
            <a:schemeClr val="bg2">
              <a:lumMod val="90000"/>
            </a:schemeClr>
          </a:solidFill>
          <a:ln>
            <a:solidFill>
              <a:schemeClr val="tx1"/>
            </a:solidFill>
          </a:ln>
        </p:spPr>
        <p:txBody>
          <a:bodyPr wrap="square" rtlCol="0">
            <a:spAutoFit/>
          </a:bodyPr>
          <a:lstStyle/>
          <a:p>
            <a:pPr algn="ctr"/>
            <a:r>
              <a:rPr lang="en-US" sz="3200" dirty="0" smtClean="0">
                <a:latin typeface="+mj-lt"/>
              </a:rPr>
              <a:t>La </a:t>
            </a:r>
            <a:r>
              <a:rPr lang="en-US" sz="3200" dirty="0" err="1" smtClean="0">
                <a:latin typeface="+mj-lt"/>
              </a:rPr>
              <a:t>poblaci</a:t>
            </a:r>
            <a:r>
              <a:rPr lang="en-US" sz="3200" dirty="0" err="1" smtClean="0">
                <a:latin typeface="+mj-lt"/>
                <a:cs typeface="Arial"/>
              </a:rPr>
              <a:t>ón</a:t>
            </a:r>
            <a:r>
              <a:rPr lang="en-US" sz="3200" dirty="0" smtClean="0">
                <a:latin typeface="+mj-lt"/>
                <a:cs typeface="Arial"/>
              </a:rPr>
              <a:t> –6.1 million</a:t>
            </a:r>
            <a:endParaRPr lang="en-US" sz="3200" dirty="0">
              <a:latin typeface="+mj-lt"/>
            </a:endParaRPr>
          </a:p>
        </p:txBody>
      </p:sp>
      <p:sp>
        <p:nvSpPr>
          <p:cNvPr id="4" name="TextBox 3"/>
          <p:cNvSpPr txBox="1"/>
          <p:nvPr/>
        </p:nvSpPr>
        <p:spPr>
          <a:xfrm>
            <a:off x="4953000" y="2286000"/>
            <a:ext cx="3048000" cy="954107"/>
          </a:xfrm>
          <a:prstGeom prst="rect">
            <a:avLst/>
          </a:prstGeom>
          <a:solidFill>
            <a:schemeClr val="bg2">
              <a:lumMod val="90000"/>
            </a:schemeClr>
          </a:solidFill>
          <a:ln>
            <a:solidFill>
              <a:schemeClr val="tx1"/>
            </a:solidFill>
          </a:ln>
        </p:spPr>
        <p:txBody>
          <a:bodyPr wrap="square" rtlCol="0">
            <a:spAutoFit/>
          </a:bodyPr>
          <a:lstStyle/>
          <a:p>
            <a:pPr algn="ctr"/>
            <a:r>
              <a:rPr lang="en-US" sz="2800" dirty="0" smtClean="0"/>
              <a:t>El </a:t>
            </a:r>
            <a:r>
              <a:rPr lang="en-US" sz="2800" dirty="0" err="1" smtClean="0"/>
              <a:t>ingreso</a:t>
            </a:r>
            <a:r>
              <a:rPr lang="en-US" sz="2800" dirty="0" smtClean="0"/>
              <a:t> </a:t>
            </a:r>
            <a:r>
              <a:rPr lang="en-US" sz="2800" dirty="0" err="1" smtClean="0"/>
              <a:t>anual</a:t>
            </a:r>
            <a:r>
              <a:rPr lang="en-US" sz="2800" dirty="0" smtClean="0"/>
              <a:t>- $1,670 per year </a:t>
            </a:r>
            <a:endParaRPr lang="en-US" sz="2800" dirty="0"/>
          </a:p>
        </p:txBody>
      </p:sp>
      <p:sp>
        <p:nvSpPr>
          <p:cNvPr id="5" name="Content Placeholder 2"/>
          <p:cNvSpPr txBox="1">
            <a:spLocks/>
          </p:cNvSpPr>
          <p:nvPr/>
        </p:nvSpPr>
        <p:spPr>
          <a:xfrm>
            <a:off x="5029200" y="304800"/>
            <a:ext cx="2209800" cy="1676400"/>
          </a:xfrm>
          <a:prstGeom prst="rect">
            <a:avLst/>
          </a:prstGeom>
          <a:solidFill>
            <a:schemeClr val="bg2">
              <a:lumMod val="90000"/>
            </a:schemeClr>
          </a:solidFill>
          <a:ln>
            <a:solidFill>
              <a:schemeClr val="tx1"/>
            </a:solidFill>
          </a:ln>
        </p:spPr>
        <p:txBody>
          <a:bodyPr/>
          <a:lstStyle/>
          <a:p>
            <a:pPr marL="342900" marR="0" lvl="0" indent="-342900" algn="ctr" defTabSz="914400" rtl="0" eaLnBrk="1" fontAlgn="auto" latinLnBrk="0" hangingPunct="1">
              <a:lnSpc>
                <a:spcPct val="100000"/>
              </a:lnSpc>
              <a:spcBef>
                <a:spcPct val="20000"/>
              </a:spcBef>
              <a:spcAft>
                <a:spcPts val="0"/>
              </a:spcAft>
              <a:buClr>
                <a:schemeClr val="accent1"/>
              </a:buClr>
              <a:buSzPct val="70000"/>
              <a:tabLst/>
              <a:defRPr/>
            </a:pPr>
            <a:r>
              <a:rPr kumimoji="0" lang="en-US" sz="2800" b="0" i="0" u="none" strike="noStrike" kern="1200" cap="none" spc="0" normalizeH="0" baseline="0" noProof="0" dirty="0" smtClean="0">
                <a:ln>
                  <a:noFill/>
                </a:ln>
                <a:effectLst/>
                <a:uLnTx/>
                <a:uFillTx/>
                <a:latin typeface="+mn-lt"/>
                <a:ea typeface="+mn-ea"/>
                <a:cs typeface="+mn-cs"/>
              </a:rPr>
              <a:t>La </a:t>
            </a:r>
            <a:r>
              <a:rPr kumimoji="0" lang="en-US" sz="2800" b="0" i="0" u="none" strike="noStrike" kern="1200" cap="none" spc="0" normalizeH="0" baseline="0" noProof="0" dirty="0" err="1" smtClean="0">
                <a:ln>
                  <a:noFill/>
                </a:ln>
                <a:effectLst/>
                <a:uLnTx/>
                <a:uFillTx/>
                <a:latin typeface="+mn-lt"/>
                <a:ea typeface="+mn-ea"/>
                <a:cs typeface="+mn-cs"/>
              </a:rPr>
              <a:t>Moneda</a:t>
            </a:r>
            <a:r>
              <a:rPr kumimoji="0" lang="en-US" sz="2800" b="0" i="0" u="none" strike="noStrike" kern="1200" cap="none" spc="0" normalizeH="0" baseline="0" noProof="0" dirty="0" smtClean="0">
                <a:ln>
                  <a:noFill/>
                </a:ln>
                <a:effectLst/>
                <a:uLnTx/>
                <a:uFillTx/>
                <a:latin typeface="+mn-lt"/>
                <a:ea typeface="+mn-ea"/>
                <a:cs typeface="+mn-cs"/>
              </a:rPr>
              <a:t> </a:t>
            </a:r>
          </a:p>
          <a:p>
            <a:pPr marL="342900" marR="0" lvl="0" indent="-342900" algn="ctr" defTabSz="914400" rtl="0" eaLnBrk="1" fontAlgn="auto" latinLnBrk="0" hangingPunct="1">
              <a:lnSpc>
                <a:spcPct val="100000"/>
              </a:lnSpc>
              <a:spcBef>
                <a:spcPct val="20000"/>
              </a:spcBef>
              <a:spcAft>
                <a:spcPts val="0"/>
              </a:spcAft>
              <a:buClr>
                <a:schemeClr val="accent1"/>
              </a:buClr>
              <a:buSzPct val="70000"/>
              <a:tabLst/>
              <a:defRPr/>
            </a:pPr>
            <a:r>
              <a:rPr kumimoji="0" lang="en-US" sz="2800" b="0" i="0" u="none" strike="noStrike" kern="1200" cap="none" spc="0" normalizeH="0" baseline="0" noProof="0" dirty="0" err="1" smtClean="0">
                <a:ln>
                  <a:noFill/>
                </a:ln>
                <a:effectLst/>
                <a:uLnTx/>
                <a:uFillTx/>
                <a:latin typeface="+mn-lt"/>
                <a:ea typeface="+mn-ea"/>
                <a:cs typeface="+mn-cs"/>
              </a:rPr>
              <a:t>Nacional</a:t>
            </a:r>
            <a:r>
              <a:rPr lang="en-US" sz="2800" dirty="0" smtClean="0"/>
              <a:t>:</a:t>
            </a:r>
          </a:p>
          <a:p>
            <a:pPr marL="342900" marR="0" lvl="0" indent="-342900" algn="ctr" defTabSz="914400" rtl="0" eaLnBrk="1" fontAlgn="auto" latinLnBrk="0" hangingPunct="1">
              <a:lnSpc>
                <a:spcPct val="100000"/>
              </a:lnSpc>
              <a:spcBef>
                <a:spcPct val="20000"/>
              </a:spcBef>
              <a:spcAft>
                <a:spcPts val="0"/>
              </a:spcAft>
              <a:buClr>
                <a:schemeClr val="accent1"/>
              </a:buClr>
              <a:buSzPct val="70000"/>
              <a:tabLst/>
              <a:defRPr/>
            </a:pPr>
            <a:r>
              <a:rPr lang="en-US" sz="2800" dirty="0" smtClean="0">
                <a:latin typeface="+mj-lt"/>
              </a:rPr>
              <a:t>Guaraní</a:t>
            </a:r>
          </a:p>
          <a:p>
            <a:pPr marL="342900" marR="0" lvl="0" indent="-342900" algn="ctr" defTabSz="914400" rtl="0" eaLnBrk="1" fontAlgn="auto" latinLnBrk="0" hangingPunct="1">
              <a:lnSpc>
                <a:spcPct val="100000"/>
              </a:lnSpc>
              <a:spcBef>
                <a:spcPct val="20000"/>
              </a:spcBef>
              <a:spcAft>
                <a:spcPts val="0"/>
              </a:spcAft>
              <a:buClr>
                <a:schemeClr val="accent1"/>
              </a:buClr>
              <a:buSzPct val="70000"/>
              <a:tabLst/>
              <a:defRPr/>
            </a:pPr>
            <a:endParaRPr lang="en-US" sz="3200" dirty="0" smtClean="0">
              <a:solidFill>
                <a:schemeClr val="tx2"/>
              </a:solidFill>
            </a:endParaRPr>
          </a:p>
        </p:txBody>
      </p:sp>
      <p:pic>
        <p:nvPicPr>
          <p:cNvPr id="2050" name="Picture 2" descr="http://farm1.staticflickr.com/34/125073721_2bb2cb0a05_z.jpg?zz=1"/>
          <p:cNvPicPr>
            <a:picLocks noChangeAspect="1" noChangeArrowheads="1"/>
          </p:cNvPicPr>
          <p:nvPr/>
        </p:nvPicPr>
        <p:blipFill>
          <a:blip r:embed="rId3" cstate="print"/>
          <a:srcRect/>
          <a:stretch>
            <a:fillRect/>
          </a:stretch>
        </p:blipFill>
        <p:spPr bwMode="auto">
          <a:xfrm>
            <a:off x="228600" y="1066800"/>
            <a:ext cx="4345663" cy="4114800"/>
          </a:xfrm>
          <a:prstGeom prst="rect">
            <a:avLst/>
          </a:prstGeom>
          <a:noFill/>
        </p:spPr>
      </p:pic>
      <p:pic>
        <p:nvPicPr>
          <p:cNvPr id="2052" name="Picture 4" descr="http://isaac.auckland.ac.nz/story/images/centrephotos/flags/paraguay-flag.gif"/>
          <p:cNvPicPr>
            <a:picLocks noChangeAspect="1" noChangeArrowheads="1"/>
          </p:cNvPicPr>
          <p:nvPr/>
        </p:nvPicPr>
        <p:blipFill>
          <a:blip r:embed="rId4" cstate="print"/>
          <a:srcRect/>
          <a:stretch>
            <a:fillRect/>
          </a:stretch>
        </p:blipFill>
        <p:spPr bwMode="auto">
          <a:xfrm>
            <a:off x="4876800" y="3733800"/>
            <a:ext cx="4000500" cy="2667000"/>
          </a:xfrm>
          <a:prstGeom prst="rect">
            <a:avLst/>
          </a:prstGeom>
          <a:noFill/>
        </p:spPr>
      </p:pic>
    </p:spTree>
  </p:cSld>
  <p:clrMapOvr>
    <a:masterClrMapping/>
  </p:clrMapOvr>
  <p:transition>
    <p:pull/>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sz="4000" dirty="0" smtClean="0"/>
              <a:t>Buenos Aires: la Plaza de Mayo</a:t>
            </a:r>
            <a:r>
              <a:rPr lang="en-US" sz="9600" dirty="0" smtClean="0"/>
              <a:t/>
            </a:r>
            <a:br>
              <a:rPr lang="en-US" sz="9600" dirty="0" smtClean="0"/>
            </a:br>
            <a:endParaRPr lang="en-US" dirty="0"/>
          </a:p>
        </p:txBody>
      </p:sp>
      <p:sp>
        <p:nvSpPr>
          <p:cNvPr id="11" name="TextBox 10"/>
          <p:cNvSpPr txBox="1"/>
          <p:nvPr/>
        </p:nvSpPr>
        <p:spPr>
          <a:xfrm>
            <a:off x="5181600" y="1066800"/>
            <a:ext cx="3730508" cy="769441"/>
          </a:xfrm>
          <a:prstGeom prst="rect">
            <a:avLst/>
          </a:prstGeom>
          <a:noFill/>
        </p:spPr>
        <p:txBody>
          <a:bodyPr wrap="none" rtlCol="0">
            <a:spAutoFit/>
          </a:bodyPr>
          <a:lstStyle/>
          <a:p>
            <a:r>
              <a:rPr lang="en-US" sz="2200" dirty="0" smtClean="0"/>
              <a:t>Casa </a:t>
            </a:r>
            <a:r>
              <a:rPr lang="en-US" sz="2200" dirty="0" err="1" smtClean="0"/>
              <a:t>Rosada</a:t>
            </a:r>
            <a:r>
              <a:rPr lang="en-US" sz="2200" dirty="0" smtClean="0"/>
              <a:t> – Pink House </a:t>
            </a:r>
          </a:p>
          <a:p>
            <a:r>
              <a:rPr lang="en-US" sz="2200" dirty="0" smtClean="0"/>
              <a:t>– Presidential Palace</a:t>
            </a:r>
            <a:endParaRPr lang="en-US" sz="2200" dirty="0"/>
          </a:p>
        </p:txBody>
      </p:sp>
      <p:pic>
        <p:nvPicPr>
          <p:cNvPr id="107522" name="Picture 2" descr="Palacio del Congreso, on Plaza del Congreso."/>
          <p:cNvPicPr>
            <a:picLocks noChangeAspect="1" noChangeArrowheads="1"/>
          </p:cNvPicPr>
          <p:nvPr/>
        </p:nvPicPr>
        <p:blipFill>
          <a:blip r:embed="rId3" cstate="print"/>
          <a:srcRect/>
          <a:stretch>
            <a:fillRect/>
          </a:stretch>
        </p:blipFill>
        <p:spPr bwMode="auto">
          <a:xfrm>
            <a:off x="5562600" y="4394199"/>
            <a:ext cx="3352800" cy="2235201"/>
          </a:xfrm>
          <a:prstGeom prst="rect">
            <a:avLst/>
          </a:prstGeom>
          <a:noFill/>
        </p:spPr>
      </p:pic>
      <p:sp>
        <p:nvSpPr>
          <p:cNvPr id="8" name="TextBox 7"/>
          <p:cNvSpPr txBox="1"/>
          <p:nvPr/>
        </p:nvSpPr>
        <p:spPr>
          <a:xfrm>
            <a:off x="6400800" y="6488668"/>
            <a:ext cx="2377574" cy="369332"/>
          </a:xfrm>
          <a:prstGeom prst="rect">
            <a:avLst/>
          </a:prstGeom>
          <a:solidFill>
            <a:schemeClr val="bg2"/>
          </a:solidFill>
        </p:spPr>
        <p:txBody>
          <a:bodyPr wrap="none" rtlCol="0">
            <a:spAutoFit/>
          </a:bodyPr>
          <a:lstStyle/>
          <a:p>
            <a:r>
              <a:rPr lang="en-US" dirty="0" smtClean="0"/>
              <a:t>Palacio del </a:t>
            </a:r>
            <a:r>
              <a:rPr lang="en-US" dirty="0" err="1" smtClean="0"/>
              <a:t>Congreso</a:t>
            </a:r>
            <a:endParaRPr lang="en-US" dirty="0"/>
          </a:p>
        </p:txBody>
      </p:sp>
      <p:pic>
        <p:nvPicPr>
          <p:cNvPr id="107524" name="Picture 4" descr="Government House (Casa de Gobierno) aka Casa Rosada (Pink House)."/>
          <p:cNvPicPr>
            <a:picLocks noChangeAspect="1" noChangeArrowheads="1"/>
          </p:cNvPicPr>
          <p:nvPr/>
        </p:nvPicPr>
        <p:blipFill>
          <a:blip r:embed="rId4" cstate="print"/>
          <a:srcRect/>
          <a:stretch>
            <a:fillRect/>
          </a:stretch>
        </p:blipFill>
        <p:spPr bwMode="auto">
          <a:xfrm>
            <a:off x="5257800" y="1828800"/>
            <a:ext cx="3695700" cy="2463800"/>
          </a:xfrm>
          <a:prstGeom prst="rect">
            <a:avLst/>
          </a:prstGeom>
          <a:noFill/>
        </p:spPr>
      </p:pic>
      <p:pic>
        <p:nvPicPr>
          <p:cNvPr id="107526" name="Picture 6" descr="The Casa Rosada and Monument to General Manuel Belgrano, in Plaza de Mayo."/>
          <p:cNvPicPr>
            <a:picLocks noChangeAspect="1" noChangeArrowheads="1"/>
          </p:cNvPicPr>
          <p:nvPr/>
        </p:nvPicPr>
        <p:blipFill>
          <a:blip r:embed="rId5" cstate="print"/>
          <a:srcRect/>
          <a:stretch>
            <a:fillRect/>
          </a:stretch>
        </p:blipFill>
        <p:spPr bwMode="auto">
          <a:xfrm>
            <a:off x="228600" y="914400"/>
            <a:ext cx="4800600" cy="3200400"/>
          </a:xfrm>
          <a:prstGeom prst="rect">
            <a:avLst/>
          </a:prstGeom>
          <a:noFill/>
        </p:spPr>
      </p:pic>
      <p:pic>
        <p:nvPicPr>
          <p:cNvPr id="15" name="Picture 4" descr="Shopping for mat"/>
          <p:cNvPicPr>
            <a:picLocks noChangeAspect="1" noChangeArrowheads="1"/>
          </p:cNvPicPr>
          <p:nvPr/>
        </p:nvPicPr>
        <p:blipFill>
          <a:blip r:embed="rId6" cstate="print"/>
          <a:srcRect l="9877" t="7407"/>
          <a:stretch>
            <a:fillRect/>
          </a:stretch>
        </p:blipFill>
        <p:spPr bwMode="auto">
          <a:xfrm>
            <a:off x="2552700" y="4572000"/>
            <a:ext cx="2781300" cy="1905000"/>
          </a:xfrm>
          <a:prstGeom prst="rect">
            <a:avLst/>
          </a:prstGeom>
          <a:noFill/>
        </p:spPr>
      </p:pic>
      <p:pic>
        <p:nvPicPr>
          <p:cNvPr id="16" name="Picture 2" descr="Mate gourds for sale, Plaza de Mayo."/>
          <p:cNvPicPr>
            <a:picLocks noChangeAspect="1" noChangeArrowheads="1"/>
          </p:cNvPicPr>
          <p:nvPr/>
        </p:nvPicPr>
        <p:blipFill>
          <a:blip r:embed="rId7" cstate="print"/>
          <a:srcRect/>
          <a:stretch>
            <a:fillRect/>
          </a:stretch>
        </p:blipFill>
        <p:spPr bwMode="auto">
          <a:xfrm>
            <a:off x="228600" y="4343400"/>
            <a:ext cx="2286000" cy="1524001"/>
          </a:xfrm>
          <a:prstGeom prst="rect">
            <a:avLst/>
          </a:prstGeom>
          <a:noFill/>
        </p:spPr>
      </p:pic>
      <p:sp>
        <p:nvSpPr>
          <p:cNvPr id="17" name="TextBox 16"/>
          <p:cNvSpPr txBox="1"/>
          <p:nvPr/>
        </p:nvSpPr>
        <p:spPr>
          <a:xfrm>
            <a:off x="152400" y="6172200"/>
            <a:ext cx="2287806" cy="369332"/>
          </a:xfrm>
          <a:prstGeom prst="rect">
            <a:avLst/>
          </a:prstGeom>
          <a:noFill/>
        </p:spPr>
        <p:txBody>
          <a:bodyPr wrap="none" rtlCol="0">
            <a:spAutoFit/>
          </a:bodyPr>
          <a:lstStyle/>
          <a:p>
            <a:r>
              <a:rPr lang="en-US" dirty="0" smtClean="0"/>
              <a:t>Mate gourds for sale</a:t>
            </a:r>
            <a:endParaRPr lang="en-US" dirty="0"/>
          </a:p>
        </p:txBody>
      </p:sp>
    </p:spTree>
  </p:cSld>
  <p:clrMapOvr>
    <a:masterClrMapping/>
  </p:clrMapOvr>
  <p:transition>
    <p:pull/>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6" name="Picture 4" descr="http://plateanet.files.wordpress.com/2011/07/teatro-colon-buenos-aires.jpg"/>
          <p:cNvPicPr>
            <a:picLocks noChangeAspect="1" noChangeArrowheads="1"/>
          </p:cNvPicPr>
          <p:nvPr/>
        </p:nvPicPr>
        <p:blipFill>
          <a:blip r:embed="rId3" cstate="print"/>
          <a:srcRect/>
          <a:stretch>
            <a:fillRect/>
          </a:stretch>
        </p:blipFill>
        <p:spPr bwMode="auto">
          <a:xfrm>
            <a:off x="3276600" y="4004550"/>
            <a:ext cx="3505200" cy="2624850"/>
          </a:xfrm>
          <a:prstGeom prst="rect">
            <a:avLst/>
          </a:prstGeom>
          <a:noFill/>
        </p:spPr>
      </p:pic>
      <p:pic>
        <p:nvPicPr>
          <p:cNvPr id="115718" name="Picture 6" descr="http://1.bp.blogspot.com/-93oloeCAa-s/T48AusAbfiI/AAAAAAAAAXg/qisWjN9zNfg/s1600/teatro+colon,+buenos+aires.gif"/>
          <p:cNvPicPr>
            <a:picLocks noChangeAspect="1" noChangeArrowheads="1"/>
          </p:cNvPicPr>
          <p:nvPr/>
        </p:nvPicPr>
        <p:blipFill>
          <a:blip r:embed="rId4" cstate="print"/>
          <a:srcRect/>
          <a:stretch>
            <a:fillRect/>
          </a:stretch>
        </p:blipFill>
        <p:spPr bwMode="auto">
          <a:xfrm>
            <a:off x="152400" y="990600"/>
            <a:ext cx="2971800" cy="3812757"/>
          </a:xfrm>
          <a:prstGeom prst="rect">
            <a:avLst/>
          </a:prstGeom>
          <a:noFill/>
        </p:spPr>
      </p:pic>
      <p:pic>
        <p:nvPicPr>
          <p:cNvPr id="115720" name="Picture 8" descr="http://www.arquitecturamundial.com/wp-content/uploads/Teatro-colon-buenos-aires.jpg"/>
          <p:cNvPicPr>
            <a:picLocks noChangeAspect="1" noChangeArrowheads="1"/>
          </p:cNvPicPr>
          <p:nvPr/>
        </p:nvPicPr>
        <p:blipFill>
          <a:blip r:embed="rId5" cstate="print"/>
          <a:srcRect/>
          <a:stretch>
            <a:fillRect/>
          </a:stretch>
        </p:blipFill>
        <p:spPr bwMode="auto">
          <a:xfrm>
            <a:off x="3505200" y="228600"/>
            <a:ext cx="5562600" cy="3728861"/>
          </a:xfrm>
          <a:prstGeom prst="rect">
            <a:avLst/>
          </a:prstGeom>
          <a:noFill/>
        </p:spPr>
      </p:pic>
      <p:sp>
        <p:nvSpPr>
          <p:cNvPr id="7" name="Title 6"/>
          <p:cNvSpPr>
            <a:spLocks noGrp="1"/>
          </p:cNvSpPr>
          <p:nvPr>
            <p:ph type="title"/>
          </p:nvPr>
        </p:nvSpPr>
        <p:spPr>
          <a:xfrm>
            <a:off x="152400" y="228600"/>
            <a:ext cx="4724400" cy="838200"/>
          </a:xfrm>
        </p:spPr>
        <p:txBody>
          <a:bodyPr/>
          <a:lstStyle/>
          <a:p>
            <a:r>
              <a:rPr lang="en-US" dirty="0" err="1" smtClean="0"/>
              <a:t>Teatro</a:t>
            </a:r>
            <a:r>
              <a:rPr lang="en-US" dirty="0" smtClean="0"/>
              <a:t> Col</a:t>
            </a:r>
            <a:r>
              <a:rPr lang="en-US" dirty="0" smtClean="0">
                <a:cs typeface="Arial"/>
              </a:rPr>
              <a:t>ón</a:t>
            </a:r>
            <a:endParaRPr lang="en-US" dirty="0"/>
          </a:p>
        </p:txBody>
      </p:sp>
    </p:spTree>
  </p:cSld>
  <p:clrMapOvr>
    <a:masterClrMapping/>
  </p:clrMapOvr>
  <p:transition>
    <p:pull/>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962400" y="4953000"/>
            <a:ext cx="5257800" cy="2133600"/>
          </a:xfrm>
        </p:spPr>
        <p:txBody>
          <a:bodyPr numCol="2">
            <a:normAutofit/>
          </a:bodyPr>
          <a:lstStyle/>
          <a:p>
            <a:r>
              <a:rPr lang="en-US" sz="2000" b="1" dirty="0" smtClean="0"/>
              <a:t>Chemical</a:t>
            </a:r>
          </a:p>
          <a:p>
            <a:r>
              <a:rPr lang="en-US" sz="2000" b="1" dirty="0" smtClean="0"/>
              <a:t>Mining</a:t>
            </a:r>
          </a:p>
          <a:p>
            <a:r>
              <a:rPr lang="en-US" sz="2000" b="1" dirty="0" smtClean="0"/>
              <a:t>Oil &amp; Gas</a:t>
            </a:r>
          </a:p>
          <a:p>
            <a:r>
              <a:rPr lang="en-US" sz="2000" b="1" dirty="0" smtClean="0"/>
              <a:t>Automobile</a:t>
            </a:r>
          </a:p>
          <a:p>
            <a:r>
              <a:rPr lang="en-US" sz="2000" b="1" dirty="0" smtClean="0"/>
              <a:t>Communications</a:t>
            </a:r>
          </a:p>
          <a:p>
            <a:r>
              <a:rPr lang="en-US" sz="2000" b="1" dirty="0" smtClean="0"/>
              <a:t>Infrastructure</a:t>
            </a:r>
          </a:p>
          <a:p>
            <a:r>
              <a:rPr lang="en-US" sz="2000" b="1" dirty="0" smtClean="0"/>
              <a:t>Banking</a:t>
            </a:r>
          </a:p>
          <a:p>
            <a:r>
              <a:rPr lang="en-US" sz="2000" b="1" dirty="0" smtClean="0"/>
              <a:t>Food &amp; Beverage</a:t>
            </a:r>
          </a:p>
          <a:p>
            <a:r>
              <a:rPr lang="en-US" sz="2000" b="1" dirty="0" smtClean="0"/>
              <a:t>Electricity</a:t>
            </a:r>
          </a:p>
          <a:p>
            <a:r>
              <a:rPr lang="en-US" sz="2000" b="1" dirty="0" smtClean="0"/>
              <a:t>Agriculture</a:t>
            </a:r>
            <a:endParaRPr lang="en-US" sz="2000" b="1" dirty="0"/>
          </a:p>
        </p:txBody>
      </p:sp>
      <p:sp>
        <p:nvSpPr>
          <p:cNvPr id="7" name="Content Placeholder 2"/>
          <p:cNvSpPr txBox="1">
            <a:spLocks/>
          </p:cNvSpPr>
          <p:nvPr/>
        </p:nvSpPr>
        <p:spPr>
          <a:xfrm>
            <a:off x="304800" y="152400"/>
            <a:ext cx="4267200" cy="2590800"/>
          </a:xfrm>
          <a:prstGeom prst="rect">
            <a:avLst/>
          </a:prstGeom>
        </p:spPr>
        <p:txBody>
          <a:bodyPr vert="horz">
            <a:normAutofit/>
          </a:bodyPr>
          <a:lstStyle/>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endParaRPr kumimoji="0" lang="en-US" sz="3200" b="0" i="0" u="none" strike="noStrike" kern="1200" cap="none" spc="0" normalizeH="0" baseline="0" noProof="0" dirty="0" smtClean="0">
              <a:ln>
                <a:noFill/>
              </a:ln>
              <a:solidFill>
                <a:schemeClr val="tx2"/>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endParaRPr kumimoji="0" lang="en-US" sz="3200" b="0" i="0" u="none" strike="noStrike" kern="1200" cap="none" spc="0" normalizeH="0" baseline="0" noProof="0" dirty="0" smtClean="0">
              <a:ln>
                <a:noFill/>
              </a:ln>
              <a:solidFill>
                <a:schemeClr val="tx2"/>
              </a:solidFill>
              <a:effectLst/>
              <a:uLnTx/>
              <a:uFillTx/>
              <a:latin typeface="+mn-lt"/>
              <a:ea typeface="+mn-ea"/>
              <a:cs typeface="+mn-cs"/>
            </a:endParaRPr>
          </a:p>
        </p:txBody>
      </p:sp>
      <p:pic>
        <p:nvPicPr>
          <p:cNvPr id="79874" name="Picture 2" descr="City buildings at corner of Florida and Juan D Peron Streets."/>
          <p:cNvPicPr>
            <a:picLocks noChangeAspect="1" noChangeArrowheads="1"/>
          </p:cNvPicPr>
          <p:nvPr/>
        </p:nvPicPr>
        <p:blipFill>
          <a:blip r:embed="rId3" cstate="print"/>
          <a:srcRect/>
          <a:stretch>
            <a:fillRect/>
          </a:stretch>
        </p:blipFill>
        <p:spPr bwMode="auto">
          <a:xfrm>
            <a:off x="5105400" y="304800"/>
            <a:ext cx="3543299" cy="2362200"/>
          </a:xfrm>
          <a:prstGeom prst="rect">
            <a:avLst/>
          </a:prstGeom>
          <a:noFill/>
        </p:spPr>
      </p:pic>
      <p:pic>
        <p:nvPicPr>
          <p:cNvPr id="79876" name="Picture 4" descr="Modern residential building by Carlos Eduardo Libedinsky, Palermo."/>
          <p:cNvPicPr>
            <a:picLocks noChangeAspect="1" noChangeArrowheads="1"/>
          </p:cNvPicPr>
          <p:nvPr/>
        </p:nvPicPr>
        <p:blipFill>
          <a:blip r:embed="rId4" cstate="print"/>
          <a:srcRect/>
          <a:stretch>
            <a:fillRect/>
          </a:stretch>
        </p:blipFill>
        <p:spPr bwMode="auto">
          <a:xfrm>
            <a:off x="152400" y="3276600"/>
            <a:ext cx="3810000" cy="2540001"/>
          </a:xfrm>
          <a:prstGeom prst="rect">
            <a:avLst/>
          </a:prstGeom>
          <a:noFill/>
        </p:spPr>
      </p:pic>
      <p:pic>
        <p:nvPicPr>
          <p:cNvPr id="6" name="Picture 2" descr="Rio de la Plata River with Puerto Madero (town) running along side it."/>
          <p:cNvPicPr>
            <a:picLocks noChangeAspect="1" noChangeArrowheads="1"/>
          </p:cNvPicPr>
          <p:nvPr/>
        </p:nvPicPr>
        <p:blipFill>
          <a:blip r:embed="rId5" cstate="print"/>
          <a:srcRect/>
          <a:stretch>
            <a:fillRect/>
          </a:stretch>
        </p:blipFill>
        <p:spPr bwMode="auto">
          <a:xfrm>
            <a:off x="304801" y="152400"/>
            <a:ext cx="4343399" cy="2895600"/>
          </a:xfrm>
          <a:prstGeom prst="rect">
            <a:avLst/>
          </a:prstGeom>
          <a:noFill/>
        </p:spPr>
      </p:pic>
      <p:sp>
        <p:nvSpPr>
          <p:cNvPr id="8" name="TextBox 7"/>
          <p:cNvSpPr txBox="1"/>
          <p:nvPr/>
        </p:nvSpPr>
        <p:spPr>
          <a:xfrm>
            <a:off x="381000" y="2590800"/>
            <a:ext cx="3711272" cy="369332"/>
          </a:xfrm>
          <a:prstGeom prst="rect">
            <a:avLst/>
          </a:prstGeom>
          <a:solidFill>
            <a:schemeClr val="bg2"/>
          </a:solidFill>
        </p:spPr>
        <p:txBody>
          <a:bodyPr wrap="none" rtlCol="0">
            <a:spAutoFit/>
          </a:bodyPr>
          <a:lstStyle/>
          <a:p>
            <a:r>
              <a:rPr lang="en-US" dirty="0" smtClean="0"/>
              <a:t>Rio de la Plata con Puerto Madero</a:t>
            </a:r>
            <a:endParaRPr lang="en-US" dirty="0"/>
          </a:p>
        </p:txBody>
      </p:sp>
      <p:sp>
        <p:nvSpPr>
          <p:cNvPr id="9" name="TextBox 8"/>
          <p:cNvSpPr txBox="1"/>
          <p:nvPr/>
        </p:nvSpPr>
        <p:spPr>
          <a:xfrm>
            <a:off x="4191000" y="3048000"/>
            <a:ext cx="4953001" cy="2215991"/>
          </a:xfrm>
          <a:prstGeom prst="rect">
            <a:avLst/>
          </a:prstGeom>
          <a:noFill/>
        </p:spPr>
        <p:txBody>
          <a:bodyPr wrap="square" rtlCol="0">
            <a:spAutoFit/>
          </a:bodyPr>
          <a:lstStyle/>
          <a:p>
            <a:r>
              <a:rPr lang="en-US" sz="2000" dirty="0" smtClean="0"/>
              <a:t>Buenos Aires is one of South America's premier business destinations. It has a modern business infrastructure that corresponds to international standards, and a strong economy. The major local industries are as follows:</a:t>
            </a:r>
          </a:p>
          <a:p>
            <a:endParaRPr lang="en-US" dirty="0"/>
          </a:p>
        </p:txBody>
      </p:sp>
      <p:sp>
        <p:nvSpPr>
          <p:cNvPr id="10" name="TextBox 9"/>
          <p:cNvSpPr txBox="1"/>
          <p:nvPr/>
        </p:nvSpPr>
        <p:spPr>
          <a:xfrm>
            <a:off x="0" y="3048000"/>
            <a:ext cx="4027064" cy="253916"/>
          </a:xfrm>
          <a:prstGeom prst="rect">
            <a:avLst/>
          </a:prstGeom>
          <a:solidFill>
            <a:schemeClr val="bg2"/>
          </a:solidFill>
        </p:spPr>
        <p:txBody>
          <a:bodyPr wrap="none" rtlCol="0">
            <a:spAutoFit/>
          </a:bodyPr>
          <a:lstStyle/>
          <a:p>
            <a:r>
              <a:rPr lang="en-US" sz="1050" dirty="0" smtClean="0"/>
              <a:t>http://www.geographia.com/argentina/buenosaires/business.htm</a:t>
            </a:r>
            <a:endParaRPr lang="en-US" sz="1050" dirty="0"/>
          </a:p>
        </p:txBody>
      </p:sp>
      <p:sp>
        <p:nvSpPr>
          <p:cNvPr id="11" name="TextBox 10">
            <a:hlinkClick r:id="rId6"/>
          </p:cNvPr>
          <p:cNvSpPr txBox="1"/>
          <p:nvPr/>
        </p:nvSpPr>
        <p:spPr>
          <a:xfrm>
            <a:off x="435129" y="5867400"/>
            <a:ext cx="3070071" cy="923330"/>
          </a:xfrm>
          <a:prstGeom prst="rect">
            <a:avLst/>
          </a:prstGeom>
          <a:solidFill>
            <a:schemeClr val="bg2">
              <a:lumMod val="75000"/>
            </a:schemeClr>
          </a:solidFill>
          <a:ln>
            <a:solidFill>
              <a:schemeClr val="tx1"/>
            </a:solidFill>
          </a:ln>
        </p:spPr>
        <p:txBody>
          <a:bodyPr wrap="none" rtlCol="0">
            <a:spAutoFit/>
          </a:bodyPr>
          <a:lstStyle/>
          <a:p>
            <a:pPr algn="ctr"/>
            <a:r>
              <a:rPr lang="en-US" dirty="0" smtClean="0"/>
              <a:t>Interview of </a:t>
            </a:r>
          </a:p>
          <a:p>
            <a:pPr algn="ctr"/>
            <a:r>
              <a:rPr lang="en-US" dirty="0" smtClean="0"/>
              <a:t>Global Business Experience</a:t>
            </a:r>
          </a:p>
          <a:p>
            <a:pPr algn="ctr"/>
            <a:r>
              <a:rPr lang="en-US" dirty="0" smtClean="0"/>
              <a:t> in Argentina</a:t>
            </a:r>
            <a:endParaRPr lang="en-US" dirty="0"/>
          </a:p>
        </p:txBody>
      </p:sp>
    </p:spTree>
  </p:cSld>
  <p:clrMapOvr>
    <a:masterClrMapping/>
  </p:clrMapOvr>
  <p:transition>
    <p:pull/>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4267200" y="3886200"/>
            <a:ext cx="4648200" cy="2743200"/>
          </a:xfrm>
          <a:prstGeom prst="rect">
            <a:avLst/>
          </a:prstGeom>
        </p:spPr>
        <p:txBody>
          <a:bodyPr vert="horz">
            <a:normAutofit/>
          </a:bodyPr>
          <a:lstStyle/>
          <a:p>
            <a:pPr marL="342900" marR="0" lvl="0" indent="-342900" algn="l" defTabSz="914400" rtl="0" eaLnBrk="1" fontAlgn="auto" latinLnBrk="0" hangingPunct="1">
              <a:lnSpc>
                <a:spcPct val="100000"/>
              </a:lnSpc>
              <a:spcBef>
                <a:spcPct val="20000"/>
              </a:spcBef>
              <a:spcAft>
                <a:spcPts val="0"/>
              </a:spcAft>
              <a:buClr>
                <a:schemeClr val="accent1"/>
              </a:buClr>
              <a:buSzPct val="70000"/>
              <a:buFont typeface="Wingdings 2"/>
              <a:buChar char=""/>
              <a:tabLst/>
              <a:defRPr/>
            </a:pPr>
            <a:endParaRPr kumimoji="0" lang="en-US" sz="3200" b="0" i="0" u="none" strike="noStrike" kern="1200" cap="none" spc="0" normalizeH="0" baseline="0" noProof="0" dirty="0" smtClean="0">
              <a:ln>
                <a:noFill/>
              </a:ln>
              <a:solidFill>
                <a:schemeClr val="tx2"/>
              </a:solidFill>
              <a:effectLst/>
              <a:uLnTx/>
              <a:uFillTx/>
              <a:latin typeface="+mn-lt"/>
              <a:ea typeface="+mn-ea"/>
              <a:cs typeface="+mn-cs"/>
            </a:endParaRPr>
          </a:p>
        </p:txBody>
      </p:sp>
      <p:pic>
        <p:nvPicPr>
          <p:cNvPr id="83970" name="Picture 2" descr="Street tango dancers at market in Plaza Dorrego."/>
          <p:cNvPicPr>
            <a:picLocks noChangeAspect="1" noChangeArrowheads="1"/>
          </p:cNvPicPr>
          <p:nvPr/>
        </p:nvPicPr>
        <p:blipFill>
          <a:blip r:embed="rId3" cstate="print"/>
          <a:srcRect/>
          <a:stretch>
            <a:fillRect/>
          </a:stretch>
        </p:blipFill>
        <p:spPr bwMode="auto">
          <a:xfrm>
            <a:off x="228600" y="228600"/>
            <a:ext cx="4429125" cy="2952751"/>
          </a:xfrm>
          <a:prstGeom prst="rect">
            <a:avLst/>
          </a:prstGeom>
          <a:noFill/>
        </p:spPr>
      </p:pic>
      <p:pic>
        <p:nvPicPr>
          <p:cNvPr id="83972" name="Picture 4" descr="Interior display at Malba (Latin American Art Museum of Buenos Aires)."/>
          <p:cNvPicPr>
            <a:picLocks noChangeAspect="1" noChangeArrowheads="1"/>
          </p:cNvPicPr>
          <p:nvPr/>
        </p:nvPicPr>
        <p:blipFill>
          <a:blip r:embed="rId4" cstate="print"/>
          <a:srcRect/>
          <a:stretch>
            <a:fillRect/>
          </a:stretch>
        </p:blipFill>
        <p:spPr bwMode="auto">
          <a:xfrm>
            <a:off x="4800600" y="1524000"/>
            <a:ext cx="4000499" cy="2667000"/>
          </a:xfrm>
          <a:prstGeom prst="rect">
            <a:avLst/>
          </a:prstGeom>
          <a:noFill/>
        </p:spPr>
      </p:pic>
      <p:pic>
        <p:nvPicPr>
          <p:cNvPr id="83974" name="Picture 6" descr="Waitress with wine bottle and two glasses preparing to attend table inside Cafe Buenos Aires restaurant, Baixa (downtown) district."/>
          <p:cNvPicPr>
            <a:picLocks noChangeAspect="1" noChangeArrowheads="1"/>
          </p:cNvPicPr>
          <p:nvPr/>
        </p:nvPicPr>
        <p:blipFill>
          <a:blip r:embed="rId5" cstate="print"/>
          <a:srcRect/>
          <a:stretch>
            <a:fillRect/>
          </a:stretch>
        </p:blipFill>
        <p:spPr bwMode="auto">
          <a:xfrm>
            <a:off x="284667" y="3657600"/>
            <a:ext cx="4439733" cy="2809875"/>
          </a:xfrm>
          <a:prstGeom prst="rect">
            <a:avLst/>
          </a:prstGeom>
          <a:noFill/>
        </p:spPr>
      </p:pic>
      <p:sp>
        <p:nvSpPr>
          <p:cNvPr id="7" name="TextBox 6">
            <a:hlinkClick r:id="rId6"/>
          </p:cNvPr>
          <p:cNvSpPr txBox="1"/>
          <p:nvPr/>
        </p:nvSpPr>
        <p:spPr>
          <a:xfrm>
            <a:off x="6781800" y="533400"/>
            <a:ext cx="1851917" cy="369332"/>
          </a:xfrm>
          <a:prstGeom prst="rect">
            <a:avLst/>
          </a:prstGeom>
          <a:solidFill>
            <a:schemeClr val="bg2">
              <a:lumMod val="75000"/>
            </a:schemeClr>
          </a:solidFill>
          <a:ln>
            <a:solidFill>
              <a:schemeClr val="tx1"/>
            </a:solidFill>
          </a:ln>
        </p:spPr>
        <p:txBody>
          <a:bodyPr wrap="none" rtlCol="0">
            <a:spAutoFit/>
          </a:bodyPr>
          <a:lstStyle/>
          <a:p>
            <a:r>
              <a:rPr lang="en-US" dirty="0" smtClean="0"/>
              <a:t>Tango Argentina</a:t>
            </a:r>
            <a:endParaRPr lang="en-US" dirty="0"/>
          </a:p>
        </p:txBody>
      </p:sp>
      <p:sp>
        <p:nvSpPr>
          <p:cNvPr id="8" name="TextBox 7">
            <a:hlinkClick r:id="rId7"/>
          </p:cNvPr>
          <p:cNvSpPr txBox="1"/>
          <p:nvPr/>
        </p:nvSpPr>
        <p:spPr>
          <a:xfrm>
            <a:off x="4876800" y="533400"/>
            <a:ext cx="1488613" cy="369332"/>
          </a:xfrm>
          <a:prstGeom prst="rect">
            <a:avLst/>
          </a:prstGeom>
          <a:solidFill>
            <a:schemeClr val="bg2">
              <a:lumMod val="75000"/>
            </a:schemeClr>
          </a:solidFill>
          <a:ln>
            <a:solidFill>
              <a:schemeClr val="tx1"/>
            </a:solidFill>
          </a:ln>
        </p:spPr>
        <p:txBody>
          <a:bodyPr wrap="none" rtlCol="0">
            <a:spAutoFit/>
          </a:bodyPr>
          <a:lstStyle/>
          <a:p>
            <a:r>
              <a:rPr lang="en-US" dirty="0" smtClean="0"/>
              <a:t>Street Tango</a:t>
            </a:r>
            <a:endParaRPr lang="en-US" dirty="0"/>
          </a:p>
        </p:txBody>
      </p:sp>
      <p:sp>
        <p:nvSpPr>
          <p:cNvPr id="9" name="TextBox 8">
            <a:hlinkClick r:id="rId8"/>
          </p:cNvPr>
          <p:cNvSpPr txBox="1"/>
          <p:nvPr/>
        </p:nvSpPr>
        <p:spPr>
          <a:xfrm>
            <a:off x="5029200" y="4495800"/>
            <a:ext cx="3701911" cy="707886"/>
          </a:xfrm>
          <a:prstGeom prst="rect">
            <a:avLst/>
          </a:prstGeom>
          <a:solidFill>
            <a:schemeClr val="bg2">
              <a:lumMod val="75000"/>
            </a:schemeClr>
          </a:solidFill>
          <a:ln>
            <a:solidFill>
              <a:schemeClr val="tx1"/>
            </a:solidFill>
          </a:ln>
        </p:spPr>
        <p:txBody>
          <a:bodyPr wrap="none" rtlCol="0">
            <a:spAutoFit/>
          </a:bodyPr>
          <a:lstStyle/>
          <a:p>
            <a:r>
              <a:rPr lang="en-US" sz="2000" dirty="0" smtClean="0"/>
              <a:t>MALBA- </a:t>
            </a:r>
            <a:r>
              <a:rPr lang="en-US" sz="2000" dirty="0" err="1" smtClean="0"/>
              <a:t>Museo</a:t>
            </a:r>
            <a:r>
              <a:rPr lang="en-US" sz="2000" dirty="0" smtClean="0"/>
              <a:t> de Arte Latina </a:t>
            </a:r>
          </a:p>
          <a:p>
            <a:r>
              <a:rPr lang="en-US" sz="2000" dirty="0" smtClean="0"/>
              <a:t>de Buenos Aires – 3 min </a:t>
            </a:r>
            <a:endParaRPr lang="en-US" sz="2000" dirty="0"/>
          </a:p>
        </p:txBody>
      </p:sp>
      <p:sp>
        <p:nvSpPr>
          <p:cNvPr id="11" name="TextBox 10">
            <a:hlinkClick r:id="rId9"/>
          </p:cNvPr>
          <p:cNvSpPr txBox="1"/>
          <p:nvPr/>
        </p:nvSpPr>
        <p:spPr>
          <a:xfrm>
            <a:off x="5105400" y="5715000"/>
            <a:ext cx="1562287" cy="400110"/>
          </a:xfrm>
          <a:prstGeom prst="rect">
            <a:avLst/>
          </a:prstGeom>
          <a:solidFill>
            <a:schemeClr val="bg2">
              <a:lumMod val="75000"/>
            </a:schemeClr>
          </a:solidFill>
          <a:ln>
            <a:solidFill>
              <a:schemeClr val="tx1"/>
            </a:solidFill>
          </a:ln>
        </p:spPr>
        <p:txBody>
          <a:bodyPr wrap="none" rtlCol="0">
            <a:spAutoFit/>
          </a:bodyPr>
          <a:lstStyle/>
          <a:p>
            <a:r>
              <a:rPr lang="en-US" sz="2000" dirty="0" smtClean="0"/>
              <a:t>Café </a:t>
            </a:r>
            <a:r>
              <a:rPr lang="en-US" sz="2000" dirty="0" err="1" smtClean="0"/>
              <a:t>Tortoni</a:t>
            </a:r>
            <a:endParaRPr lang="en-US" sz="2000" dirty="0"/>
          </a:p>
        </p:txBody>
      </p:sp>
    </p:spTree>
  </p:cSld>
  <p:clrMapOvr>
    <a:masterClrMapping/>
  </p:clrMapOvr>
  <p:transition>
    <p:pull/>
  </p:transition>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Trek</Template>
  <TotalTime>3495</TotalTime>
  <Words>4648</Words>
  <Application>Microsoft Office PowerPoint</Application>
  <PresentationFormat>On-screen Show (4:3)</PresentationFormat>
  <Paragraphs>343</Paragraphs>
  <Slides>58</Slides>
  <Notes>58</Notes>
  <HiddenSlides>0</HiddenSlides>
  <MMClips>0</MMClips>
  <ScaleCrop>false</ScaleCrop>
  <HeadingPairs>
    <vt:vector size="4" baseType="variant">
      <vt:variant>
        <vt:lpstr>Theme</vt:lpstr>
      </vt:variant>
      <vt:variant>
        <vt:i4>1</vt:i4>
      </vt:variant>
      <vt:variant>
        <vt:lpstr>Slide Titles</vt:lpstr>
      </vt:variant>
      <vt:variant>
        <vt:i4>58</vt:i4>
      </vt:variant>
    </vt:vector>
  </HeadingPairs>
  <TitlesOfParts>
    <vt:vector size="59" baseType="lpstr">
      <vt:lpstr>Trek</vt:lpstr>
      <vt:lpstr>Argentina uruguay paraguay </vt:lpstr>
      <vt:lpstr>Argentina </vt:lpstr>
      <vt:lpstr>PowerPoint Presentation</vt:lpstr>
      <vt:lpstr> Buenos Aires : La capital </vt:lpstr>
      <vt:lpstr>Obelisco - obelisk</vt:lpstr>
      <vt:lpstr>Buenos Aires: la Plaza de Mayo </vt:lpstr>
      <vt:lpstr>Teatro Colón</vt:lpstr>
      <vt:lpstr>PowerPoint Presentation</vt:lpstr>
      <vt:lpstr>PowerPoint Presentation</vt:lpstr>
      <vt:lpstr>PowerPoint Presentation</vt:lpstr>
      <vt:lpstr>IguazÚ- waterfalls </vt:lpstr>
      <vt:lpstr>PowerPoint Presentation</vt:lpstr>
      <vt:lpstr>PowerPoint Presentation</vt:lpstr>
      <vt:lpstr>Pampas –  grasslands </vt:lpstr>
      <vt:lpstr>La gente famosa: Eva perón </vt:lpstr>
      <vt:lpstr>PowerPoint Presentation</vt:lpstr>
      <vt:lpstr>La gente famosa: diego Maradona (1960- ) </vt:lpstr>
      <vt:lpstr>La gente famosa</vt:lpstr>
      <vt:lpstr>Gente Famosa:  Juan Manuel de rosas (1793-1877)</vt:lpstr>
      <vt:lpstr>Comida de argentina: parilla</vt:lpstr>
      <vt:lpstr>Comida de argentina: empandas</vt:lpstr>
      <vt:lpstr>Comida de argentina:  Italian pasta dishes </vt:lpstr>
      <vt:lpstr>Comida de argentina: dulce de leche </vt:lpstr>
      <vt:lpstr>Comida de argentina: dulce de membrillo </vt:lpstr>
      <vt:lpstr>Other facts</vt:lpstr>
      <vt:lpstr>Business Etiquette in Argentina</vt:lpstr>
      <vt:lpstr>uruguay</vt:lpstr>
      <vt:lpstr>uruguay</vt:lpstr>
      <vt:lpstr>Lugares para visitar:  montevideo: La Capital</vt:lpstr>
      <vt:lpstr>PowerPoint Presentation</vt:lpstr>
      <vt:lpstr>PowerPoint Presentation</vt:lpstr>
      <vt:lpstr>PowerPoint Presentation</vt:lpstr>
      <vt:lpstr>Business</vt:lpstr>
      <vt:lpstr>Colonia de Sacramento</vt:lpstr>
      <vt:lpstr>Colonia</vt:lpstr>
      <vt:lpstr>Colonia</vt:lpstr>
      <vt:lpstr>Calle de los suspiros  en Colonia</vt:lpstr>
      <vt:lpstr>Punta del este</vt:lpstr>
      <vt:lpstr>Gente famosa de uruguay</vt:lpstr>
      <vt:lpstr>Gente famosa de uruguay</vt:lpstr>
      <vt:lpstr>Gente famosa de uruguay</vt:lpstr>
      <vt:lpstr>Comida de uruguay:  asado </vt:lpstr>
      <vt:lpstr>Comida de uruguay :  chivito</vt:lpstr>
      <vt:lpstr>Comida de uruguay : italian pasta dishes</vt:lpstr>
      <vt:lpstr>Comida de uruguay:  gnocchis</vt:lpstr>
      <vt:lpstr>Comida de uruguay : alfajores</vt:lpstr>
      <vt:lpstr>   Other facts</vt:lpstr>
      <vt:lpstr>paraguay</vt:lpstr>
      <vt:lpstr>PowerPoint Presentation</vt:lpstr>
      <vt:lpstr>Lugares para visitar:  La Capital: asunción</vt:lpstr>
      <vt:lpstr>PowerPoint Presentation</vt:lpstr>
      <vt:lpstr>itaipÚ</vt:lpstr>
      <vt:lpstr>Gente famosa:  Francisco solano lópez  </vt:lpstr>
      <vt:lpstr>Gente famosa</vt:lpstr>
      <vt:lpstr>Gente famosa</vt:lpstr>
      <vt:lpstr>Comida de Paraguay: yerba mate tea</vt:lpstr>
      <vt:lpstr>Comida de paraguay:  sopa paraguaya </vt:lpstr>
      <vt:lpstr>Other facts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GuATEMALA, El SALVADOR, HONDURAS y nicaragua</dc:title>
  <dc:creator>Kimberly Lewis</dc:creator>
  <cp:lastModifiedBy>wsadmin</cp:lastModifiedBy>
  <cp:revision>832</cp:revision>
  <dcterms:created xsi:type="dcterms:W3CDTF">2012-03-21T01:27:42Z</dcterms:created>
  <dcterms:modified xsi:type="dcterms:W3CDTF">2014-11-17T14:36:42Z</dcterms:modified>
</cp:coreProperties>
</file>