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8"/>
  </p:notesMasterIdLst>
  <p:sldIdLst>
    <p:sldId id="27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309" r:id="rId16"/>
    <p:sldId id="311" r:id="rId17"/>
    <p:sldId id="310"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290" r:id="rId35"/>
    <p:sldId id="305" r:id="rId36"/>
    <p:sldId id="306" r:id="rId37"/>
    <p:sldId id="291" r:id="rId38"/>
    <p:sldId id="292" r:id="rId39"/>
    <p:sldId id="293" r:id="rId40"/>
    <p:sldId id="294" r:id="rId41"/>
    <p:sldId id="296" r:id="rId42"/>
    <p:sldId id="295" r:id="rId43"/>
    <p:sldId id="297" r:id="rId44"/>
    <p:sldId id="298" r:id="rId45"/>
    <p:sldId id="299" r:id="rId46"/>
    <p:sldId id="330" r:id="rId47"/>
    <p:sldId id="328" r:id="rId48"/>
    <p:sldId id="329" r:id="rId49"/>
    <p:sldId id="331" r:id="rId50"/>
    <p:sldId id="332" r:id="rId51"/>
    <p:sldId id="333" r:id="rId52"/>
    <p:sldId id="300" r:id="rId53"/>
    <p:sldId id="308" r:id="rId54"/>
    <p:sldId id="258" r:id="rId55"/>
    <p:sldId id="302" r:id="rId56"/>
    <p:sldId id="303" r:id="rId57"/>
    <p:sldId id="272" r:id="rId58"/>
    <p:sldId id="307" r:id="rId59"/>
    <p:sldId id="256" r:id="rId60"/>
    <p:sldId id="275" r:id="rId61"/>
    <p:sldId id="268" r:id="rId62"/>
    <p:sldId id="257" r:id="rId63"/>
    <p:sldId id="265" r:id="rId64"/>
    <p:sldId id="259" r:id="rId65"/>
    <p:sldId id="271" r:id="rId66"/>
    <p:sldId id="270" r:id="rId67"/>
    <p:sldId id="301" r:id="rId68"/>
    <p:sldId id="260" r:id="rId69"/>
    <p:sldId id="261" r:id="rId70"/>
    <p:sldId id="263" r:id="rId71"/>
    <p:sldId id="264" r:id="rId72"/>
    <p:sldId id="266" r:id="rId73"/>
    <p:sldId id="267" r:id="rId74"/>
    <p:sldId id="269" r:id="rId75"/>
    <p:sldId id="273" r:id="rId76"/>
    <p:sldId id="274" r:id="rId77"/>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AD"/>
    <a:srgbClr val="CC9900"/>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9466C-E115-4258-867F-5920C23436C4}" type="datetimeFigureOut">
              <a:rPr lang="en-US" smtClean="0"/>
              <a:pPr/>
              <a:t>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6C7BF1-2968-4C98-8B63-A119B9E92B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76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6C7BF1-2968-4C98-8B63-A119B9E92BF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4B4579-06F1-4ACE-9234-C6DF1B54FCA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71F48F-2D74-406E-AC3C-D167074D2C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540310-B102-4055-94C4-E4C7A9DDC51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A740A60-ECF4-4C7A-9BC3-E64C903BB4B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910BE343-CD44-4DC9-ADA2-F5C4B52F083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0262CE-6469-4674-9D6E-5E87BE5B172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F8351A-967D-456C-844D-59CBA4B2B3D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650056-03E9-483D-B51B-6B38BF643C3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E2EA95C-0360-4694-BD52-6732911217F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E1CE60-5BA0-4BBF-AFD1-7CE89AFC783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0A589DD-E1AB-44C5-953B-6D69E39B9B9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1C85C2-0C7C-46CB-ACC3-CCF3A9185C4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BFBF74-2887-4099-82D0-55071B242D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5464CFC-2CA5-476A-80E5-5293353A6B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commons/0/01/Mural_pbm.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upload.wikimedia.org/wikipedia/commons/0/0e/Foto_al_mural_del_polyforum0002.jpg" TargetMode="Externa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hyperlink" Target="http://upload.wikimedia.org/wikipedia/commons/9/94/Mural_David_Alfaro_Siqueiros_en_el_Tecpan_Tlatelolco.jp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hyperlink" Target="http://upload.wikimedia.org/wikipedia/commons/3/34/SiqueirosMuralSanMiguel.JP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upload.wikimedia.org/wikipedia/commons/c/c4/CU-Mexico-rectoria-1.jp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store2.yimg.com/I/casabonam_1782_9816798"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76.xml.rels><?xml version="1.0" encoding="UTF-8" standalone="yes"?>
<Relationships xmlns="http://schemas.openxmlformats.org/package/2006/relationships"><Relationship Id="rId3" Type="http://schemas.openxmlformats.org/officeDocument/2006/relationships/hyperlink" Target="http://www.fridakahlo.it/"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atin typeface="Arial" charset="0"/>
              </a:rPr>
              <a:t>Artists of Mexico</a:t>
            </a:r>
            <a:r>
              <a:rPr lang="en-US"/>
              <a:t>	</a:t>
            </a:r>
          </a:p>
        </p:txBody>
      </p:sp>
      <p:sp>
        <p:nvSpPr>
          <p:cNvPr id="23555" name="Rectangle 3"/>
          <p:cNvSpPr>
            <a:spLocks noGrp="1" noChangeArrowheads="1"/>
          </p:cNvSpPr>
          <p:nvPr>
            <p:ph type="body" idx="1"/>
          </p:nvPr>
        </p:nvSpPr>
        <p:spPr/>
        <p:txBody>
          <a:bodyPr/>
          <a:lstStyle/>
          <a:p>
            <a:r>
              <a:rPr lang="en-US">
                <a:latin typeface="Arial" charset="0"/>
              </a:rPr>
              <a:t>José Guadalupe Posada(1852-1913)</a:t>
            </a:r>
          </a:p>
          <a:p>
            <a:r>
              <a:rPr lang="en-US">
                <a:latin typeface="Arial" charset="0"/>
              </a:rPr>
              <a:t>Diego Rivera (1886-1957)</a:t>
            </a:r>
          </a:p>
          <a:p>
            <a:r>
              <a:rPr lang="en-US">
                <a:latin typeface="Arial" charset="0"/>
              </a:rPr>
              <a:t>José Clemente Orozco (1862-1949)</a:t>
            </a:r>
          </a:p>
          <a:p>
            <a:r>
              <a:rPr lang="en-US">
                <a:latin typeface="Arial" charset="0"/>
              </a:rPr>
              <a:t>David Alfaro Siqueiros (1896-1974)</a:t>
            </a:r>
          </a:p>
          <a:p>
            <a:r>
              <a:rPr lang="en-US">
                <a:latin typeface="Arial" charset="0"/>
              </a:rPr>
              <a:t>Frida Kahlo (1907-1954)</a:t>
            </a:r>
          </a:p>
          <a:p>
            <a:endParaRPr lang="en-US">
              <a:latin typeface="Arial"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114800" y="5410200"/>
            <a:ext cx="4800600" cy="1143000"/>
          </a:xfrm>
        </p:spPr>
        <p:txBody>
          <a:bodyPr/>
          <a:lstStyle/>
          <a:p>
            <a:r>
              <a:rPr lang="en-US" sz="3200">
                <a:latin typeface="Arial" charset="0"/>
              </a:rPr>
              <a:t>Calavera de Catrín</a:t>
            </a:r>
          </a:p>
        </p:txBody>
      </p:sp>
      <p:pic>
        <p:nvPicPr>
          <p:cNvPr id="40964" name="Picture 4" descr="dandy"/>
          <p:cNvPicPr>
            <a:picLocks noGrp="1" noChangeAspect="1" noChangeArrowheads="1"/>
          </p:cNvPicPr>
          <p:nvPr>
            <p:ph sz="half" idx="1"/>
          </p:nvPr>
        </p:nvPicPr>
        <p:blipFill>
          <a:blip r:embed="rId3" cstate="print"/>
          <a:srcRect/>
          <a:stretch>
            <a:fillRect/>
          </a:stretch>
        </p:blipFill>
        <p:spPr>
          <a:xfrm>
            <a:off x="6477000" y="914400"/>
            <a:ext cx="2043113" cy="4724400"/>
          </a:xfrm>
          <a:noFill/>
          <a:ln/>
        </p:spPr>
      </p:pic>
      <p:pic>
        <p:nvPicPr>
          <p:cNvPr id="40966" name="Picture 6" descr="dnjuan"/>
          <p:cNvPicPr>
            <a:picLocks noGrp="1" noChangeAspect="1" noChangeArrowheads="1"/>
          </p:cNvPicPr>
          <p:nvPr>
            <p:ph sz="half" idx="2"/>
          </p:nvPr>
        </p:nvPicPr>
        <p:blipFill>
          <a:blip r:embed="rId4" cstate="print"/>
          <a:srcRect/>
          <a:stretch>
            <a:fillRect/>
          </a:stretch>
        </p:blipFill>
        <p:spPr>
          <a:xfrm>
            <a:off x="609600" y="533400"/>
            <a:ext cx="2571750" cy="4114800"/>
          </a:xfrm>
          <a:noFill/>
          <a:ln/>
        </p:spPr>
      </p:pic>
      <p:sp>
        <p:nvSpPr>
          <p:cNvPr id="40968" name="Text Box 8"/>
          <p:cNvSpPr txBox="1">
            <a:spLocks noChangeArrowheads="1"/>
          </p:cNvSpPr>
          <p:nvPr/>
        </p:nvSpPr>
        <p:spPr bwMode="auto">
          <a:xfrm>
            <a:off x="304800" y="4800600"/>
            <a:ext cx="5038725" cy="519113"/>
          </a:xfrm>
          <a:prstGeom prst="rect">
            <a:avLst/>
          </a:prstGeom>
          <a:noFill/>
          <a:ln w="9525">
            <a:noFill/>
            <a:miter lim="800000"/>
            <a:headEnd/>
            <a:tailEnd/>
          </a:ln>
          <a:effectLst/>
        </p:spPr>
        <p:txBody>
          <a:bodyPr wrap="none">
            <a:spAutoFit/>
          </a:bodyPr>
          <a:lstStyle/>
          <a:p>
            <a:r>
              <a:rPr lang="en-US"/>
              <a:t>Calavera de Don Juan Tenorio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Calavera del Gato Marrón</a:t>
            </a:r>
          </a:p>
        </p:txBody>
      </p:sp>
      <p:pic>
        <p:nvPicPr>
          <p:cNvPr id="45060" name="Picture 4" descr="skelcat"/>
          <p:cNvPicPr>
            <a:picLocks noGrp="1" noChangeAspect="1" noChangeArrowheads="1"/>
          </p:cNvPicPr>
          <p:nvPr>
            <p:ph idx="1"/>
          </p:nvPr>
        </p:nvPicPr>
        <p:blipFill>
          <a:blip r:embed="rId3" cstate="print"/>
          <a:srcRect/>
          <a:stretch>
            <a:fillRect/>
          </a:stretch>
        </p:blipFill>
        <p:spPr>
          <a:xfrm>
            <a:off x="1066800" y="1674813"/>
            <a:ext cx="7239000" cy="4881562"/>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Calavera de la Intervención</a:t>
            </a:r>
          </a:p>
        </p:txBody>
      </p:sp>
      <p:pic>
        <p:nvPicPr>
          <p:cNvPr id="47108" name="Picture 4" descr="war"/>
          <p:cNvPicPr>
            <a:picLocks noGrp="1" noChangeAspect="1" noChangeArrowheads="1"/>
          </p:cNvPicPr>
          <p:nvPr>
            <p:ph idx="1"/>
          </p:nvPr>
        </p:nvPicPr>
        <p:blipFill>
          <a:blip r:embed="rId3" cstate="print"/>
          <a:srcRect/>
          <a:stretch>
            <a:fillRect/>
          </a:stretch>
        </p:blipFill>
        <p:spPr>
          <a:xfrm>
            <a:off x="228600" y="1649413"/>
            <a:ext cx="8686800" cy="4749800"/>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body" idx="1"/>
          </p:nvPr>
        </p:nvSpPr>
        <p:spPr>
          <a:noFill/>
          <a:ln/>
        </p:spPr>
        <p:txBody>
          <a:bodyPr/>
          <a:lstStyle/>
          <a:p>
            <a:pPr>
              <a:lnSpc>
                <a:spcPct val="80000"/>
              </a:lnSpc>
              <a:spcBef>
                <a:spcPct val="0"/>
              </a:spcBef>
              <a:buFontTx/>
              <a:buNone/>
            </a:pPr>
            <a:r>
              <a:rPr lang="en-US" sz="2800"/>
              <a:t>Posada is a popular artist in the deepest and highest sense of the word; popular because of his </a:t>
            </a:r>
            <a:r>
              <a:rPr lang="en-US" sz="2800" u="sng"/>
              <a:t>humble origin</a:t>
            </a:r>
            <a:r>
              <a:rPr lang="en-US" sz="2800"/>
              <a:t>; popular, because of the definite </a:t>
            </a:r>
            <a:r>
              <a:rPr lang="en-US" sz="2800" u="sng"/>
              <a:t>class feeling</a:t>
            </a:r>
            <a:r>
              <a:rPr lang="en-US" sz="2800"/>
              <a:t> he brings into each of his works; popular, because he was not an artist without antecedents, a phenomenon foreign to the world in which he lived, but rather the </a:t>
            </a:r>
            <a:r>
              <a:rPr lang="en-US" sz="2800" u="sng"/>
              <a:t>outburst of the feelings of a striving people</a:t>
            </a:r>
            <a:r>
              <a:rPr lang="en-US" sz="2800"/>
              <a:t>; popular, because of the way he studied and lived in direct contact with life and the way in which he conscientiously listened to the demands of Mexico.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Posada la Primera</a:t>
            </a:r>
          </a:p>
        </p:txBody>
      </p:sp>
      <p:sp>
        <p:nvSpPr>
          <p:cNvPr id="50180" name="Rectangle 4"/>
          <p:cNvSpPr>
            <a:spLocks noGrp="1" noChangeArrowheads="1"/>
          </p:cNvSpPr>
          <p:nvPr>
            <p:ph type="body" idx="1"/>
          </p:nvPr>
        </p:nvSpPr>
        <p:spPr>
          <a:noFill/>
          <a:ln/>
        </p:spPr>
        <p:txBody>
          <a:bodyPr/>
          <a:lstStyle/>
          <a:p>
            <a:pPr>
              <a:lnSpc>
                <a:spcPct val="90000"/>
              </a:lnSpc>
              <a:spcBef>
                <a:spcPct val="0"/>
              </a:spcBef>
              <a:buFontTx/>
              <a:buNone/>
            </a:pPr>
            <a:r>
              <a:rPr lang="en-US" sz="2400"/>
              <a:t>Posada represents in Mexico the </a:t>
            </a:r>
            <a:r>
              <a:rPr lang="en-US" sz="2400" u="sng"/>
              <a:t>beginnings of a social tendency in art</a:t>
            </a:r>
            <a:r>
              <a:rPr lang="en-US" sz="2400"/>
              <a:t>. His work was produced in a moment of crisis, at a decisive moment of Mexican history, and just as the great pre-Hispanic and Colonial became creative in intensely religious periods, his marks the hour of economic independence which Juárez accomplished in the political sense with the defeat of feudalism. His art was the living weapon which contributed to the decline of that social order, at the same time making Mexican art truly human. With Posada there appears in the field of professional art the first feeling of nationalism.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Los </a:t>
            </a:r>
            <a:r>
              <a:rPr lang="en-US" dirty="0" err="1" smtClean="0">
                <a:latin typeface="Arial" pitchFamily="34" charset="0"/>
                <a:cs typeface="Arial" pitchFamily="34" charset="0"/>
              </a:rPr>
              <a:t>Tres</a:t>
            </a:r>
            <a:r>
              <a:rPr lang="en-US" dirty="0" smtClean="0">
                <a:latin typeface="Arial" pitchFamily="34" charset="0"/>
                <a:cs typeface="Arial" pitchFamily="34" charset="0"/>
              </a:rPr>
              <a:t> </a:t>
            </a:r>
            <a:r>
              <a:rPr lang="en-US" dirty="0" err="1" smtClean="0">
                <a:latin typeface="Arial" pitchFamily="34" charset="0"/>
                <a:cs typeface="Arial" pitchFamily="34" charset="0"/>
              </a:rPr>
              <a:t>Grandes</a:t>
            </a:r>
            <a:r>
              <a:rPr lang="en-US" dirty="0" smtClean="0"/>
              <a:t>	</a:t>
            </a:r>
            <a:endParaRPr lang="en-US" dirty="0"/>
          </a:p>
        </p:txBody>
      </p:sp>
      <p:sp>
        <p:nvSpPr>
          <p:cNvPr id="3" name="Content Placeholder 2"/>
          <p:cNvSpPr>
            <a:spLocks noGrp="1"/>
          </p:cNvSpPr>
          <p:nvPr>
            <p:ph idx="1"/>
          </p:nvPr>
        </p:nvSpPr>
        <p:spPr>
          <a:xfrm>
            <a:off x="685800" y="1981200"/>
            <a:ext cx="7696200" cy="1905000"/>
          </a:xfrm>
        </p:spPr>
        <p:txBody>
          <a:bodyPr/>
          <a:lstStyle/>
          <a:p>
            <a:r>
              <a:rPr lang="en-US" dirty="0" smtClean="0">
                <a:latin typeface="Arial" pitchFamily="34" charset="0"/>
                <a:cs typeface="Arial" pitchFamily="34" charset="0"/>
              </a:rPr>
              <a:t>Diego Rivera (1886-1957)</a:t>
            </a:r>
          </a:p>
          <a:p>
            <a:r>
              <a:rPr lang="en-US" dirty="0" smtClean="0">
                <a:latin typeface="Arial" pitchFamily="34" charset="0"/>
                <a:cs typeface="Arial" pitchFamily="34" charset="0"/>
              </a:rPr>
              <a:t>Jose Clemente Orozco (1862-1949)</a:t>
            </a:r>
          </a:p>
          <a:p>
            <a:r>
              <a:rPr lang="en-US" dirty="0" smtClean="0">
                <a:latin typeface="Arial" pitchFamily="34" charset="0"/>
                <a:cs typeface="Arial" pitchFamily="34" charset="0"/>
              </a:rPr>
              <a:t>David Alfaro Siqueiros (1896-1974)</a:t>
            </a:r>
            <a:endParaRPr lang="en-US"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96200" cy="762000"/>
          </a:xfrm>
        </p:spPr>
        <p:txBody>
          <a:bodyPr/>
          <a:lstStyle/>
          <a:p>
            <a:r>
              <a:rPr lang="en-US" dirty="0" smtClean="0">
                <a:latin typeface="Arial" pitchFamily="34" charset="0"/>
                <a:cs typeface="Arial" pitchFamily="34" charset="0"/>
              </a:rPr>
              <a:t>Mexican </a:t>
            </a:r>
            <a:r>
              <a:rPr lang="en-US" dirty="0" err="1" smtClean="0">
                <a:latin typeface="Arial" pitchFamily="34" charset="0"/>
                <a:cs typeface="Arial" pitchFamily="34" charset="0"/>
              </a:rPr>
              <a:t>Muralism</a:t>
            </a:r>
            <a:endParaRPr lang="en-US" dirty="0">
              <a:latin typeface="Arial" pitchFamily="34" charset="0"/>
              <a:cs typeface="Arial" pitchFamily="34" charset="0"/>
            </a:endParaRPr>
          </a:p>
        </p:txBody>
      </p:sp>
      <p:sp>
        <p:nvSpPr>
          <p:cNvPr id="3" name="Content Placeholder 2"/>
          <p:cNvSpPr>
            <a:spLocks noGrp="1"/>
          </p:cNvSpPr>
          <p:nvPr>
            <p:ph idx="1"/>
          </p:nvPr>
        </p:nvSpPr>
        <p:spPr>
          <a:xfrm>
            <a:off x="685800" y="990600"/>
            <a:ext cx="7772400" cy="5486400"/>
          </a:xfrm>
        </p:spPr>
        <p:txBody>
          <a:bodyPr/>
          <a:lstStyle/>
          <a:p>
            <a:pPr>
              <a:buFont typeface="Arial" pitchFamily="34" charset="0"/>
              <a:buChar char="•"/>
            </a:pPr>
            <a:r>
              <a:rPr lang="en-US" sz="2000" dirty="0" smtClean="0">
                <a:latin typeface="Arial" pitchFamily="34" charset="0"/>
                <a:cs typeface="Arial" pitchFamily="34" charset="0"/>
              </a:rPr>
              <a:t>History –  intellectual community emerged in response to the tyranny of President </a:t>
            </a:r>
            <a:r>
              <a:rPr lang="en-US" sz="2000" dirty="0" err="1" smtClean="0">
                <a:latin typeface="Arial" pitchFamily="34" charset="0"/>
                <a:cs typeface="Arial" pitchFamily="34" charset="0"/>
              </a:rPr>
              <a:t>Porfirio</a:t>
            </a:r>
            <a:r>
              <a:rPr lang="en-US" sz="2000" dirty="0" smtClean="0">
                <a:latin typeface="Arial" pitchFamily="34" charset="0"/>
                <a:cs typeface="Arial" pitchFamily="34" charset="0"/>
              </a:rPr>
              <a:t> Diaz under whom 2/3 of people lived in poverty; inspired by Posada and Dr. </a:t>
            </a:r>
            <a:r>
              <a:rPr lang="en-US" sz="2000" dirty="0" err="1" smtClean="0">
                <a:latin typeface="Arial" pitchFamily="34" charset="0"/>
                <a:cs typeface="Arial" pitchFamily="34" charset="0"/>
              </a:rPr>
              <a:t>Atl</a:t>
            </a: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1920’s – 1960’s movement took place</a:t>
            </a:r>
          </a:p>
          <a:p>
            <a:pPr>
              <a:buFont typeface="Arial" pitchFamily="34" charset="0"/>
              <a:buChar char="•"/>
            </a:pPr>
            <a:r>
              <a:rPr lang="en-US" sz="2000" dirty="0" smtClean="0">
                <a:latin typeface="Arial" pitchFamily="34" charset="0"/>
                <a:cs typeface="Arial" pitchFamily="34" charset="0"/>
              </a:rPr>
              <a:t>emphasized Mexico’s indigenous people and culture</a:t>
            </a:r>
          </a:p>
          <a:p>
            <a:r>
              <a:rPr lang="en-US" sz="2000" dirty="0" smtClean="0">
                <a:latin typeface="Arial" pitchFamily="34" charset="0"/>
                <a:cs typeface="Arial" pitchFamily="34" charset="0"/>
              </a:rPr>
              <a:t>known for the political undertones of the social and political situation of post-revolutionary Mexico</a:t>
            </a:r>
          </a:p>
          <a:p>
            <a:r>
              <a:rPr lang="en-US" sz="2000" dirty="0" smtClean="0">
                <a:latin typeface="Arial" pitchFamily="34" charset="0"/>
                <a:cs typeface="Arial" pitchFamily="34" charset="0"/>
              </a:rPr>
              <a:t>art used as a teaching method</a:t>
            </a:r>
          </a:p>
          <a:p>
            <a:r>
              <a:rPr lang="en-US" sz="2000" dirty="0" smtClean="0">
                <a:latin typeface="Arial" pitchFamily="34" charset="0"/>
                <a:cs typeface="Arial" pitchFamily="34" charset="0"/>
              </a:rPr>
              <a:t>murals were painted as frescoes on public buildings in Mexico, D.F. and Guadalajara </a:t>
            </a:r>
          </a:p>
          <a:p>
            <a:r>
              <a:rPr lang="en-US" sz="2000" dirty="0" smtClean="0">
                <a:latin typeface="Arial" pitchFamily="34" charset="0"/>
                <a:cs typeface="Arial" pitchFamily="34" charset="0"/>
              </a:rPr>
              <a:t>commissioned by government-Jose </a:t>
            </a:r>
            <a:r>
              <a:rPr lang="en-US" sz="2000" dirty="0" err="1" smtClean="0">
                <a:latin typeface="Arial" pitchFamily="34" charset="0"/>
                <a:cs typeface="Arial" pitchFamily="34" charset="0"/>
              </a:rPr>
              <a:t>Vasconcelos</a:t>
            </a:r>
            <a:r>
              <a:rPr lang="en-US" sz="2000" dirty="0" smtClean="0">
                <a:latin typeface="Arial" pitchFamily="34" charset="0"/>
                <a:cs typeface="Arial" pitchFamily="34" charset="0"/>
              </a:rPr>
              <a:t> created the Ministry of Public Education</a:t>
            </a:r>
          </a:p>
          <a:p>
            <a:r>
              <a:rPr lang="en-US" sz="2000" dirty="0" smtClean="0">
                <a:latin typeface="Arial" pitchFamily="34" charset="0"/>
                <a:cs typeface="Arial" pitchFamily="34" charset="0"/>
              </a:rPr>
              <a:t>Inspired the art movement that was a part of the WPA in the U.S. in 1940’s</a:t>
            </a:r>
          </a:p>
          <a:p>
            <a:endParaRPr lang="en-US" sz="2400" dirty="0" smtClean="0">
              <a:latin typeface="Arial" pitchFamily="34" charset="0"/>
              <a:cs typeface="Arial" pitchFamily="34"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z="4000" dirty="0" smtClean="0">
                <a:latin typeface="Arial" pitchFamily="34" charset="0"/>
                <a:cs typeface="Arial" pitchFamily="34" charset="0"/>
              </a:rPr>
              <a:t>Jose Clemente Orozco (1862-1949)</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p>
        </p:txBody>
      </p:sp>
      <p:sp>
        <p:nvSpPr>
          <p:cNvPr id="3" name="Content Placeholder 2"/>
          <p:cNvSpPr>
            <a:spLocks noGrp="1"/>
          </p:cNvSpPr>
          <p:nvPr>
            <p:ph idx="1"/>
          </p:nvPr>
        </p:nvSpPr>
        <p:spPr>
          <a:xfrm>
            <a:off x="3276600" y="1295400"/>
            <a:ext cx="5715000" cy="4800600"/>
          </a:xfrm>
        </p:spPr>
        <p:txBody>
          <a:bodyPr/>
          <a:lstStyle/>
          <a:p>
            <a:r>
              <a:rPr lang="en-US" sz="2000" dirty="0" smtClean="0">
                <a:latin typeface="Arial" pitchFamily="34" charset="0"/>
                <a:cs typeface="Arial" pitchFamily="34" charset="0"/>
              </a:rPr>
              <a:t>studied art at the San Carlos Academy for Fine Arts in Mexico, D.F. </a:t>
            </a:r>
          </a:p>
          <a:p>
            <a:r>
              <a:rPr lang="en-US" sz="2000" dirty="0" smtClean="0">
                <a:latin typeface="Arial" pitchFamily="34" charset="0"/>
                <a:cs typeface="Arial" pitchFamily="34" charset="0"/>
              </a:rPr>
              <a:t>influenced by Jose Posada and Symbolism</a:t>
            </a:r>
          </a:p>
          <a:p>
            <a:r>
              <a:rPr lang="en-US" sz="2000" dirty="0" smtClean="0">
                <a:latin typeface="Arial" pitchFamily="34" charset="0"/>
                <a:cs typeface="Arial" pitchFamily="34" charset="0"/>
              </a:rPr>
              <a:t>“He painted like a camera took pictures, clear and detailed.”</a:t>
            </a:r>
          </a:p>
          <a:p>
            <a:r>
              <a:rPr lang="en-US" sz="2000" dirty="0" smtClean="0">
                <a:latin typeface="Arial" pitchFamily="34" charset="0"/>
                <a:cs typeface="Arial" pitchFamily="34" charset="0"/>
              </a:rPr>
              <a:t>in school - lost his right hand and partial sight in one of his eyes - joined the student strikes initiated by the painting students to over throw the strict Director</a:t>
            </a:r>
          </a:p>
          <a:p>
            <a:r>
              <a:rPr lang="en-US" sz="2000" dirty="0" smtClean="0">
                <a:latin typeface="Arial" pitchFamily="34" charset="0"/>
                <a:cs typeface="Arial" pitchFamily="34" charset="0"/>
              </a:rPr>
              <a:t>very active politically throughout the Mexican revolution and witnessed its horrors first hand</a:t>
            </a:r>
          </a:p>
          <a:p>
            <a:r>
              <a:rPr lang="en-US" sz="2000" dirty="0" smtClean="0">
                <a:latin typeface="Arial" pitchFamily="34" charset="0"/>
                <a:cs typeface="Arial" pitchFamily="34" charset="0"/>
              </a:rPr>
              <a:t>became a political cartoonist, publishing most of his work in local newspapers before becoming a muralist</a:t>
            </a:r>
            <a:endParaRPr lang="en-US" sz="2000" dirty="0">
              <a:latin typeface="Arial" pitchFamily="34" charset="0"/>
              <a:cs typeface="Arial" pitchFamily="34" charset="0"/>
            </a:endParaRPr>
          </a:p>
        </p:txBody>
      </p:sp>
      <p:pic>
        <p:nvPicPr>
          <p:cNvPr id="6146" name="Picture 2" descr="Orozco"/>
          <p:cNvPicPr>
            <a:picLocks noChangeAspect="1" noChangeArrowheads="1"/>
          </p:cNvPicPr>
          <p:nvPr/>
        </p:nvPicPr>
        <p:blipFill>
          <a:blip r:embed="rId3" cstate="print"/>
          <a:srcRect/>
          <a:stretch>
            <a:fillRect/>
          </a:stretch>
        </p:blipFill>
        <p:spPr bwMode="auto">
          <a:xfrm>
            <a:off x="304800" y="1447800"/>
            <a:ext cx="2857500" cy="2809876"/>
          </a:xfrm>
          <a:prstGeom prst="rect">
            <a:avLst/>
          </a:prstGeom>
          <a:noFill/>
        </p:spPr>
      </p:pic>
      <p:sp>
        <p:nvSpPr>
          <p:cNvPr id="5" name="TextBox 4"/>
          <p:cNvSpPr txBox="1"/>
          <p:nvPr/>
        </p:nvSpPr>
        <p:spPr>
          <a:xfrm>
            <a:off x="228600" y="6324600"/>
            <a:ext cx="5903860" cy="307777"/>
          </a:xfrm>
          <a:prstGeom prst="rect">
            <a:avLst/>
          </a:prstGeom>
          <a:noFill/>
        </p:spPr>
        <p:txBody>
          <a:bodyPr wrap="none" rtlCol="0">
            <a:spAutoFit/>
          </a:bodyPr>
          <a:lstStyle/>
          <a:p>
            <a:r>
              <a:rPr lang="en-US" sz="1400" dirty="0" smtClean="0"/>
              <a:t>http://www.wfu.edu/history/StudentWork/fysprojects/kmason/Orozco.htm</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848600" cy="762000"/>
          </a:xfrm>
        </p:spPr>
        <p:txBody>
          <a:bodyPr/>
          <a:lstStyle/>
          <a:p>
            <a:r>
              <a:rPr lang="en-US" dirty="0" smtClean="0">
                <a:latin typeface="Arial" pitchFamily="34" charset="0"/>
                <a:cs typeface="Arial" pitchFamily="34" charset="0"/>
              </a:rPr>
              <a:t>His Murals</a:t>
            </a:r>
            <a:endParaRPr lang="en-US" dirty="0">
              <a:latin typeface="Arial" pitchFamily="34" charset="0"/>
              <a:cs typeface="Arial" pitchFamily="34" charset="0"/>
            </a:endParaRPr>
          </a:p>
        </p:txBody>
      </p:sp>
      <p:sp>
        <p:nvSpPr>
          <p:cNvPr id="3" name="Content Placeholder 2"/>
          <p:cNvSpPr>
            <a:spLocks noGrp="1"/>
          </p:cNvSpPr>
          <p:nvPr>
            <p:ph idx="1"/>
          </p:nvPr>
        </p:nvSpPr>
        <p:spPr>
          <a:xfrm>
            <a:off x="685800" y="1447800"/>
            <a:ext cx="7772400" cy="4114800"/>
          </a:xfrm>
        </p:spPr>
        <p:txBody>
          <a:bodyPr/>
          <a:lstStyle/>
          <a:p>
            <a:r>
              <a:rPr lang="en-US" sz="2400" dirty="0" smtClean="0">
                <a:latin typeface="Arial" pitchFamily="34" charset="0"/>
                <a:cs typeface="Arial" pitchFamily="34" charset="0"/>
              </a:rPr>
              <a:t>considered by some as the most complex of the Mexican muralists</a:t>
            </a:r>
          </a:p>
          <a:p>
            <a:r>
              <a:rPr lang="en-US" sz="2400" dirty="0" smtClean="0">
                <a:latin typeface="Arial" pitchFamily="34" charset="0"/>
                <a:cs typeface="Arial" pitchFamily="34" charset="0"/>
              </a:rPr>
              <a:t>dedicated to depicting the truth and had a greater sense of realism that Diego Rivera. </a:t>
            </a:r>
          </a:p>
          <a:p>
            <a:r>
              <a:rPr lang="en-US" sz="2400" dirty="0" smtClean="0">
                <a:latin typeface="Arial" pitchFamily="34" charset="0"/>
                <a:cs typeface="Arial" pitchFamily="34" charset="0"/>
              </a:rPr>
              <a:t>murals contain violent displays of conflict and chaos and misery</a:t>
            </a:r>
          </a:p>
          <a:p>
            <a:r>
              <a:rPr lang="en-US" sz="2400" dirty="0" smtClean="0">
                <a:latin typeface="Arial" pitchFamily="34" charset="0"/>
                <a:cs typeface="Arial" pitchFamily="34" charset="0"/>
              </a:rPr>
              <a:t>realized the enormous gap between social ideals and social realities</a:t>
            </a:r>
          </a:p>
          <a:p>
            <a:r>
              <a:rPr lang="en-US" sz="2400" dirty="0" smtClean="0">
                <a:latin typeface="Arial" pitchFamily="34" charset="0"/>
                <a:cs typeface="Arial" pitchFamily="34" charset="0"/>
              </a:rPr>
              <a:t>focused on showing personal suffering in a pessimistic, skeptical, yet sympathetic way</a:t>
            </a:r>
            <a:endParaRPr lang="en-US" sz="2400" dirty="0">
              <a:latin typeface="Arial" pitchFamily="34" charset="0"/>
              <a:cs typeface="Arial" pitchFamily="34" charset="0"/>
            </a:endParaRPr>
          </a:p>
        </p:txBody>
      </p:sp>
      <p:sp>
        <p:nvSpPr>
          <p:cNvPr id="4" name="TextBox 3"/>
          <p:cNvSpPr txBox="1"/>
          <p:nvPr/>
        </p:nvSpPr>
        <p:spPr>
          <a:xfrm>
            <a:off x="2667000" y="6248400"/>
            <a:ext cx="5903860" cy="307777"/>
          </a:xfrm>
          <a:prstGeom prst="rect">
            <a:avLst/>
          </a:prstGeom>
          <a:noFill/>
        </p:spPr>
        <p:txBody>
          <a:bodyPr wrap="none" rtlCol="0">
            <a:spAutoFit/>
          </a:bodyPr>
          <a:lstStyle/>
          <a:p>
            <a:r>
              <a:rPr lang="en-US" sz="1400" dirty="0" smtClean="0"/>
              <a:t>http://www.wfu.edu/history/StudentWork/fysprojects/kmason/Orozco.htm</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4267200" cy="762000"/>
          </a:xfrm>
        </p:spPr>
        <p:txBody>
          <a:bodyPr/>
          <a:lstStyle/>
          <a:p>
            <a:r>
              <a:rPr lang="en-US" i="1" dirty="0" smtClean="0">
                <a:latin typeface="Arial" pitchFamily="34" charset="0"/>
                <a:cs typeface="Arial" pitchFamily="34" charset="0"/>
              </a:rPr>
              <a:t/>
            </a:r>
            <a:br>
              <a:rPr lang="en-US" i="1" dirty="0" smtClean="0">
                <a:latin typeface="Arial" pitchFamily="34" charset="0"/>
                <a:cs typeface="Arial" pitchFamily="34" charset="0"/>
              </a:rPr>
            </a:br>
            <a:r>
              <a:rPr lang="en-US" i="1" dirty="0" smtClean="0">
                <a:latin typeface="Arial" pitchFamily="34" charset="0"/>
                <a:cs typeface="Arial" pitchFamily="34" charset="0"/>
              </a:rPr>
              <a:t>The Trench</a:t>
            </a:r>
            <a:br>
              <a:rPr lang="en-US" i="1" dirty="0" smtClean="0">
                <a:latin typeface="Arial" pitchFamily="34" charset="0"/>
                <a:cs typeface="Arial" pitchFamily="34" charset="0"/>
              </a:rPr>
            </a:br>
            <a:endParaRPr lang="en-US" dirty="0"/>
          </a:p>
        </p:txBody>
      </p:sp>
      <p:pic>
        <p:nvPicPr>
          <p:cNvPr id="140290" name="Picture 2" descr="http://www.wfu.edu/history/StudentWork/fysprojects/kmason/orztrin.gif"/>
          <p:cNvPicPr>
            <a:picLocks noChangeAspect="1" noChangeArrowheads="1"/>
          </p:cNvPicPr>
          <p:nvPr/>
        </p:nvPicPr>
        <p:blipFill>
          <a:blip r:embed="rId3" cstate="print"/>
          <a:srcRect/>
          <a:stretch>
            <a:fillRect/>
          </a:stretch>
        </p:blipFill>
        <p:spPr bwMode="auto">
          <a:xfrm>
            <a:off x="1905000" y="990600"/>
            <a:ext cx="5867401" cy="3989832"/>
          </a:xfrm>
          <a:prstGeom prst="rect">
            <a:avLst/>
          </a:prstGeom>
          <a:noFill/>
        </p:spPr>
      </p:pic>
      <p:sp>
        <p:nvSpPr>
          <p:cNvPr id="5" name="TextBox 4"/>
          <p:cNvSpPr txBox="1"/>
          <p:nvPr/>
        </p:nvSpPr>
        <p:spPr>
          <a:xfrm>
            <a:off x="838201" y="5029200"/>
            <a:ext cx="7848600" cy="1631216"/>
          </a:xfrm>
          <a:prstGeom prst="rect">
            <a:avLst/>
          </a:prstGeom>
          <a:noFill/>
        </p:spPr>
        <p:txBody>
          <a:bodyPr wrap="square" rtlCol="0">
            <a:spAutoFit/>
          </a:bodyPr>
          <a:lstStyle/>
          <a:p>
            <a:r>
              <a:rPr lang="en-US" sz="2000" dirty="0" smtClean="0"/>
              <a:t>“Orozco illustrates the power of his painting in a clear depiction of the death soldiers during the revolution. The eerie stillness of the soldiers is implicit of the violent movements of war frozen in time. This piece is a realistic portrayal of the war without overriding emotion</a:t>
            </a:r>
            <a:r>
              <a:rPr lang="en-US" sz="2000" dirty="0" smtClean="0">
                <a:latin typeface="Arial" pitchFamily="34" charset="0"/>
                <a:cs typeface="Arial" pitchFamily="34" charset="0"/>
              </a:rPr>
              <a:t>.” </a:t>
            </a:r>
            <a:r>
              <a:rPr lang="en-US" sz="1600" dirty="0" smtClean="0">
                <a:latin typeface="Arial" pitchFamily="34" charset="0"/>
                <a:cs typeface="Arial" pitchFamily="34" charset="0"/>
              </a:rPr>
              <a:t>http://www.wfu.edu/history/StudentWork/fysprojects/kmason/Orozco.htm</a:t>
            </a:r>
            <a:endParaRPr lang="en-US" sz="1600" dirty="0"/>
          </a:p>
        </p:txBody>
      </p:sp>
      <p:sp>
        <p:nvSpPr>
          <p:cNvPr id="7" name="TextBox 6"/>
          <p:cNvSpPr txBox="1"/>
          <p:nvPr/>
        </p:nvSpPr>
        <p:spPr>
          <a:xfrm>
            <a:off x="5334000" y="152400"/>
            <a:ext cx="3392274" cy="707886"/>
          </a:xfrm>
          <a:prstGeom prst="rect">
            <a:avLst/>
          </a:prstGeom>
          <a:noFill/>
          <a:ln>
            <a:solidFill>
              <a:schemeClr val="tx1"/>
            </a:solidFill>
          </a:ln>
        </p:spPr>
        <p:txBody>
          <a:bodyPr wrap="none" rtlCol="0">
            <a:spAutoFit/>
          </a:bodyPr>
          <a:lstStyle/>
          <a:p>
            <a:pPr algn="ctr">
              <a:buNone/>
            </a:pPr>
            <a:r>
              <a:rPr lang="en-US" sz="2000" dirty="0" smtClean="0">
                <a:latin typeface="Arial" pitchFamily="34" charset="0"/>
                <a:cs typeface="Arial" pitchFamily="34" charset="0"/>
              </a:rPr>
              <a:t>1926 </a:t>
            </a:r>
          </a:p>
          <a:p>
            <a:pPr algn="ctr">
              <a:buNone/>
            </a:pPr>
            <a:r>
              <a:rPr lang="en-US" sz="2000" dirty="0" smtClean="0">
                <a:latin typeface="Arial" pitchFamily="34" charset="0"/>
                <a:cs typeface="Arial" pitchFamily="34" charset="0"/>
              </a:rPr>
              <a:t>National Preparatory School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1143000"/>
          </a:xfrm>
        </p:spPr>
        <p:txBody>
          <a:bodyPr/>
          <a:lstStyle/>
          <a:p>
            <a:r>
              <a:rPr lang="en-US" sz="4000"/>
              <a:t>Posada </a:t>
            </a:r>
            <a:br>
              <a:rPr lang="en-US" sz="4000"/>
            </a:br>
            <a:r>
              <a:rPr lang="en-US" sz="4000"/>
              <a:t>1852- 1913</a:t>
            </a:r>
          </a:p>
        </p:txBody>
      </p:sp>
      <p:sp>
        <p:nvSpPr>
          <p:cNvPr id="24582" name="Rectangle 6"/>
          <p:cNvSpPr>
            <a:spLocks noGrp="1" noChangeArrowheads="1"/>
          </p:cNvSpPr>
          <p:nvPr>
            <p:ph idx="1"/>
          </p:nvPr>
        </p:nvSpPr>
        <p:spPr>
          <a:xfrm>
            <a:off x="685800" y="1524000"/>
            <a:ext cx="7620000" cy="5105400"/>
          </a:xfrm>
        </p:spPr>
        <p:txBody>
          <a:bodyPr/>
          <a:lstStyle/>
          <a:p>
            <a:r>
              <a:rPr lang="en-US" sz="2400">
                <a:latin typeface="Arial" charset="0"/>
              </a:rPr>
              <a:t>José Guadalupe Posada was born in the state of Aguascalientes, Mexico. In his early life he worked as a teacher of lithography and in 1887, he moved to Mexico City where he became a newspaper illustrator.</a:t>
            </a:r>
          </a:p>
          <a:p>
            <a:r>
              <a:rPr lang="en-US" sz="2400">
                <a:latin typeface="Arial" charset="0"/>
              </a:rPr>
              <a:t> His </a:t>
            </a:r>
            <a:r>
              <a:rPr lang="en-US" sz="2400" u="sng">
                <a:latin typeface="Arial" charset="0"/>
              </a:rPr>
              <a:t>graphic work</a:t>
            </a:r>
            <a:r>
              <a:rPr lang="en-US" sz="2400">
                <a:latin typeface="Arial" charset="0"/>
              </a:rPr>
              <a:t> is well recognized and he often </a:t>
            </a:r>
            <a:r>
              <a:rPr lang="en-US" sz="2400" u="sng">
                <a:latin typeface="Arial" charset="0"/>
              </a:rPr>
              <a:t>dealt with political, social and moral themes</a:t>
            </a:r>
            <a:r>
              <a:rPr lang="en-US" sz="2400">
                <a:latin typeface="Arial" charset="0"/>
              </a:rPr>
              <a:t>. Posada's </a:t>
            </a:r>
            <a:r>
              <a:rPr lang="en-US" sz="2400" u="sng">
                <a:latin typeface="Arial" charset="0"/>
              </a:rPr>
              <a:t>"calaveras</a:t>
            </a:r>
            <a:r>
              <a:rPr lang="en-US" sz="2400">
                <a:latin typeface="Arial" charset="0"/>
              </a:rPr>
              <a:t>" (skeletons) are images often associated with the the Day of the Dead, but their original intent was more satirical. "La Catrina or the Female Dandy was originally</a:t>
            </a:r>
            <a:r>
              <a:rPr lang="en-US" sz="2400"/>
              <a:t> </a:t>
            </a:r>
            <a:r>
              <a:rPr lang="en-US" sz="2400" u="sng">
                <a:latin typeface="Arial" charset="0"/>
              </a:rPr>
              <a:t>intended to poke fun at the upper class</a:t>
            </a:r>
            <a:r>
              <a:rPr lang="en-US" sz="2400">
                <a:latin typeface="Arial" charset="0"/>
              </a:rPr>
              <a:t>, during the autocratic rule of Porfirio Diaz.</a:t>
            </a:r>
          </a:p>
          <a:p>
            <a:endParaRPr lang="en-US" sz="240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772400" cy="685800"/>
          </a:xfrm>
        </p:spPr>
        <p:txBody>
          <a:bodyPr/>
          <a:lstStyle/>
          <a:p>
            <a:r>
              <a:rPr lang="it-IT" sz="2800" i="1" dirty="0" smtClean="0">
                <a:latin typeface="Arial" pitchFamily="34" charset="0"/>
                <a:cs typeface="Arial" pitchFamily="34" charset="0"/>
              </a:rPr>
              <a:t>Prometheus, </a:t>
            </a:r>
            <a:r>
              <a:rPr lang="it-IT" sz="2800" dirty="0" smtClean="0">
                <a:latin typeface="Arial" pitchFamily="34" charset="0"/>
                <a:cs typeface="Arial" pitchFamily="34" charset="0"/>
              </a:rPr>
              <a:t>1930, Pomona College, California</a:t>
            </a:r>
            <a:endParaRPr lang="en-US" sz="2800" dirty="0">
              <a:latin typeface="Arial" pitchFamily="34" charset="0"/>
              <a:cs typeface="Arial" pitchFamily="34" charset="0"/>
            </a:endParaRPr>
          </a:p>
        </p:txBody>
      </p:sp>
      <p:pic>
        <p:nvPicPr>
          <p:cNvPr id="138242" name="Picture 2" descr="http://www.wfu.edu/history/StudentWork/fysprojects/kmason/ORZPROM.jpg"/>
          <p:cNvPicPr>
            <a:picLocks noChangeAspect="1" noChangeArrowheads="1"/>
          </p:cNvPicPr>
          <p:nvPr/>
        </p:nvPicPr>
        <p:blipFill>
          <a:blip r:embed="rId3" cstate="print"/>
          <a:srcRect/>
          <a:stretch>
            <a:fillRect/>
          </a:stretch>
        </p:blipFill>
        <p:spPr bwMode="auto">
          <a:xfrm>
            <a:off x="609600" y="457200"/>
            <a:ext cx="7543800" cy="4754720"/>
          </a:xfrm>
          <a:prstGeom prst="rect">
            <a:avLst/>
          </a:prstGeom>
          <a:noFill/>
        </p:spPr>
      </p:pic>
      <p:sp>
        <p:nvSpPr>
          <p:cNvPr id="5" name="TextBox 4"/>
          <p:cNvSpPr txBox="1"/>
          <p:nvPr/>
        </p:nvSpPr>
        <p:spPr>
          <a:xfrm>
            <a:off x="685800" y="5943600"/>
            <a:ext cx="7924800" cy="800219"/>
          </a:xfrm>
          <a:prstGeom prst="rect">
            <a:avLst/>
          </a:prstGeom>
          <a:noFill/>
        </p:spPr>
        <p:txBody>
          <a:bodyPr wrap="square" rtlCol="0">
            <a:spAutoFit/>
          </a:bodyPr>
          <a:lstStyle/>
          <a:p>
            <a:r>
              <a:rPr lang="en-US" sz="1800" dirty="0" smtClean="0"/>
              <a:t>“This was his first mural in the United States. It illustrates Orozco's belief that all the events of history are in a never ending circular sequence</a:t>
            </a:r>
            <a:r>
              <a:rPr lang="en-US" dirty="0" smtClean="0"/>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914400"/>
          </a:xfrm>
        </p:spPr>
        <p:txBody>
          <a:bodyPr/>
          <a:lstStyle/>
          <a:p>
            <a:r>
              <a:rPr lang="en-US" sz="3200" i="1" dirty="0" err="1" smtClean="0">
                <a:latin typeface="Arial" pitchFamily="34" charset="0"/>
                <a:cs typeface="Arial" pitchFamily="34" charset="0"/>
              </a:rPr>
              <a:t>Catharis</a:t>
            </a:r>
            <a:r>
              <a:rPr lang="en-US" sz="3200" i="1" dirty="0" smtClean="0">
                <a:latin typeface="Arial" pitchFamily="34" charset="0"/>
                <a:cs typeface="Arial" pitchFamily="34" charset="0"/>
              </a:rPr>
              <a:t>, </a:t>
            </a:r>
            <a:r>
              <a:rPr lang="en-US" sz="2800" dirty="0" smtClean="0">
                <a:latin typeface="Arial" pitchFamily="34" charset="0"/>
                <a:cs typeface="Arial" pitchFamily="34" charset="0"/>
              </a:rPr>
              <a:t>1934, Palace of Fine Arts, Mexico City </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533400" y="4876800"/>
            <a:ext cx="8153400" cy="1600200"/>
          </a:xfrm>
        </p:spPr>
        <p:txBody>
          <a:bodyPr/>
          <a:lstStyle/>
          <a:p>
            <a:pPr>
              <a:buNone/>
            </a:pPr>
            <a:r>
              <a:rPr lang="en-US" sz="2000" i="1" dirty="0" smtClean="0">
                <a:latin typeface="Arial" pitchFamily="34" charset="0"/>
                <a:cs typeface="Arial" pitchFamily="34" charset="0"/>
              </a:rPr>
              <a:t>“</a:t>
            </a:r>
            <a:r>
              <a:rPr lang="en-US" sz="2000" i="1" dirty="0" err="1" smtClean="0">
                <a:latin typeface="Arial" pitchFamily="34" charset="0"/>
                <a:cs typeface="Arial" pitchFamily="34" charset="0"/>
              </a:rPr>
              <a:t>Catharis</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shows the never ending cycle of Humanity's self destruction and moral decay in a frightening manor. It explores the theme of man being obsessed the modern advances in technology and machinery. In front of a fiery background, humans are being sucked into mechanical quicksand.” </a:t>
            </a:r>
            <a:endParaRPr lang="en-US" sz="2000" dirty="0">
              <a:latin typeface="Arial" pitchFamily="34" charset="0"/>
              <a:cs typeface="Arial" pitchFamily="34" charset="0"/>
            </a:endParaRPr>
          </a:p>
        </p:txBody>
      </p:sp>
      <p:pic>
        <p:nvPicPr>
          <p:cNvPr id="136194" name="Picture 2" descr="http://www.wfu.edu/history/StudentWork/fysprojects/kmason/ORZCATH.jpg"/>
          <p:cNvPicPr>
            <a:picLocks noChangeAspect="1" noChangeArrowheads="1"/>
          </p:cNvPicPr>
          <p:nvPr/>
        </p:nvPicPr>
        <p:blipFill>
          <a:blip r:embed="rId3" cstate="print"/>
          <a:srcRect/>
          <a:stretch>
            <a:fillRect/>
          </a:stretch>
        </p:blipFill>
        <p:spPr bwMode="auto">
          <a:xfrm>
            <a:off x="228600" y="1447800"/>
            <a:ext cx="8382000" cy="315609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828800" cy="2743200"/>
          </a:xfrm>
        </p:spPr>
        <p:txBody>
          <a:bodyPr/>
          <a:lstStyle/>
          <a:p>
            <a:r>
              <a:rPr lang="en-US" dirty="0" smtClean="0">
                <a:latin typeface="Arial" pitchFamily="34" charset="0"/>
                <a:cs typeface="Arial" pitchFamily="34" charset="0"/>
              </a:rPr>
              <a:t>Man of Fire</a:t>
            </a:r>
            <a:br>
              <a:rPr lang="en-US" dirty="0" smtClean="0">
                <a:latin typeface="Arial" pitchFamily="34" charset="0"/>
                <a:cs typeface="Arial" pitchFamily="34" charset="0"/>
              </a:rPr>
            </a:br>
            <a:r>
              <a:rPr lang="en-US" sz="2000" dirty="0" smtClean="0">
                <a:latin typeface="Arial" pitchFamily="34" charset="0"/>
                <a:cs typeface="Arial" pitchFamily="34" charset="0"/>
              </a:rPr>
              <a:t>1938-9</a:t>
            </a:r>
            <a:br>
              <a:rPr lang="en-US" sz="2000" dirty="0" smtClean="0">
                <a:latin typeface="Arial" pitchFamily="34" charset="0"/>
                <a:cs typeface="Arial" pitchFamily="34" charset="0"/>
              </a:rPr>
            </a:br>
            <a:r>
              <a:rPr lang="en-US" sz="2000" dirty="0" err="1" smtClean="0">
                <a:latin typeface="Arial" pitchFamily="34" charset="0"/>
                <a:cs typeface="Arial" pitchFamily="34" charset="0"/>
              </a:rPr>
              <a:t>Hospicio</a:t>
            </a:r>
            <a:r>
              <a:rPr lang="en-US" sz="2000" dirty="0" smtClean="0">
                <a:latin typeface="Arial" pitchFamily="34" charset="0"/>
                <a:cs typeface="Arial" pitchFamily="34" charset="0"/>
              </a:rPr>
              <a:t> Cabanas, Guadalajara</a:t>
            </a:r>
            <a:endParaRPr lang="en-US" sz="2000" dirty="0">
              <a:latin typeface="Arial" pitchFamily="34" charset="0"/>
              <a:cs typeface="Arial" pitchFamily="34" charset="0"/>
            </a:endParaRPr>
          </a:p>
        </p:txBody>
      </p:sp>
      <p:sp>
        <p:nvSpPr>
          <p:cNvPr id="3" name="Content Placeholder 2"/>
          <p:cNvSpPr>
            <a:spLocks noGrp="1"/>
          </p:cNvSpPr>
          <p:nvPr>
            <p:ph idx="1"/>
          </p:nvPr>
        </p:nvSpPr>
        <p:spPr>
          <a:xfrm>
            <a:off x="228600" y="5638800"/>
            <a:ext cx="8610600" cy="1219200"/>
          </a:xfrm>
        </p:spPr>
        <p:txBody>
          <a:bodyPr/>
          <a:lstStyle/>
          <a:p>
            <a:pPr>
              <a:buNone/>
            </a:pPr>
            <a:r>
              <a:rPr lang="en-US" sz="1800" dirty="0" smtClean="0">
                <a:latin typeface="Arial" pitchFamily="34" charset="0"/>
                <a:cs typeface="Arial" pitchFamily="34" charset="0"/>
              </a:rPr>
              <a:t>“</a:t>
            </a:r>
            <a:r>
              <a:rPr lang="en-US" sz="1800" i="1" dirty="0" smtClean="0">
                <a:latin typeface="Arial" pitchFamily="34" charset="0"/>
                <a:cs typeface="Arial" pitchFamily="34" charset="0"/>
              </a:rPr>
              <a:t>Man of Fire </a:t>
            </a:r>
            <a:r>
              <a:rPr lang="en-US" sz="1800" dirty="0" smtClean="0">
                <a:latin typeface="Arial" pitchFamily="34" charset="0"/>
                <a:cs typeface="Arial" pitchFamily="34" charset="0"/>
              </a:rPr>
              <a:t>is arguably Orozco's greatest achievement. The image is a metaphor for the theme of social struggle with a combination of the essence of the ideal. Orozco is successful in depicting an accurate account of man's personal suffering”</a:t>
            </a:r>
            <a:endParaRPr lang="en-US" sz="2400" dirty="0">
              <a:latin typeface="Arial" pitchFamily="34" charset="0"/>
              <a:cs typeface="Arial" pitchFamily="34" charset="0"/>
            </a:endParaRPr>
          </a:p>
        </p:txBody>
      </p:sp>
      <p:pic>
        <p:nvPicPr>
          <p:cNvPr id="134146" name="Picture 2" descr="http://www.wfu.edu/history/StudentWork/fysprojects/kmason/manfuego.gif"/>
          <p:cNvPicPr>
            <a:picLocks noChangeAspect="1" noChangeArrowheads="1"/>
          </p:cNvPicPr>
          <p:nvPr/>
        </p:nvPicPr>
        <p:blipFill>
          <a:blip r:embed="rId3" cstate="print"/>
          <a:srcRect/>
          <a:stretch>
            <a:fillRect/>
          </a:stretch>
        </p:blipFill>
        <p:spPr bwMode="auto">
          <a:xfrm>
            <a:off x="2438400" y="304799"/>
            <a:ext cx="5105400" cy="52260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dirty="0" smtClean="0">
                <a:latin typeface="Arial" pitchFamily="34" charset="0"/>
                <a:cs typeface="Arial" pitchFamily="34" charset="0"/>
              </a:rPr>
              <a:t>Zapatistas</a:t>
            </a:r>
            <a:endParaRPr lang="en-US" dirty="0">
              <a:latin typeface="Arial" pitchFamily="34" charset="0"/>
              <a:cs typeface="Arial" pitchFamily="34" charset="0"/>
            </a:endParaRPr>
          </a:p>
        </p:txBody>
      </p:sp>
      <p:pic>
        <p:nvPicPr>
          <p:cNvPr id="132098" name="Picture 2" descr="http://rds.yahoo.com/_ylt=A0PDoX0NtN1NtioAuHijzbkF/SIG=13rp0en43/EXP=1306403981/**http%3a/www.chinaoilpainting.com/upload1/file-admin/images/new23/Jose%2520Clemente%2520Orozco-644758.jpg"/>
          <p:cNvPicPr>
            <a:picLocks noChangeAspect="1" noChangeArrowheads="1"/>
          </p:cNvPicPr>
          <p:nvPr/>
        </p:nvPicPr>
        <p:blipFill>
          <a:blip r:embed="rId3" cstate="print"/>
          <a:srcRect/>
          <a:stretch>
            <a:fillRect/>
          </a:stretch>
        </p:blipFill>
        <p:spPr bwMode="auto">
          <a:xfrm>
            <a:off x="1295400" y="1286510"/>
            <a:ext cx="6477000" cy="525716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rds.yahoo.com/_ylt=A0PDoS20tN1N7m4AR9SjzbkF/SIG=136falabh/EXP=1306404148/**http%3a/lh3.ggpht.com/_ZGz2YiiHPmk/SQTwG4UX1dI/AAAAAAAAFv4/wW8D6ZltZUg/DSC03472.JPG"/>
          <p:cNvPicPr>
            <a:picLocks noChangeAspect="1" noChangeArrowheads="1"/>
          </p:cNvPicPr>
          <p:nvPr/>
        </p:nvPicPr>
        <p:blipFill>
          <a:blip r:embed="rId3" cstate="print"/>
          <a:srcRect/>
          <a:stretch>
            <a:fillRect/>
          </a:stretch>
        </p:blipFill>
        <p:spPr bwMode="auto">
          <a:xfrm>
            <a:off x="457200" y="1371600"/>
            <a:ext cx="3962400" cy="5276850"/>
          </a:xfrm>
          <a:prstGeom prst="rect">
            <a:avLst/>
          </a:prstGeom>
          <a:noFill/>
        </p:spPr>
      </p:pic>
      <p:pic>
        <p:nvPicPr>
          <p:cNvPr id="130052" name="Picture 4" descr="http://rds.yahoo.com/_ylt=A0PDoS0Btd1NMXgAhmqjzbkF/SIG=11uv9tm86/EXP=1306404225/**http%3a/cgfa.acropolisinc.com/o/orozco1.jpg"/>
          <p:cNvPicPr>
            <a:picLocks noChangeAspect="1" noChangeArrowheads="1"/>
          </p:cNvPicPr>
          <p:nvPr/>
        </p:nvPicPr>
        <p:blipFill>
          <a:blip r:embed="rId4" cstate="print"/>
          <a:srcRect/>
          <a:stretch>
            <a:fillRect/>
          </a:stretch>
        </p:blipFill>
        <p:spPr bwMode="auto">
          <a:xfrm>
            <a:off x="4876800" y="228600"/>
            <a:ext cx="3505200" cy="569466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5867400"/>
            <a:ext cx="4191000" cy="609600"/>
          </a:xfrm>
        </p:spPr>
        <p:txBody>
          <a:bodyPr/>
          <a:lstStyle/>
          <a:p>
            <a:r>
              <a:rPr lang="en-US" sz="2400" dirty="0" smtClean="0">
                <a:latin typeface="Arial" pitchFamily="34" charset="0"/>
                <a:cs typeface="Arial" pitchFamily="34" charset="0"/>
              </a:rPr>
              <a:t>Mural at Dartmouth College</a:t>
            </a:r>
            <a:endParaRPr lang="en-US" sz="2400" dirty="0">
              <a:latin typeface="Arial" pitchFamily="34" charset="0"/>
              <a:cs typeface="Arial" pitchFamily="34" charset="0"/>
            </a:endParaRPr>
          </a:p>
        </p:txBody>
      </p:sp>
      <p:pic>
        <p:nvPicPr>
          <p:cNvPr id="142338" name="Picture 2" descr="http://rds.yahoo.com/_ylt=A0PDoTBDtd1NMEsA3aSjzbkF/SIG=12v3fgl0v/EXP=1306404291/**http%3a/upload.wikimedia.org/wikipedia/commons/8/8e/Orozco_-_Dartmouth_b.JPG"/>
          <p:cNvPicPr>
            <a:picLocks noChangeAspect="1" noChangeArrowheads="1"/>
          </p:cNvPicPr>
          <p:nvPr/>
        </p:nvPicPr>
        <p:blipFill>
          <a:blip r:embed="rId3" cstate="print"/>
          <a:srcRect/>
          <a:stretch>
            <a:fillRect/>
          </a:stretch>
        </p:blipFill>
        <p:spPr bwMode="auto">
          <a:xfrm>
            <a:off x="304800" y="304800"/>
            <a:ext cx="7038975" cy="52768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3600" dirty="0" smtClean="0">
                <a:latin typeface="Arial" pitchFamily="34" charset="0"/>
                <a:cs typeface="Arial" pitchFamily="34" charset="0"/>
              </a:rPr>
              <a:t>David Alfaro Siqueiros</a:t>
            </a:r>
            <a:endParaRPr lang="en-US" sz="3600" dirty="0"/>
          </a:p>
        </p:txBody>
      </p:sp>
      <p:sp>
        <p:nvSpPr>
          <p:cNvPr id="3" name="Content Placeholder 2"/>
          <p:cNvSpPr>
            <a:spLocks noGrp="1"/>
          </p:cNvSpPr>
          <p:nvPr>
            <p:ph idx="1"/>
          </p:nvPr>
        </p:nvSpPr>
        <p:spPr>
          <a:xfrm>
            <a:off x="609600" y="914400"/>
            <a:ext cx="7924800" cy="5943600"/>
          </a:xfrm>
        </p:spPr>
        <p:txBody>
          <a:bodyPr/>
          <a:lstStyle/>
          <a:p>
            <a:r>
              <a:rPr lang="en-US" sz="2000" dirty="0" smtClean="0">
                <a:latin typeface="Arial" pitchFamily="34" charset="0"/>
                <a:cs typeface="Arial" pitchFamily="34" charset="0"/>
              </a:rPr>
              <a:t>His style of experimentation with the integration of traditional Mexican art and modern art is unique</a:t>
            </a:r>
          </a:p>
          <a:p>
            <a:r>
              <a:rPr lang="en-US" sz="2000" dirty="0" smtClean="0">
                <a:latin typeface="Arial" pitchFamily="34" charset="0"/>
                <a:cs typeface="Arial" pitchFamily="34" charset="0"/>
              </a:rPr>
              <a:t>His revolutionary art work paralleled the radical changes </a:t>
            </a:r>
            <a:r>
              <a:rPr lang="en-US" sz="2000" smtClean="0">
                <a:latin typeface="Arial" pitchFamily="34" charset="0"/>
                <a:cs typeface="Arial" pitchFamily="34" charset="0"/>
              </a:rPr>
              <a:t>taking </a:t>
            </a:r>
            <a:r>
              <a:rPr lang="en-US" sz="2000" smtClean="0">
                <a:latin typeface="Arial" pitchFamily="34" charset="0"/>
                <a:cs typeface="Arial" pitchFamily="34" charset="0"/>
              </a:rPr>
              <a:t>place </a:t>
            </a:r>
            <a:r>
              <a:rPr lang="en-US" sz="2000" dirty="0" smtClean="0">
                <a:latin typeface="Arial" pitchFamily="34" charset="0"/>
                <a:cs typeface="Arial" pitchFamily="34" charset="0"/>
              </a:rPr>
              <a:t>in Mexico </a:t>
            </a:r>
          </a:p>
          <a:p>
            <a:r>
              <a:rPr lang="en-US" sz="2000" dirty="0" smtClean="0">
                <a:latin typeface="Arial" pitchFamily="34" charset="0"/>
                <a:cs typeface="Arial" pitchFamily="34" charset="0"/>
              </a:rPr>
              <a:t>His style was influenced by Michelangelo during his studies in Europe.  His work contains the “powerful, foreshortened figures characteristic of Michelangelo and the bold perspective of Baroque art.</a:t>
            </a:r>
          </a:p>
          <a:p>
            <a:r>
              <a:rPr lang="en-US" sz="2000" dirty="0" smtClean="0">
                <a:latin typeface="Arial" pitchFamily="34" charset="0"/>
                <a:cs typeface="Arial" pitchFamily="34" charset="0"/>
              </a:rPr>
              <a:t>He was influenced by Boccioni who gave him his love of the modern age which is why he “began to incorporate machinery, speed, science, and technology into his art”</a:t>
            </a:r>
          </a:p>
          <a:p>
            <a:r>
              <a:rPr lang="en-US" sz="2000" dirty="0" smtClean="0">
                <a:latin typeface="Arial" pitchFamily="34" charset="0"/>
                <a:cs typeface="Arial" pitchFamily="34" charset="0"/>
              </a:rPr>
              <a:t>His art contained the message of social issues to the common people</a:t>
            </a:r>
          </a:p>
          <a:p>
            <a:r>
              <a:rPr lang="en-US" sz="2000" dirty="0" smtClean="0">
                <a:latin typeface="Arial" pitchFamily="34" charset="0"/>
                <a:cs typeface="Arial" pitchFamily="34" charset="0"/>
              </a:rPr>
              <a:t>Early murals showed his modern/traditional style</a:t>
            </a:r>
          </a:p>
          <a:p>
            <a:r>
              <a:rPr lang="en-US" sz="2000" dirty="0" smtClean="0">
                <a:latin typeface="Arial" pitchFamily="34" charset="0"/>
                <a:cs typeface="Arial" pitchFamily="34" charset="0"/>
              </a:rPr>
              <a:t>While in U.S. (1923-38) he changed his mediums and materials.  He experimented with acrylics, resins, asbestos, airbrush, </a:t>
            </a:r>
            <a:r>
              <a:rPr lang="en-US" sz="2000" dirty="0" err="1" smtClean="0">
                <a:latin typeface="Arial" pitchFamily="34" charset="0"/>
                <a:cs typeface="Arial" pitchFamily="34" charset="0"/>
              </a:rPr>
              <a:t>pyroxlene</a:t>
            </a:r>
            <a:r>
              <a:rPr lang="en-US" sz="2000" dirty="0" smtClean="0">
                <a:latin typeface="Arial" pitchFamily="34" charset="0"/>
                <a:cs typeface="Arial" pitchFamily="34" charset="0"/>
              </a:rPr>
              <a:t>, projector and camera.  In 1936 he worked with Jackson Pollock. </a:t>
            </a:r>
            <a:r>
              <a:rPr lang="en-US" sz="1200" dirty="0" smtClean="0">
                <a:latin typeface="Arial" pitchFamily="34" charset="0"/>
                <a:cs typeface="Arial" pitchFamily="34" charset="0"/>
              </a:rPr>
              <a:t>http://staff.esuhsd.org/~balochie/studentprojects/mexmuralists/index.html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114800" cy="1295400"/>
          </a:xfrm>
        </p:spPr>
        <p:txBody>
          <a:bodyPr/>
          <a:lstStyle/>
          <a:p>
            <a:r>
              <a:rPr lang="es-ES" sz="1400" dirty="0" smtClean="0">
                <a:latin typeface="Arial" pitchFamily="34" charset="0"/>
                <a:cs typeface="Arial" pitchFamily="34" charset="0"/>
              </a:rPr>
              <a:t>“Del </a:t>
            </a:r>
            <a:r>
              <a:rPr lang="es-ES" sz="1400" dirty="0" err="1" smtClean="0">
                <a:latin typeface="Arial" pitchFamily="34" charset="0"/>
                <a:cs typeface="Arial" pitchFamily="34" charset="0"/>
              </a:rPr>
              <a:t>porfirismo</a:t>
            </a:r>
            <a:r>
              <a:rPr lang="es-ES" sz="1400" dirty="0" smtClean="0">
                <a:latin typeface="Arial" pitchFamily="34" charset="0"/>
                <a:cs typeface="Arial" pitchFamily="34" charset="0"/>
              </a:rPr>
              <a:t> a la Revolución" </a:t>
            </a:r>
            <a:br>
              <a:rPr lang="es-ES" sz="1400" dirty="0" smtClean="0">
                <a:latin typeface="Arial" pitchFamily="34" charset="0"/>
                <a:cs typeface="Arial" pitchFamily="34" charset="0"/>
              </a:rPr>
            </a:br>
            <a:r>
              <a:rPr lang="es-ES" sz="1400" dirty="0" smtClean="0">
                <a:latin typeface="Arial" pitchFamily="34" charset="0"/>
                <a:cs typeface="Arial" pitchFamily="34" charset="0"/>
              </a:rPr>
              <a:t>(1957-1966) de David Alfaro Siqueiros conservado en el Museo Nacional de Historia en la Ciudad de México</a:t>
            </a:r>
            <a:endParaRPr lang="en-US" sz="1400" dirty="0">
              <a:latin typeface="Arial" pitchFamily="34" charset="0"/>
              <a:cs typeface="Arial" pitchFamily="34" charset="0"/>
            </a:endParaRPr>
          </a:p>
        </p:txBody>
      </p:sp>
      <p:pic>
        <p:nvPicPr>
          <p:cNvPr id="156674" name="Picture 2" descr="File:Mural pbm.jpg">
            <a:hlinkClick r:id="rId3"/>
          </p:cNvPr>
          <p:cNvPicPr>
            <a:picLocks noChangeAspect="1" noChangeArrowheads="1"/>
          </p:cNvPicPr>
          <p:nvPr/>
        </p:nvPicPr>
        <p:blipFill>
          <a:blip r:embed="rId4" cstate="print"/>
          <a:srcRect/>
          <a:stretch>
            <a:fillRect/>
          </a:stretch>
        </p:blipFill>
        <p:spPr bwMode="auto">
          <a:xfrm>
            <a:off x="228600" y="1905000"/>
            <a:ext cx="4486275" cy="4486276"/>
          </a:xfrm>
          <a:prstGeom prst="rect">
            <a:avLst/>
          </a:prstGeom>
          <a:noFill/>
        </p:spPr>
      </p:pic>
      <p:pic>
        <p:nvPicPr>
          <p:cNvPr id="156676" name="Picture 4" descr="File:Foto al mural del polyforum0002.jpg">
            <a:hlinkClick r:id="rId5"/>
          </p:cNvPr>
          <p:cNvPicPr>
            <a:picLocks noChangeAspect="1" noChangeArrowheads="1"/>
          </p:cNvPicPr>
          <p:nvPr/>
        </p:nvPicPr>
        <p:blipFill>
          <a:blip r:embed="rId6" cstate="print"/>
          <a:srcRect/>
          <a:stretch>
            <a:fillRect/>
          </a:stretch>
        </p:blipFill>
        <p:spPr bwMode="auto">
          <a:xfrm>
            <a:off x="5410200" y="228600"/>
            <a:ext cx="3200400" cy="645468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0"/>
            <a:ext cx="1828800" cy="1143000"/>
          </a:xfrm>
        </p:spPr>
        <p:txBody>
          <a:bodyPr/>
          <a:lstStyle/>
          <a:p>
            <a:r>
              <a:rPr lang="en-US" sz="2800" dirty="0" smtClean="0">
                <a:latin typeface="Arial" pitchFamily="34" charset="0"/>
                <a:cs typeface="Arial" pitchFamily="34" charset="0"/>
              </a:rPr>
              <a:t>1944 </a:t>
            </a:r>
            <a:br>
              <a:rPr lang="en-US" sz="2800" dirty="0" smtClean="0">
                <a:latin typeface="Arial" pitchFamily="34" charset="0"/>
                <a:cs typeface="Arial" pitchFamily="34" charset="0"/>
              </a:rPr>
            </a:br>
            <a:r>
              <a:rPr lang="en-US" sz="2800" dirty="0" smtClean="0">
                <a:latin typeface="Arial" pitchFamily="34" charset="0"/>
                <a:cs typeface="Arial" pitchFamily="34" charset="0"/>
              </a:rPr>
              <a:t>in </a:t>
            </a:r>
            <a:r>
              <a:rPr lang="en-US" sz="2800" dirty="0" err="1" smtClean="0">
                <a:latin typeface="Arial" pitchFamily="34" charset="0"/>
                <a:cs typeface="Arial" pitchFamily="34" charset="0"/>
              </a:rPr>
              <a:t>Tecpan</a:t>
            </a:r>
            <a:endParaRPr lang="en-US" sz="2800" dirty="0">
              <a:latin typeface="Arial" pitchFamily="34" charset="0"/>
              <a:cs typeface="Arial" pitchFamily="34" charset="0"/>
            </a:endParaRPr>
          </a:p>
        </p:txBody>
      </p:sp>
      <p:pic>
        <p:nvPicPr>
          <p:cNvPr id="154626" name="Picture 2" descr="File:Mural David Alfaro Siqueiros en el Tecpan Tlatelolco.jpg">
            <a:hlinkClick r:id="rId3"/>
          </p:cNvPr>
          <p:cNvPicPr>
            <a:picLocks noChangeAspect="1" noChangeArrowheads="1"/>
          </p:cNvPicPr>
          <p:nvPr/>
        </p:nvPicPr>
        <p:blipFill>
          <a:blip r:embed="rId4" cstate="print"/>
          <a:srcRect/>
          <a:stretch>
            <a:fillRect/>
          </a:stretch>
        </p:blipFill>
        <p:spPr bwMode="auto">
          <a:xfrm>
            <a:off x="2667000" y="381971"/>
            <a:ext cx="6057900" cy="617122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91200"/>
            <a:ext cx="7772400" cy="1143000"/>
          </a:xfrm>
        </p:spPr>
        <p:txBody>
          <a:bodyPr/>
          <a:lstStyle/>
          <a:p>
            <a:r>
              <a:rPr lang="en-US" sz="2400" dirty="0" smtClean="0">
                <a:latin typeface="Arial" pitchFamily="34" charset="0"/>
                <a:cs typeface="Arial" pitchFamily="34" charset="0"/>
              </a:rPr>
              <a:t>Unfinished mural at the </a:t>
            </a:r>
            <a:r>
              <a:rPr lang="es-ES" sz="2400" dirty="0" smtClean="0">
                <a:latin typeface="Arial" pitchFamily="34" charset="0"/>
                <a:cs typeface="Arial" pitchFamily="34" charset="0"/>
              </a:rPr>
              <a:t>in Escuela de Bellas Artes, a cultural center in San Miguel de Allende, </a:t>
            </a:r>
            <a:r>
              <a:rPr lang="es-ES" sz="2400" dirty="0" err="1" smtClean="0">
                <a:latin typeface="Arial" pitchFamily="34" charset="0"/>
                <a:cs typeface="Arial" pitchFamily="34" charset="0"/>
              </a:rPr>
              <a:t>Mexico</a:t>
            </a:r>
            <a:endParaRPr lang="en-US" sz="2400" dirty="0">
              <a:latin typeface="Arial" pitchFamily="34" charset="0"/>
              <a:cs typeface="Arial" pitchFamily="34" charset="0"/>
            </a:endParaRPr>
          </a:p>
        </p:txBody>
      </p:sp>
      <p:pic>
        <p:nvPicPr>
          <p:cNvPr id="152578" name="Picture 2" descr="File:SiqueirosMuralSanMiguel.JPG">
            <a:hlinkClick r:id="rId3"/>
          </p:cNvPr>
          <p:cNvPicPr>
            <a:picLocks noChangeAspect="1" noChangeArrowheads="1"/>
          </p:cNvPicPr>
          <p:nvPr/>
        </p:nvPicPr>
        <p:blipFill>
          <a:blip r:embed="rId4" cstate="print"/>
          <a:srcRect/>
          <a:stretch>
            <a:fillRect/>
          </a:stretch>
        </p:blipFill>
        <p:spPr bwMode="auto">
          <a:xfrm>
            <a:off x="685800" y="228600"/>
            <a:ext cx="7620000" cy="5715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La calavera catrina</a:t>
            </a:r>
          </a:p>
        </p:txBody>
      </p:sp>
      <p:sp>
        <p:nvSpPr>
          <p:cNvPr id="26628" name="Text Box 4"/>
          <p:cNvSpPr txBox="1">
            <a:spLocks noChangeArrowheads="1"/>
          </p:cNvSpPr>
          <p:nvPr/>
        </p:nvSpPr>
        <p:spPr bwMode="auto">
          <a:xfrm>
            <a:off x="4038600" y="5867400"/>
            <a:ext cx="4724400" cy="822325"/>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The calavera of the fashionable lady</a:t>
            </a:r>
            <a:br>
              <a:rPr lang="en-US" sz="2400">
                <a:latin typeface="Times New Roman" pitchFamily="18" charset="0"/>
              </a:rPr>
            </a:br>
            <a:r>
              <a:rPr lang="en-US" sz="2400">
                <a:latin typeface="Times New Roman" pitchFamily="18" charset="0"/>
              </a:rPr>
              <a:t>Zinc relief etching</a:t>
            </a:r>
          </a:p>
        </p:txBody>
      </p:sp>
      <p:pic>
        <p:nvPicPr>
          <p:cNvPr id="26629" name="Picture 5" descr="catrina"/>
          <p:cNvPicPr>
            <a:picLocks noGrp="1" noChangeAspect="1" noChangeArrowheads="1"/>
          </p:cNvPicPr>
          <p:nvPr>
            <p:ph idx="1"/>
          </p:nvPr>
        </p:nvPicPr>
        <p:blipFill>
          <a:blip r:embed="rId3" cstate="print"/>
          <a:srcRect/>
          <a:stretch>
            <a:fillRect/>
          </a:stretch>
        </p:blipFill>
        <p:spPr>
          <a:xfrm>
            <a:off x="1905000" y="1676400"/>
            <a:ext cx="5356225" cy="4114800"/>
          </a:xfrm>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s-ES" sz="2000" i="1" dirty="0" smtClean="0">
                <a:latin typeface="Arial" pitchFamily="34" charset="0"/>
                <a:cs typeface="Arial" pitchFamily="34" charset="0"/>
              </a:rPr>
              <a:t>"El pueblo a la universidad, la universidad al pueblo"</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National</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Autonomous</a:t>
            </a: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University</a:t>
            </a:r>
            <a:r>
              <a:rPr lang="es-ES" sz="2000" dirty="0" smtClean="0">
                <a:latin typeface="Arial" pitchFamily="34" charset="0"/>
                <a:cs typeface="Arial" pitchFamily="34" charset="0"/>
              </a:rPr>
              <a:t> of </a:t>
            </a:r>
            <a:r>
              <a:rPr lang="es-ES" sz="2000" dirty="0" err="1" smtClean="0">
                <a:latin typeface="Arial" pitchFamily="34" charset="0"/>
                <a:cs typeface="Arial" pitchFamily="34" charset="0"/>
              </a:rPr>
              <a:t>Mexico</a:t>
            </a:r>
            <a:r>
              <a:rPr lang="es-ES" sz="2000" dirty="0" smtClean="0">
                <a:latin typeface="Arial" pitchFamily="34" charset="0"/>
                <a:cs typeface="Arial" pitchFamily="34" charset="0"/>
              </a:rPr>
              <a:t>, 1952-6</a:t>
            </a:r>
            <a:endParaRPr lang="en-US" dirty="0"/>
          </a:p>
        </p:txBody>
      </p:sp>
      <p:pic>
        <p:nvPicPr>
          <p:cNvPr id="150530" name="Picture 2" descr="File:CU-Mexico-rectoria-1.jpg">
            <a:hlinkClick r:id="rId3"/>
          </p:cNvPr>
          <p:cNvPicPr>
            <a:picLocks noChangeAspect="1" noChangeArrowheads="1"/>
          </p:cNvPicPr>
          <p:nvPr/>
        </p:nvPicPr>
        <p:blipFill>
          <a:blip r:embed="rId4" cstate="print"/>
          <a:srcRect/>
          <a:stretch>
            <a:fillRect/>
          </a:stretch>
        </p:blipFill>
        <p:spPr bwMode="auto">
          <a:xfrm>
            <a:off x="1371600" y="1066800"/>
            <a:ext cx="7620000" cy="5715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038600" cy="1905000"/>
          </a:xfrm>
        </p:spPr>
        <p:txBody>
          <a:bodyPr/>
          <a:lstStyle/>
          <a:p>
            <a:pPr algn="l"/>
            <a:r>
              <a:rPr lang="en-US" sz="3200" i="1" dirty="0" smtClean="0">
                <a:latin typeface="Arial" pitchFamily="34" charset="0"/>
                <a:cs typeface="Arial" pitchFamily="34" charset="0"/>
              </a:rPr>
              <a:t>Zapata</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2000" dirty="0" smtClean="0">
                <a:latin typeface="Arial" pitchFamily="34" charset="0"/>
                <a:cs typeface="Arial" pitchFamily="34" charset="0"/>
              </a:rPr>
              <a:t>1931, </a:t>
            </a:r>
            <a:r>
              <a:rPr lang="en-US" sz="2000" dirty="0" err="1" smtClean="0">
                <a:latin typeface="Arial" pitchFamily="34" charset="0"/>
                <a:cs typeface="Arial" pitchFamily="34" charset="0"/>
              </a:rPr>
              <a:t>Hirshhorn</a:t>
            </a:r>
            <a:r>
              <a:rPr lang="en-US" sz="2000" dirty="0" smtClean="0">
                <a:latin typeface="Arial" pitchFamily="34" charset="0"/>
                <a:cs typeface="Arial" pitchFamily="34" charset="0"/>
              </a:rPr>
              <a:t> Museum and Sculpture Garden, Smithsonian, Washington, D.C</a:t>
            </a:r>
            <a:endParaRPr lang="en-US" sz="2000" dirty="0">
              <a:latin typeface="Arial" pitchFamily="34" charset="0"/>
              <a:cs typeface="Arial" pitchFamily="34" charset="0"/>
            </a:endParaRPr>
          </a:p>
        </p:txBody>
      </p:sp>
      <p:pic>
        <p:nvPicPr>
          <p:cNvPr id="148482" name="Picture 2" descr="Zapata"/>
          <p:cNvPicPr>
            <a:picLocks noChangeAspect="1" noChangeArrowheads="1"/>
          </p:cNvPicPr>
          <p:nvPr/>
        </p:nvPicPr>
        <p:blipFill>
          <a:blip r:embed="rId3" cstate="print"/>
          <a:srcRect/>
          <a:stretch>
            <a:fillRect/>
          </a:stretch>
        </p:blipFill>
        <p:spPr bwMode="auto">
          <a:xfrm>
            <a:off x="762000" y="2362200"/>
            <a:ext cx="2971800" cy="3810000"/>
          </a:xfrm>
          <a:prstGeom prst="rect">
            <a:avLst/>
          </a:prstGeom>
          <a:noFill/>
        </p:spPr>
      </p:pic>
      <p:pic>
        <p:nvPicPr>
          <p:cNvPr id="148484" name="Picture 4" descr="david siqueiros"/>
          <p:cNvPicPr>
            <a:picLocks noChangeAspect="1" noChangeArrowheads="1"/>
          </p:cNvPicPr>
          <p:nvPr/>
        </p:nvPicPr>
        <p:blipFill>
          <a:blip r:embed="rId4" cstate="print"/>
          <a:srcRect/>
          <a:stretch>
            <a:fillRect/>
          </a:stretch>
        </p:blipFill>
        <p:spPr bwMode="auto">
          <a:xfrm>
            <a:off x="5562600" y="304800"/>
            <a:ext cx="3095625" cy="4114801"/>
          </a:xfrm>
          <a:prstGeom prst="rect">
            <a:avLst/>
          </a:prstGeom>
          <a:noFill/>
        </p:spPr>
      </p:pic>
      <p:sp>
        <p:nvSpPr>
          <p:cNvPr id="6" name="TextBox 5"/>
          <p:cNvSpPr txBox="1"/>
          <p:nvPr/>
        </p:nvSpPr>
        <p:spPr>
          <a:xfrm>
            <a:off x="6629400" y="4724400"/>
            <a:ext cx="2023311" cy="523220"/>
          </a:xfrm>
          <a:prstGeom prst="rect">
            <a:avLst/>
          </a:prstGeom>
          <a:noFill/>
        </p:spPr>
        <p:txBody>
          <a:bodyPr wrap="none" rtlCol="0">
            <a:spAutoFit/>
          </a:bodyPr>
          <a:lstStyle/>
          <a:p>
            <a:r>
              <a:rPr lang="en-US" dirty="0" smtClean="0"/>
              <a:t>self portrait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6434" name="Picture 2" descr="http://rds.yahoo.com/_ylt=A0PDoX_Wvd1NhlwA4bujzbkF/SIG=138oq2ref/EXP=1306406486/**http%3a/www.nga.gov/education/classroom/self_portraits/img/img_siqueiros_bigmural.jpg"/>
          <p:cNvPicPr>
            <a:picLocks noChangeAspect="1" noChangeArrowheads="1"/>
          </p:cNvPicPr>
          <p:nvPr/>
        </p:nvPicPr>
        <p:blipFill>
          <a:blip r:embed="rId3" cstate="print"/>
          <a:srcRect/>
          <a:stretch>
            <a:fillRect/>
          </a:stretch>
        </p:blipFill>
        <p:spPr bwMode="auto">
          <a:xfrm>
            <a:off x="404812" y="1752600"/>
            <a:ext cx="8358188" cy="48006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00"/>
            <a:ext cx="7772400" cy="1143000"/>
          </a:xfrm>
        </p:spPr>
        <p:txBody>
          <a:bodyPr/>
          <a:lstStyle/>
          <a:p>
            <a:r>
              <a:rPr lang="es-ES" sz="2800" b="1" i="1" dirty="0" smtClean="0">
                <a:latin typeface="Arial" pitchFamily="34" charset="0"/>
                <a:cs typeface="Arial" pitchFamily="34" charset="0"/>
              </a:rPr>
              <a:t>La Nueva Democracia </a:t>
            </a:r>
            <a:r>
              <a:rPr lang="es-ES" sz="2800" b="1" dirty="0" smtClean="0">
                <a:latin typeface="Arial" pitchFamily="34" charset="0"/>
                <a:cs typeface="Arial" pitchFamily="34" charset="0"/>
              </a:rPr>
              <a:t/>
            </a:r>
            <a:br>
              <a:rPr lang="es-ES" sz="2800" b="1" dirty="0" smtClean="0">
                <a:latin typeface="Arial" pitchFamily="34" charset="0"/>
                <a:cs typeface="Arial" pitchFamily="34" charset="0"/>
              </a:rPr>
            </a:br>
            <a:r>
              <a:rPr lang="es-ES" sz="2800" b="1" dirty="0" smtClean="0">
                <a:latin typeface="Arial" pitchFamily="34" charset="0"/>
                <a:cs typeface="Arial" pitchFamily="34" charset="0"/>
              </a:rPr>
              <a:t>1954, Palacio de Bellas Artes</a:t>
            </a:r>
            <a:endParaRPr lang="en-US" sz="2800" dirty="0">
              <a:latin typeface="Arial" pitchFamily="34" charset="0"/>
              <a:cs typeface="Arial" pitchFamily="34" charset="0"/>
            </a:endParaRPr>
          </a:p>
        </p:txBody>
      </p:sp>
      <p:pic>
        <p:nvPicPr>
          <p:cNvPr id="144386" name="Picture 2" descr="http://rds.yahoo.com/_ylt=A0PDoX0gvt1NjSsAjamjzbkF/SIG=14am5srf9/EXP=1306406560/**http%3a/upload.wikimedia.org/wikipedia/commons/2/27/Palacio_de_Bellas_Artes_-_Mural_La_Nueva_Democracia_Siqueiros_2.jpg"/>
          <p:cNvPicPr>
            <a:picLocks noChangeAspect="1" noChangeArrowheads="1"/>
          </p:cNvPicPr>
          <p:nvPr/>
        </p:nvPicPr>
        <p:blipFill>
          <a:blip r:embed="rId3" cstate="print"/>
          <a:srcRect/>
          <a:stretch>
            <a:fillRect/>
          </a:stretch>
        </p:blipFill>
        <p:spPr bwMode="auto">
          <a:xfrm>
            <a:off x="990600" y="228600"/>
            <a:ext cx="7038975" cy="52768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609600"/>
            <a:ext cx="4343400" cy="1143000"/>
          </a:xfrm>
        </p:spPr>
        <p:txBody>
          <a:bodyPr/>
          <a:lstStyle/>
          <a:p>
            <a:r>
              <a:rPr lang="en-US" sz="4000"/>
              <a:t>Diego Rivera</a:t>
            </a:r>
            <a:br>
              <a:rPr lang="en-US" sz="4000"/>
            </a:br>
            <a:r>
              <a:rPr lang="en-US" sz="4000"/>
              <a:t>1886- 1957</a:t>
            </a:r>
          </a:p>
        </p:txBody>
      </p:sp>
      <p:pic>
        <p:nvPicPr>
          <p:cNvPr id="51204" name="Picture 4" descr="diego-riverachpic"/>
          <p:cNvPicPr>
            <a:picLocks noGrp="1" noChangeAspect="1" noChangeArrowheads="1"/>
          </p:cNvPicPr>
          <p:nvPr>
            <p:ph idx="1"/>
          </p:nvPr>
        </p:nvPicPr>
        <p:blipFill>
          <a:blip r:embed="rId3" cstate="print"/>
          <a:srcRect/>
          <a:stretch>
            <a:fillRect/>
          </a:stretch>
        </p:blipFill>
        <p:spPr>
          <a:xfrm>
            <a:off x="4876800" y="685800"/>
            <a:ext cx="3529013" cy="5057775"/>
          </a:xfrm>
          <a:noFill/>
          <a:ln/>
        </p:spPr>
      </p:pic>
      <p:sp>
        <p:nvSpPr>
          <p:cNvPr id="4" name="TextBox 3"/>
          <p:cNvSpPr txBox="1"/>
          <p:nvPr/>
        </p:nvSpPr>
        <p:spPr>
          <a:xfrm>
            <a:off x="533400" y="5867400"/>
            <a:ext cx="4601965" cy="523220"/>
          </a:xfrm>
          <a:prstGeom prst="rect">
            <a:avLst/>
          </a:prstGeom>
          <a:noFill/>
        </p:spPr>
        <p:txBody>
          <a:bodyPr wrap="none" rtlCol="0">
            <a:spAutoFit/>
          </a:bodyPr>
          <a:lstStyle/>
          <a:p>
            <a:r>
              <a:rPr lang="en-US" dirty="0" smtClean="0"/>
              <a:t>http://www.diegorivera.com/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His life – His art- His politics</a:t>
            </a:r>
          </a:p>
        </p:txBody>
      </p:sp>
      <p:sp>
        <p:nvSpPr>
          <p:cNvPr id="81923" name="Rectangle 3"/>
          <p:cNvSpPr>
            <a:spLocks noGrp="1" noChangeArrowheads="1"/>
          </p:cNvSpPr>
          <p:nvPr>
            <p:ph type="body" idx="1"/>
          </p:nvPr>
        </p:nvSpPr>
        <p:spPr/>
        <p:txBody>
          <a:bodyPr/>
          <a:lstStyle/>
          <a:p>
            <a:pPr>
              <a:lnSpc>
                <a:spcPct val="90000"/>
              </a:lnSpc>
            </a:pPr>
            <a:r>
              <a:rPr lang="en-US" sz="2400"/>
              <a:t>Began as a cubist </a:t>
            </a:r>
          </a:p>
          <a:p>
            <a:pPr>
              <a:lnSpc>
                <a:spcPct val="90000"/>
              </a:lnSpc>
            </a:pPr>
            <a:r>
              <a:rPr lang="en-US" sz="2400"/>
              <a:t>But he is known as a muralist </a:t>
            </a:r>
          </a:p>
          <a:p>
            <a:pPr>
              <a:lnSpc>
                <a:spcPct val="90000"/>
              </a:lnSpc>
            </a:pPr>
            <a:r>
              <a:rPr lang="en-US" sz="2400"/>
              <a:t>He painted frescoes on important buildings in Mexico and in America.  He believed that this made his art accessible to the common man. Many of his works were commissioned by public officials.  </a:t>
            </a:r>
          </a:p>
          <a:p>
            <a:pPr>
              <a:lnSpc>
                <a:spcPct val="90000"/>
              </a:lnSpc>
            </a:pPr>
            <a:r>
              <a:rPr lang="en-US" sz="2400"/>
              <a:t>Believed in social revolution.  Became a communist.  </a:t>
            </a:r>
          </a:p>
          <a:p>
            <a:pPr>
              <a:lnSpc>
                <a:spcPct val="90000"/>
              </a:lnSpc>
            </a:pPr>
            <a:r>
              <a:rPr lang="en-US" sz="2400"/>
              <a:t>Believed that art has a social function : “If it isn’t propaganda it isn’t art.”</a:t>
            </a:r>
          </a:p>
          <a:p>
            <a:pPr>
              <a:lnSpc>
                <a:spcPct val="90000"/>
              </a:lnSpc>
            </a:pPr>
            <a:r>
              <a:rPr lang="en-US" sz="2400"/>
              <a:t>His works glorified the life and culture of the common man, peasants, laborers, indigenous peoples.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3600"/>
              <a:t>His life – His art- His politics- Cont.</a:t>
            </a:r>
          </a:p>
        </p:txBody>
      </p:sp>
      <p:sp>
        <p:nvSpPr>
          <p:cNvPr id="82947" name="Rectangle 3"/>
          <p:cNvSpPr>
            <a:spLocks noGrp="1" noChangeArrowheads="1"/>
          </p:cNvSpPr>
          <p:nvPr>
            <p:ph type="body" idx="1"/>
          </p:nvPr>
        </p:nvSpPr>
        <p:spPr/>
        <p:txBody>
          <a:bodyPr/>
          <a:lstStyle/>
          <a:p>
            <a:r>
              <a:rPr lang="en-US" sz="2400"/>
              <a:t>His works often contained images of recognizable historical and political figures.  His mural in Detroit was destroyed because he included a painting of Lenon.</a:t>
            </a:r>
          </a:p>
          <a:p>
            <a:r>
              <a:rPr lang="en-US" sz="2400"/>
              <a:t>He married Lupe Marín and had children with her.  His second wife was Frida Kahlo.  And he was repeatedly unfaithful to both of them.</a:t>
            </a:r>
          </a:p>
          <a:p>
            <a:r>
              <a:rPr lang="en-US" sz="2400"/>
              <a:t>He was criticized by other artists and politicians because he liked to socialize with the upper class while he was painting murals and talking about the plight of the lower, common working class.  </a:t>
            </a:r>
          </a:p>
          <a:p>
            <a:endParaRPr lang="en-US" sz="2400"/>
          </a:p>
          <a:p>
            <a:endParaRPr lang="en-US"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5943600"/>
            <a:ext cx="7696200" cy="914400"/>
          </a:xfrm>
        </p:spPr>
        <p:txBody>
          <a:bodyPr/>
          <a:lstStyle/>
          <a:p>
            <a:r>
              <a:rPr lang="en-US" sz="2400" i="1"/>
              <a:t>La Era, 1904 Oil on canvas Diego Rivera Museum, Guanajuato, Mex</a:t>
            </a:r>
          </a:p>
        </p:txBody>
      </p:sp>
      <p:pic>
        <p:nvPicPr>
          <p:cNvPr id="53252" name="Picture 4" descr="era"/>
          <p:cNvPicPr>
            <a:picLocks noGrp="1" noChangeAspect="1" noChangeArrowheads="1"/>
          </p:cNvPicPr>
          <p:nvPr>
            <p:ph idx="1"/>
          </p:nvPr>
        </p:nvPicPr>
        <p:blipFill>
          <a:blip r:embed="rId3" cstate="print"/>
          <a:srcRect/>
          <a:stretch>
            <a:fillRect/>
          </a:stretch>
        </p:blipFill>
        <p:spPr>
          <a:xfrm>
            <a:off x="2209800" y="304800"/>
            <a:ext cx="6561138" cy="5697538"/>
          </a:xfrm>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533400"/>
            <a:ext cx="3200400" cy="1219200"/>
          </a:xfrm>
        </p:spPr>
        <p:txBody>
          <a:bodyPr/>
          <a:lstStyle/>
          <a:p>
            <a:r>
              <a:rPr lang="en-US" sz="3200">
                <a:latin typeface="Arial" charset="0"/>
              </a:rPr>
              <a:t>Fiesta Tehuana</a:t>
            </a:r>
            <a:r>
              <a:rPr lang="en-US"/>
              <a:t> </a:t>
            </a:r>
          </a:p>
        </p:txBody>
      </p:sp>
      <p:sp>
        <p:nvSpPr>
          <p:cNvPr id="55299" name="Rectangle 3"/>
          <p:cNvSpPr>
            <a:spLocks noGrp="1" noChangeArrowheads="1"/>
          </p:cNvSpPr>
          <p:nvPr>
            <p:ph type="body" sz="half" idx="1"/>
          </p:nvPr>
        </p:nvSpPr>
        <p:spPr>
          <a:xfrm>
            <a:off x="685800" y="1981200"/>
            <a:ext cx="2971800" cy="2209800"/>
          </a:xfrm>
        </p:spPr>
        <p:txBody>
          <a:bodyPr/>
          <a:lstStyle/>
          <a:p>
            <a:r>
              <a:rPr lang="en-US" sz="2400" i="1"/>
              <a:t>Dance in Tehuantepec, </a:t>
            </a:r>
          </a:p>
          <a:p>
            <a:r>
              <a:rPr lang="en-US" sz="2400" i="1"/>
              <a:t>1928 Oil on canvas New York, IBM Corporation</a:t>
            </a:r>
          </a:p>
        </p:txBody>
      </p:sp>
      <p:pic>
        <p:nvPicPr>
          <p:cNvPr id="55300" name="Picture 4" descr="danza"/>
          <p:cNvPicPr>
            <a:picLocks noGrp="1" noChangeAspect="1" noChangeArrowheads="1"/>
          </p:cNvPicPr>
          <p:nvPr>
            <p:ph sz="half" idx="2"/>
          </p:nvPr>
        </p:nvPicPr>
        <p:blipFill>
          <a:blip r:embed="rId3" cstate="print"/>
          <a:srcRect/>
          <a:stretch>
            <a:fillRect/>
          </a:stretch>
        </p:blipFill>
        <p:spPr>
          <a:xfrm>
            <a:off x="3933825" y="533400"/>
            <a:ext cx="4803775" cy="6019800"/>
          </a:xfrm>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324600" y="533400"/>
            <a:ext cx="2133600" cy="1219200"/>
          </a:xfrm>
        </p:spPr>
        <p:txBody>
          <a:bodyPr/>
          <a:lstStyle/>
          <a:p>
            <a:r>
              <a:rPr lang="en-US" sz="2800" b="1">
                <a:latin typeface="Arial" charset="0"/>
              </a:rPr>
              <a:t>Vendedor de Flores</a:t>
            </a:r>
            <a:r>
              <a:rPr lang="en-US" sz="4000"/>
              <a:t> </a:t>
            </a:r>
          </a:p>
        </p:txBody>
      </p:sp>
      <p:sp>
        <p:nvSpPr>
          <p:cNvPr id="57347" name="Rectangle 3"/>
          <p:cNvSpPr>
            <a:spLocks noGrp="1" noChangeArrowheads="1"/>
          </p:cNvSpPr>
          <p:nvPr>
            <p:ph type="body" sz="half" idx="1"/>
          </p:nvPr>
        </p:nvSpPr>
        <p:spPr>
          <a:xfrm>
            <a:off x="6324600" y="4038600"/>
            <a:ext cx="2514600" cy="2362200"/>
          </a:xfrm>
        </p:spPr>
        <p:txBody>
          <a:bodyPr/>
          <a:lstStyle/>
          <a:p>
            <a:pPr>
              <a:lnSpc>
                <a:spcPct val="90000"/>
              </a:lnSpc>
              <a:buFontTx/>
              <a:buNone/>
            </a:pPr>
            <a:r>
              <a:rPr lang="en-US" sz="2000" i="1">
                <a:latin typeface="Arial" charset="0"/>
              </a:rPr>
              <a:t>The flower carrier,</a:t>
            </a:r>
          </a:p>
          <a:p>
            <a:pPr>
              <a:lnSpc>
                <a:spcPct val="90000"/>
              </a:lnSpc>
              <a:buFontTx/>
              <a:buNone/>
            </a:pPr>
            <a:r>
              <a:rPr lang="en-US" sz="2000" i="1">
                <a:latin typeface="Arial" charset="0"/>
              </a:rPr>
              <a:t>1935 </a:t>
            </a:r>
          </a:p>
          <a:p>
            <a:pPr>
              <a:lnSpc>
                <a:spcPct val="90000"/>
              </a:lnSpc>
              <a:buFontTx/>
              <a:buNone/>
            </a:pPr>
            <a:r>
              <a:rPr lang="en-US" sz="2000" i="1">
                <a:latin typeface="Arial" charset="0"/>
              </a:rPr>
              <a:t>Oil and tempera on masonite </a:t>
            </a:r>
          </a:p>
          <a:p>
            <a:pPr>
              <a:lnSpc>
                <a:spcPct val="90000"/>
              </a:lnSpc>
              <a:buFontTx/>
              <a:buNone/>
            </a:pPr>
            <a:r>
              <a:rPr lang="en-US" sz="2000" i="1">
                <a:latin typeface="Arial" charset="0"/>
              </a:rPr>
              <a:t>San Francisco Museum of Modern Art</a:t>
            </a:r>
          </a:p>
        </p:txBody>
      </p:sp>
      <p:pic>
        <p:nvPicPr>
          <p:cNvPr id="57348" name="Picture 4" descr="carri"/>
          <p:cNvPicPr>
            <a:picLocks noGrp="1" noChangeAspect="1" noChangeArrowheads="1"/>
          </p:cNvPicPr>
          <p:nvPr>
            <p:ph sz="half" idx="2"/>
          </p:nvPr>
        </p:nvPicPr>
        <p:blipFill>
          <a:blip r:embed="rId3" cstate="print"/>
          <a:srcRect/>
          <a:stretch>
            <a:fillRect/>
          </a:stretch>
        </p:blipFill>
        <p:spPr>
          <a:xfrm>
            <a:off x="152400" y="381000"/>
            <a:ext cx="5945188" cy="6167438"/>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57200"/>
            <a:ext cx="7772400" cy="1143000"/>
          </a:xfrm>
        </p:spPr>
        <p:txBody>
          <a:bodyPr/>
          <a:lstStyle/>
          <a:p>
            <a:r>
              <a:rPr lang="en-US" sz="2400">
                <a:latin typeface="Arial" charset="0"/>
              </a:rPr>
              <a:t>Gran fandango y francachela de todas las calaveras</a:t>
            </a:r>
            <a:r>
              <a:rPr lang="en-US" sz="4000"/>
              <a:t> </a:t>
            </a:r>
          </a:p>
        </p:txBody>
      </p:sp>
      <p:pic>
        <p:nvPicPr>
          <p:cNvPr id="27651" name="Picture 3" descr="fandango"/>
          <p:cNvPicPr>
            <a:picLocks noGrp="1" noChangeAspect="1" noChangeArrowheads="1"/>
          </p:cNvPicPr>
          <p:nvPr>
            <p:ph idx="1"/>
          </p:nvPr>
        </p:nvPicPr>
        <p:blipFill>
          <a:blip r:embed="rId3" cstate="print"/>
          <a:srcRect/>
          <a:stretch>
            <a:fillRect/>
          </a:stretch>
        </p:blipFill>
        <p:spPr>
          <a:xfrm>
            <a:off x="762000" y="1676400"/>
            <a:ext cx="7620000" cy="5021263"/>
          </a:xfrm>
          <a:noFill/>
          <a:ln/>
        </p:spPr>
      </p:pic>
      <p:sp>
        <p:nvSpPr>
          <p:cNvPr id="27652" name="Text Box 4"/>
          <p:cNvSpPr txBox="1">
            <a:spLocks noChangeArrowheads="1"/>
          </p:cNvSpPr>
          <p:nvPr/>
        </p:nvSpPr>
        <p:spPr bwMode="auto">
          <a:xfrm>
            <a:off x="1981200" y="5943600"/>
            <a:ext cx="5181600" cy="641350"/>
          </a:xfrm>
          <a:prstGeom prst="rect">
            <a:avLst/>
          </a:prstGeom>
          <a:noFill/>
          <a:ln w="9525">
            <a:noFill/>
            <a:miter lim="800000"/>
            <a:headEnd/>
            <a:tailEnd/>
          </a:ln>
          <a:effectLst/>
        </p:spPr>
        <p:txBody>
          <a:bodyPr>
            <a:spAutoFit/>
          </a:bodyPr>
          <a:lstStyle/>
          <a:p>
            <a:pPr eaLnBrk="1" hangingPunct="1">
              <a:spcBef>
                <a:spcPct val="50000"/>
              </a:spcBef>
            </a:pPr>
            <a:r>
              <a:rPr lang="en-US" sz="1800"/>
              <a:t>Happy dance and wild party of all the skeletons</a:t>
            </a:r>
            <a:br>
              <a:rPr lang="en-US" sz="1800"/>
            </a:br>
            <a:r>
              <a:rPr lang="en-US" sz="1800"/>
              <a:t> metal engraving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5" name="Rectangle 13"/>
          <p:cNvSpPr>
            <a:spLocks noGrp="1" noChangeArrowheads="1"/>
          </p:cNvSpPr>
          <p:nvPr>
            <p:ph type="title"/>
          </p:nvPr>
        </p:nvSpPr>
        <p:spPr>
          <a:xfrm>
            <a:off x="533400" y="5715000"/>
            <a:ext cx="7620000" cy="762000"/>
          </a:xfrm>
        </p:spPr>
        <p:txBody>
          <a:bodyPr/>
          <a:lstStyle/>
          <a:p>
            <a:r>
              <a:rPr lang="en-US"/>
              <a:t>Common scenes</a:t>
            </a:r>
          </a:p>
        </p:txBody>
      </p:sp>
      <p:pic>
        <p:nvPicPr>
          <p:cNvPr id="59396" name="Picture 4" descr="floven49"/>
          <p:cNvPicPr>
            <a:picLocks noGrp="1" noChangeAspect="1" noChangeArrowheads="1"/>
          </p:cNvPicPr>
          <p:nvPr>
            <p:ph sz="half" idx="1"/>
          </p:nvPr>
        </p:nvPicPr>
        <p:blipFill>
          <a:blip r:embed="rId3" cstate="print"/>
          <a:srcRect/>
          <a:stretch>
            <a:fillRect/>
          </a:stretch>
        </p:blipFill>
        <p:spPr>
          <a:xfrm>
            <a:off x="228600" y="228600"/>
            <a:ext cx="3397250" cy="4114800"/>
          </a:xfrm>
          <a:noFill/>
          <a:ln/>
        </p:spPr>
      </p:pic>
      <p:pic>
        <p:nvPicPr>
          <p:cNvPr id="59400" name="Picture 8" descr="sandias"/>
          <p:cNvPicPr>
            <a:picLocks noGrp="1" noChangeAspect="1" noChangeArrowheads="1"/>
          </p:cNvPicPr>
          <p:nvPr>
            <p:ph sz="quarter" idx="2"/>
          </p:nvPr>
        </p:nvPicPr>
        <p:blipFill>
          <a:blip r:embed="rId4" cstate="print"/>
          <a:srcRect/>
          <a:stretch>
            <a:fillRect/>
          </a:stretch>
        </p:blipFill>
        <p:spPr>
          <a:xfrm>
            <a:off x="4038600" y="304800"/>
            <a:ext cx="3810000" cy="2806700"/>
          </a:xfrm>
          <a:noFill/>
          <a:ln/>
        </p:spPr>
      </p:pic>
      <p:sp>
        <p:nvSpPr>
          <p:cNvPr id="59399" name="Text Box 7"/>
          <p:cNvSpPr txBox="1">
            <a:spLocks noChangeArrowheads="1"/>
          </p:cNvSpPr>
          <p:nvPr/>
        </p:nvSpPr>
        <p:spPr bwMode="auto">
          <a:xfrm>
            <a:off x="365125" y="4506913"/>
            <a:ext cx="2759075" cy="1006475"/>
          </a:xfrm>
          <a:prstGeom prst="rect">
            <a:avLst/>
          </a:prstGeom>
          <a:noFill/>
          <a:ln w="9525">
            <a:noFill/>
            <a:miter lim="800000"/>
            <a:headEnd/>
            <a:tailEnd/>
          </a:ln>
          <a:effectLst/>
        </p:spPr>
        <p:txBody>
          <a:bodyPr>
            <a:spAutoFit/>
          </a:bodyPr>
          <a:lstStyle/>
          <a:p>
            <a:pPr algn="ctr"/>
            <a:r>
              <a:rPr lang="en-US" sz="2000" b="1"/>
              <a:t>Vendedora de Flores</a:t>
            </a:r>
          </a:p>
          <a:p>
            <a:pPr algn="ctr"/>
            <a:r>
              <a:rPr lang="en-US" sz="2000" b="1"/>
              <a:t>1949</a:t>
            </a:r>
            <a:r>
              <a:rPr lang="en-US" sz="2000"/>
              <a:t/>
            </a:r>
            <a:br>
              <a:rPr lang="en-US" sz="2000"/>
            </a:br>
            <a:endParaRPr lang="en-US" sz="2000"/>
          </a:p>
        </p:txBody>
      </p:sp>
      <p:sp>
        <p:nvSpPr>
          <p:cNvPr id="59403" name="Text Box 11"/>
          <p:cNvSpPr txBox="1">
            <a:spLocks noChangeArrowheads="1"/>
          </p:cNvSpPr>
          <p:nvPr/>
        </p:nvSpPr>
        <p:spPr bwMode="auto">
          <a:xfrm>
            <a:off x="5165725" y="3211513"/>
            <a:ext cx="2287588" cy="396875"/>
          </a:xfrm>
          <a:prstGeom prst="rect">
            <a:avLst/>
          </a:prstGeom>
          <a:noFill/>
          <a:ln w="9525">
            <a:noFill/>
            <a:miter lim="800000"/>
            <a:headEnd/>
            <a:tailEnd/>
          </a:ln>
          <a:effectLst/>
        </p:spPr>
        <p:txBody>
          <a:bodyPr wrap="none">
            <a:spAutoFit/>
          </a:bodyPr>
          <a:lstStyle/>
          <a:p>
            <a:r>
              <a:rPr lang="en-US" sz="2000"/>
              <a:t>Las Sandias, 1957</a:t>
            </a:r>
          </a:p>
        </p:txBody>
      </p:sp>
      <p:pic>
        <p:nvPicPr>
          <p:cNvPr id="59404" name="Picture 12" descr="mujeres_peinandose"/>
          <p:cNvPicPr>
            <a:picLocks noGrp="1" noChangeAspect="1" noChangeArrowheads="1"/>
          </p:cNvPicPr>
          <p:nvPr>
            <p:ph sz="quarter" idx="3"/>
          </p:nvPr>
        </p:nvPicPr>
        <p:blipFill>
          <a:blip r:embed="rId5" cstate="print"/>
          <a:srcRect/>
          <a:stretch>
            <a:fillRect/>
          </a:stretch>
        </p:blipFill>
        <p:spPr>
          <a:xfrm>
            <a:off x="4343400" y="3657600"/>
            <a:ext cx="2798763" cy="1981200"/>
          </a:xfrm>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609600"/>
            <a:ext cx="8001000" cy="3276600"/>
          </a:xfrm>
        </p:spPr>
        <p:txBody>
          <a:bodyPr/>
          <a:lstStyle/>
          <a:p>
            <a:r>
              <a:rPr lang="en-US" sz="6000">
                <a:latin typeface="Tempus Sans ITC" pitchFamily="82" charset="0"/>
              </a:rPr>
              <a:t>The Murals</a:t>
            </a:r>
            <a:r>
              <a:rPr lang="en-US" sz="6000"/>
              <a:t>	</a:t>
            </a:r>
          </a:p>
        </p:txBody>
      </p:sp>
      <p:sp>
        <p:nvSpPr>
          <p:cNvPr id="65539" name="Rectangle 3"/>
          <p:cNvSpPr>
            <a:spLocks noGrp="1" noChangeArrowheads="1"/>
          </p:cNvSpPr>
          <p:nvPr>
            <p:ph type="body" idx="1"/>
          </p:nvPr>
        </p:nvSpPr>
        <p:spPr>
          <a:xfrm>
            <a:off x="685800" y="4114800"/>
            <a:ext cx="7696200" cy="1981200"/>
          </a:xfrm>
        </p:spPr>
        <p:txBody>
          <a:bodyPr/>
          <a:lstStyle/>
          <a:p>
            <a:pPr algn="ctr">
              <a:buFontTx/>
              <a:buNone/>
            </a:pPr>
            <a:r>
              <a:rPr lang="en-US">
                <a:latin typeface="Tempus Sans ITC" pitchFamily="82" charset="0"/>
              </a:rPr>
              <a:t>Diego is most known for his murals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mundoindi"/>
          <p:cNvPicPr>
            <a:picLocks noGrp="1" noChangeAspect="1" noChangeArrowheads="1"/>
          </p:cNvPicPr>
          <p:nvPr>
            <p:ph idx="1"/>
          </p:nvPr>
        </p:nvPicPr>
        <p:blipFill>
          <a:blip r:embed="rId3" cstate="print"/>
          <a:srcRect/>
          <a:stretch>
            <a:fillRect/>
          </a:stretch>
        </p:blipFill>
        <p:spPr>
          <a:xfrm>
            <a:off x="914400" y="304800"/>
            <a:ext cx="7086600" cy="5967413"/>
          </a:xfrm>
          <a:noFill/>
          <a:ln/>
        </p:spPr>
      </p:pic>
      <p:sp>
        <p:nvSpPr>
          <p:cNvPr id="63495" name="Text Box 7"/>
          <p:cNvSpPr txBox="1">
            <a:spLocks noChangeArrowheads="1"/>
          </p:cNvSpPr>
          <p:nvPr/>
        </p:nvSpPr>
        <p:spPr bwMode="auto">
          <a:xfrm>
            <a:off x="1143000" y="6248400"/>
            <a:ext cx="6934200" cy="825500"/>
          </a:xfrm>
          <a:prstGeom prst="rect">
            <a:avLst/>
          </a:prstGeom>
          <a:noFill/>
          <a:ln w="9525">
            <a:noFill/>
            <a:miter lim="800000"/>
            <a:headEnd/>
            <a:tailEnd/>
          </a:ln>
          <a:effectLst/>
        </p:spPr>
        <p:txBody>
          <a:bodyPr>
            <a:spAutoFit/>
          </a:bodyPr>
          <a:lstStyle/>
          <a:p>
            <a:r>
              <a:rPr lang="en-US" sz="1600"/>
              <a:t>Historia de México - El antiguo Mundo Indígena, 1929-1935 -Fresco</a:t>
            </a:r>
            <a:br>
              <a:rPr lang="en-US" sz="1600"/>
            </a:br>
            <a:r>
              <a:rPr lang="en-US" sz="1600"/>
              <a:t>Muro Norte, Palacio Nacional, Ciudad de México</a:t>
            </a:r>
            <a:br>
              <a:rPr lang="en-US" sz="1600"/>
            </a:br>
            <a:endParaRPr lang="en-US" sz="16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title"/>
          </p:nvPr>
        </p:nvSpPr>
        <p:spPr>
          <a:xfrm>
            <a:off x="457200" y="228600"/>
            <a:ext cx="8001000" cy="1676400"/>
          </a:xfrm>
        </p:spPr>
        <p:txBody>
          <a:bodyPr/>
          <a:lstStyle/>
          <a:p>
            <a:r>
              <a:rPr lang="en-US" sz="2000">
                <a:latin typeface="Arial" charset="0"/>
              </a:rPr>
              <a:t>Hombre en una Encrucijada, 1934</a:t>
            </a:r>
            <a:br>
              <a:rPr lang="en-US" sz="2000">
                <a:latin typeface="Arial" charset="0"/>
              </a:rPr>
            </a:br>
            <a:r>
              <a:rPr lang="en-US" sz="2000">
                <a:latin typeface="Arial" charset="0"/>
              </a:rPr>
              <a:t>Fresco</a:t>
            </a:r>
            <a:br>
              <a:rPr lang="en-US" sz="2000">
                <a:latin typeface="Arial" charset="0"/>
              </a:rPr>
            </a:br>
            <a:r>
              <a:rPr lang="en-US" sz="2000">
                <a:latin typeface="Arial" charset="0"/>
              </a:rPr>
              <a:t>Museo del Palacio de Bellas Artes, Ciudad de México</a:t>
            </a:r>
            <a:br>
              <a:rPr lang="en-US" sz="2000">
                <a:latin typeface="Arial" charset="0"/>
              </a:rPr>
            </a:br>
            <a:r>
              <a:rPr lang="en-US" sz="2000">
                <a:latin typeface="Arial" charset="0"/>
              </a:rPr>
              <a:t>M</a:t>
            </a:r>
            <a:r>
              <a:rPr lang="en-US" sz="2000" i="1">
                <a:latin typeface="Arial" charset="0"/>
              </a:rPr>
              <a:t>an at the Crossroads, 1934</a:t>
            </a:r>
            <a:r>
              <a:rPr lang="en-US"/>
              <a:t> </a:t>
            </a:r>
          </a:p>
        </p:txBody>
      </p:sp>
      <p:pic>
        <p:nvPicPr>
          <p:cNvPr id="66568" name="Picture 8" descr="crossrba"/>
          <p:cNvPicPr>
            <a:picLocks noGrp="1" noChangeAspect="1" noChangeArrowheads="1"/>
          </p:cNvPicPr>
          <p:nvPr>
            <p:ph idx="1"/>
          </p:nvPr>
        </p:nvPicPr>
        <p:blipFill>
          <a:blip r:embed="rId3" cstate="print"/>
          <a:srcRect/>
          <a:stretch>
            <a:fillRect/>
          </a:stretch>
        </p:blipFill>
        <p:spPr>
          <a:xfrm>
            <a:off x="304800" y="2222500"/>
            <a:ext cx="8610600" cy="3600450"/>
          </a:xfrm>
          <a:noFill/>
          <a:ln/>
        </p:spPr>
      </p:pic>
      <p:sp>
        <p:nvSpPr>
          <p:cNvPr id="66569" name="Text Box 9"/>
          <p:cNvSpPr txBox="1">
            <a:spLocks noChangeArrowheads="1"/>
          </p:cNvSpPr>
          <p:nvPr/>
        </p:nvSpPr>
        <p:spPr bwMode="auto">
          <a:xfrm>
            <a:off x="457200" y="5943600"/>
            <a:ext cx="8077200" cy="701675"/>
          </a:xfrm>
          <a:prstGeom prst="rect">
            <a:avLst/>
          </a:prstGeom>
          <a:noFill/>
          <a:ln w="9525">
            <a:noFill/>
            <a:miter lim="800000"/>
            <a:headEnd/>
            <a:tailEnd/>
          </a:ln>
          <a:effectLst/>
        </p:spPr>
        <p:txBody>
          <a:bodyPr>
            <a:spAutoFit/>
          </a:bodyPr>
          <a:lstStyle/>
          <a:p>
            <a:pPr algn="ctr"/>
            <a:r>
              <a:rPr lang="en-US" sz="2000"/>
              <a:t>This is his reproduction of the mural he started in Detroit that was destroyed before it was complete.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type="title"/>
          </p:nvPr>
        </p:nvSpPr>
        <p:spPr>
          <a:xfrm>
            <a:off x="609600" y="5562600"/>
            <a:ext cx="7772400" cy="1143000"/>
          </a:xfrm>
        </p:spPr>
        <p:txBody>
          <a:bodyPr/>
          <a:lstStyle/>
          <a:p>
            <a:r>
              <a:rPr lang="en-US" sz="1600">
                <a:latin typeface="Arial" charset="0"/>
              </a:rPr>
              <a:t>Industria de Detroit o Hombre y Máquina, Frente 1932-1933</a:t>
            </a:r>
            <a:br>
              <a:rPr lang="en-US" sz="1600">
                <a:latin typeface="Arial" charset="0"/>
              </a:rPr>
            </a:br>
            <a:r>
              <a:rPr lang="en-US" sz="1600">
                <a:latin typeface="Arial" charset="0"/>
              </a:rPr>
              <a:t>Fresco</a:t>
            </a:r>
            <a:br>
              <a:rPr lang="en-US" sz="1600">
                <a:latin typeface="Arial" charset="0"/>
              </a:rPr>
            </a:br>
            <a:r>
              <a:rPr lang="en-US" sz="1600">
                <a:latin typeface="Arial" charset="0"/>
              </a:rPr>
              <a:t>Instituto de Artes de Detroit, Detroit, Michigan</a:t>
            </a:r>
            <a:br>
              <a:rPr lang="en-US" sz="1600">
                <a:latin typeface="Arial" charset="0"/>
              </a:rPr>
            </a:br>
            <a:r>
              <a:rPr lang="en-US" sz="1600">
                <a:latin typeface="Arial" charset="0"/>
              </a:rPr>
              <a:t>D</a:t>
            </a:r>
            <a:r>
              <a:rPr lang="en-US" sz="1600" i="1">
                <a:latin typeface="Arial" charset="0"/>
              </a:rPr>
              <a:t>etroit Industry or Man and Machine, Front Wall 1932-1933</a:t>
            </a:r>
            <a:r>
              <a:rPr lang="en-US" sz="4000"/>
              <a:t> </a:t>
            </a:r>
          </a:p>
        </p:txBody>
      </p:sp>
      <p:pic>
        <p:nvPicPr>
          <p:cNvPr id="68612" name="Picture 4" descr="fron_wall"/>
          <p:cNvPicPr>
            <a:picLocks noGrp="1" noChangeAspect="1" noChangeArrowheads="1"/>
          </p:cNvPicPr>
          <p:nvPr>
            <p:ph idx="1"/>
          </p:nvPr>
        </p:nvPicPr>
        <p:blipFill>
          <a:blip r:embed="rId3" cstate="print"/>
          <a:srcRect/>
          <a:stretch>
            <a:fillRect/>
          </a:stretch>
        </p:blipFill>
        <p:spPr>
          <a:xfrm>
            <a:off x="304800" y="228600"/>
            <a:ext cx="8534400" cy="5202238"/>
          </a:xfrm>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8" name="Rectangle 12"/>
          <p:cNvSpPr>
            <a:spLocks noGrp="1" noChangeArrowheads="1"/>
          </p:cNvSpPr>
          <p:nvPr>
            <p:ph type="title"/>
          </p:nvPr>
        </p:nvSpPr>
        <p:spPr>
          <a:xfrm>
            <a:off x="533400" y="4953000"/>
            <a:ext cx="7848600" cy="1676400"/>
          </a:xfrm>
        </p:spPr>
        <p:txBody>
          <a:bodyPr/>
          <a:lstStyle/>
          <a:p>
            <a:r>
              <a:rPr lang="en-US" sz="2000">
                <a:latin typeface="Arial" charset="0"/>
              </a:rPr>
              <a:t>PanAmerican Unity panels 1-3</a:t>
            </a:r>
            <a:br>
              <a:rPr lang="en-US" sz="2000">
                <a:latin typeface="Arial" charset="0"/>
              </a:rPr>
            </a:br>
            <a:r>
              <a:rPr lang="en-US" sz="2000">
                <a:latin typeface="Arial" charset="0"/>
              </a:rPr>
              <a:t>1940</a:t>
            </a:r>
            <a:br>
              <a:rPr lang="en-US" sz="2000">
                <a:latin typeface="Arial" charset="0"/>
              </a:rPr>
            </a:br>
            <a:r>
              <a:rPr lang="en-US" sz="2400">
                <a:latin typeface="Arial" charset="0"/>
              </a:rPr>
              <a:t>City College of San Francisco</a:t>
            </a:r>
            <a:r>
              <a:rPr lang="en-US" sz="4000"/>
              <a:t/>
            </a:r>
            <a:br>
              <a:rPr lang="en-US" sz="4000"/>
            </a:br>
            <a:endParaRPr lang="en-US" sz="4000"/>
          </a:p>
        </p:txBody>
      </p:sp>
      <p:pic>
        <p:nvPicPr>
          <p:cNvPr id="70661" name="Picture 5" descr="collegeSFO1"/>
          <p:cNvPicPr>
            <a:picLocks noGrp="1" noChangeAspect="1" noChangeArrowheads="1"/>
          </p:cNvPicPr>
          <p:nvPr>
            <p:ph sz="half" idx="1"/>
          </p:nvPr>
        </p:nvPicPr>
        <p:blipFill>
          <a:blip r:embed="rId3" cstate="print"/>
          <a:srcRect/>
          <a:stretch>
            <a:fillRect/>
          </a:stretch>
        </p:blipFill>
        <p:spPr>
          <a:xfrm>
            <a:off x="152400" y="228600"/>
            <a:ext cx="2779713" cy="4343400"/>
          </a:xfrm>
          <a:noFill/>
          <a:ln/>
        </p:spPr>
      </p:pic>
      <p:pic>
        <p:nvPicPr>
          <p:cNvPr id="70664" name="Picture 8" descr="collegeSFO2"/>
          <p:cNvPicPr>
            <a:picLocks noGrp="1" noChangeAspect="1" noChangeArrowheads="1"/>
          </p:cNvPicPr>
          <p:nvPr>
            <p:ph sz="quarter" idx="2"/>
          </p:nvPr>
        </p:nvPicPr>
        <p:blipFill>
          <a:blip r:embed="rId4" cstate="print"/>
          <a:srcRect/>
          <a:stretch>
            <a:fillRect/>
          </a:stretch>
        </p:blipFill>
        <p:spPr>
          <a:xfrm>
            <a:off x="3048000" y="228600"/>
            <a:ext cx="2908300" cy="4343400"/>
          </a:xfrm>
          <a:noFill/>
          <a:ln/>
        </p:spPr>
      </p:pic>
      <p:pic>
        <p:nvPicPr>
          <p:cNvPr id="70667" name="Picture 11" descr="collegeSFO3"/>
          <p:cNvPicPr>
            <a:picLocks noGrp="1" noChangeAspect="1" noChangeArrowheads="1"/>
          </p:cNvPicPr>
          <p:nvPr>
            <p:ph sz="quarter" idx="3"/>
          </p:nvPr>
        </p:nvPicPr>
        <p:blipFill>
          <a:blip r:embed="rId5" cstate="print"/>
          <a:srcRect/>
          <a:stretch>
            <a:fillRect/>
          </a:stretch>
        </p:blipFill>
        <p:spPr>
          <a:xfrm>
            <a:off x="6096000" y="228600"/>
            <a:ext cx="2863850" cy="4343400"/>
          </a:xfrm>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1143000"/>
          </a:xfrm>
        </p:spPr>
        <p:txBody>
          <a:bodyPr/>
          <a:lstStyle/>
          <a:p>
            <a:pPr algn="l"/>
            <a:r>
              <a:rPr lang="en-US" sz="4000" dirty="0" err="1" smtClean="0">
                <a:latin typeface="Arial" pitchFamily="34" charset="0"/>
                <a:cs typeface="Arial" pitchFamily="34" charset="0"/>
              </a:rPr>
              <a:t>Coit</a:t>
            </a:r>
            <a:r>
              <a:rPr lang="en-US" sz="4000" dirty="0" smtClean="0">
                <a:latin typeface="Arial" pitchFamily="34" charset="0"/>
                <a:cs typeface="Arial" pitchFamily="34" charset="0"/>
              </a:rPr>
              <a:t> Tower</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1295400"/>
            <a:ext cx="3657600" cy="5029200"/>
          </a:xfrm>
        </p:spPr>
        <p:txBody>
          <a:bodyPr/>
          <a:lstStyle/>
          <a:p>
            <a:r>
              <a:rPr lang="en-US" sz="2000" dirty="0" smtClean="0">
                <a:latin typeface="Arial" pitchFamily="34" charset="0"/>
                <a:cs typeface="Arial" pitchFamily="34" charset="0"/>
              </a:rPr>
              <a:t>Built in San Francisco in 1933</a:t>
            </a:r>
          </a:p>
          <a:p>
            <a:r>
              <a:rPr lang="en-US" sz="2000" dirty="0" smtClean="0">
                <a:latin typeface="Arial" pitchFamily="34" charset="0"/>
                <a:cs typeface="Arial" pitchFamily="34" charset="0"/>
              </a:rPr>
              <a:t>In 1934 they commissioned 26 artists under the Public Works of Art Project (WPA) to create a series of fresco paintings on the interior walls with the theme of “Aspects of California Life” and depicted the struggles of working class Americans</a:t>
            </a:r>
          </a:p>
          <a:p>
            <a:endParaRPr lang="en-US" dirty="0"/>
          </a:p>
        </p:txBody>
      </p:sp>
      <p:pic>
        <p:nvPicPr>
          <p:cNvPr id="160770" name="Picture 2" descr="Coit Tower at sunset"/>
          <p:cNvPicPr>
            <a:picLocks noChangeAspect="1" noChangeArrowheads="1"/>
          </p:cNvPicPr>
          <p:nvPr/>
        </p:nvPicPr>
        <p:blipFill>
          <a:blip r:embed="rId3" cstate="print"/>
          <a:srcRect/>
          <a:stretch>
            <a:fillRect/>
          </a:stretch>
        </p:blipFill>
        <p:spPr bwMode="auto">
          <a:xfrm>
            <a:off x="4343400" y="457200"/>
            <a:ext cx="4314825" cy="619125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A visitor checks the view from the top of Coit Tower"/>
          <p:cNvPicPr>
            <a:picLocks noChangeAspect="1" noChangeArrowheads="1"/>
          </p:cNvPicPr>
          <p:nvPr/>
        </p:nvPicPr>
        <p:blipFill>
          <a:blip r:embed="rId3" cstate="print">
            <a:lum bright="30000"/>
          </a:blip>
          <a:srcRect t="1231" r="12911"/>
          <a:stretch>
            <a:fillRect/>
          </a:stretch>
        </p:blipFill>
        <p:spPr bwMode="auto">
          <a:xfrm>
            <a:off x="228600" y="152400"/>
            <a:ext cx="2449794" cy="4572000"/>
          </a:xfrm>
          <a:prstGeom prst="rect">
            <a:avLst/>
          </a:prstGeom>
          <a:noFill/>
        </p:spPr>
      </p:pic>
      <p:sp>
        <p:nvSpPr>
          <p:cNvPr id="2" name="Title 1"/>
          <p:cNvSpPr>
            <a:spLocks noGrp="1"/>
          </p:cNvSpPr>
          <p:nvPr>
            <p:ph type="title"/>
          </p:nvPr>
        </p:nvSpPr>
        <p:spPr>
          <a:xfrm>
            <a:off x="685800" y="0"/>
            <a:ext cx="7772400" cy="1143000"/>
          </a:xfrm>
        </p:spPr>
        <p:txBody>
          <a:bodyPr/>
          <a:lstStyle/>
          <a:p>
            <a:r>
              <a:rPr lang="en-US" sz="3600" dirty="0" smtClean="0">
                <a:latin typeface="Arial" pitchFamily="34" charset="0"/>
                <a:cs typeface="Arial" pitchFamily="34" charset="0"/>
              </a:rPr>
              <a:t>Inspired by Rivera</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1371600" y="990600"/>
            <a:ext cx="7772400" cy="5638800"/>
          </a:xfrm>
        </p:spPr>
        <p:txBody>
          <a:bodyPr/>
          <a:lstStyle/>
          <a:p>
            <a:r>
              <a:rPr lang="en-US" sz="1600" b="1" dirty="0" smtClean="0">
                <a:latin typeface="Arial" pitchFamily="34" charset="0"/>
                <a:cs typeface="Arial" pitchFamily="34" charset="0"/>
              </a:rPr>
              <a:t>Rivera had recently completed two frescos in San Francisco— </a:t>
            </a:r>
            <a:r>
              <a:rPr lang="en-US" sz="1600" b="1" i="1" dirty="0" smtClean="0">
                <a:latin typeface="Arial" pitchFamily="34" charset="0"/>
                <a:cs typeface="Arial" pitchFamily="34" charset="0"/>
              </a:rPr>
              <a:t>Making a Fresco</a:t>
            </a:r>
            <a:r>
              <a:rPr lang="en-US" sz="1600" b="1" dirty="0" smtClean="0">
                <a:latin typeface="Arial" pitchFamily="34" charset="0"/>
                <a:cs typeface="Arial" pitchFamily="34" charset="0"/>
              </a:rPr>
              <a:t>, at the California School of Fine Arts (now San Francisco Art Institute) and another at the San Francisco Stock Exchange. </a:t>
            </a:r>
          </a:p>
          <a:p>
            <a:r>
              <a:rPr lang="en-US" sz="1600" b="1" dirty="0" smtClean="0">
                <a:latin typeface="Arial" pitchFamily="34" charset="0"/>
                <a:cs typeface="Arial" pitchFamily="34" charset="0"/>
              </a:rPr>
              <a:t>Several of the </a:t>
            </a:r>
            <a:r>
              <a:rPr lang="en-US" sz="1600" b="1" dirty="0" err="1" smtClean="0">
                <a:latin typeface="Arial" pitchFamily="34" charset="0"/>
                <a:cs typeface="Arial" pitchFamily="34" charset="0"/>
              </a:rPr>
              <a:t>Coit</a:t>
            </a:r>
            <a:r>
              <a:rPr lang="en-US" sz="1600" b="1" dirty="0" smtClean="0">
                <a:latin typeface="Arial" pitchFamily="34" charset="0"/>
                <a:cs typeface="Arial" pitchFamily="34" charset="0"/>
              </a:rPr>
              <a:t> Tower artists had worked with or assisted Rivera. Another Rivera Mural, </a:t>
            </a:r>
            <a:r>
              <a:rPr lang="en-US" sz="1600" b="1" i="1" dirty="0" smtClean="0">
                <a:latin typeface="Arial" pitchFamily="34" charset="0"/>
                <a:cs typeface="Arial" pitchFamily="34" charset="0"/>
              </a:rPr>
              <a:t>Pan American Unity</a:t>
            </a:r>
            <a:r>
              <a:rPr lang="en-US" sz="1600" b="1" dirty="0" smtClean="0">
                <a:latin typeface="Arial" pitchFamily="34" charset="0"/>
                <a:cs typeface="Arial" pitchFamily="34" charset="0"/>
              </a:rPr>
              <a:t> a 22 by 74-foot masterpiece produced on Treasure Island for the 1940 Golden Gate International Exposition, is on display at City College of San Francisco.</a:t>
            </a:r>
          </a:p>
          <a:p>
            <a:r>
              <a:rPr lang="en-US" sz="1600" b="1" dirty="0" smtClean="0">
                <a:latin typeface="Arial" pitchFamily="34" charset="0"/>
                <a:cs typeface="Arial" pitchFamily="34" charset="0"/>
              </a:rPr>
              <a:t>The </a:t>
            </a:r>
            <a:r>
              <a:rPr lang="en-US" sz="1600" b="1" dirty="0" err="1" smtClean="0">
                <a:latin typeface="Arial" pitchFamily="34" charset="0"/>
                <a:cs typeface="Arial" pitchFamily="34" charset="0"/>
              </a:rPr>
              <a:t>Coit</a:t>
            </a:r>
            <a:r>
              <a:rPr lang="en-US" sz="1600" b="1" dirty="0" smtClean="0">
                <a:latin typeface="Arial" pitchFamily="34" charset="0"/>
                <a:cs typeface="Arial" pitchFamily="34" charset="0"/>
              </a:rPr>
              <a:t> Tower murals were painted during a particularly disruptive period in U.S. History. Depression related economic challenges led to much discussion about alternate forms of government. A four day general strike accompanied by widespread rioting in San Francisco triggered an eighty-three day strike .</a:t>
            </a:r>
          </a:p>
          <a:p>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Coit</a:t>
            </a:r>
            <a:r>
              <a:rPr lang="en-US" sz="1600" b="1" dirty="0" smtClean="0">
                <a:latin typeface="Arial" pitchFamily="34" charset="0"/>
                <a:cs typeface="Arial" pitchFamily="34" charset="0"/>
              </a:rPr>
              <a:t> Tower muralists protested and picketed at the tower when Rivera's mural commissioned for </a:t>
            </a:r>
            <a:r>
              <a:rPr lang="en-US" sz="1600" b="1" dirty="0" err="1" smtClean="0">
                <a:latin typeface="Arial" pitchFamily="34" charset="0"/>
                <a:cs typeface="Arial" pitchFamily="34" charset="0"/>
              </a:rPr>
              <a:t>Rockefeler</a:t>
            </a:r>
            <a:r>
              <a:rPr lang="en-US" sz="1600" b="1" dirty="0" smtClean="0">
                <a:latin typeface="Arial" pitchFamily="34" charset="0"/>
                <a:cs typeface="Arial" pitchFamily="34" charset="0"/>
              </a:rPr>
              <a:t> in New York City was destroyed after he refused to change an image of Lenin in the painting.</a:t>
            </a:r>
          </a:p>
          <a:p>
            <a:r>
              <a:rPr lang="en-US" sz="1600" b="1" dirty="0" smtClean="0">
                <a:latin typeface="Arial" pitchFamily="34" charset="0"/>
                <a:cs typeface="Arial" pitchFamily="34" charset="0"/>
              </a:rPr>
              <a:t>The opening of </a:t>
            </a:r>
            <a:r>
              <a:rPr lang="en-US" sz="1600" b="1" dirty="0" err="1" smtClean="0">
                <a:latin typeface="Arial" pitchFamily="34" charset="0"/>
                <a:cs typeface="Arial" pitchFamily="34" charset="0"/>
              </a:rPr>
              <a:t>Coit</a:t>
            </a:r>
            <a:r>
              <a:rPr lang="en-US" sz="1600" b="1" dirty="0" smtClean="0">
                <a:latin typeface="Arial" pitchFamily="34" charset="0"/>
                <a:cs typeface="Arial" pitchFamily="34" charset="0"/>
              </a:rPr>
              <a:t> Tower and the display of its murals was delayed several months because of the controversial content of some of the paintings. Clifford Wight's mural, which contained a hammer and sickle as one of a series of medallions illustrating the range of political philosophies existing in America, was removed before the opening.</a:t>
            </a:r>
          </a:p>
          <a:p>
            <a:r>
              <a:rPr lang="en-US" sz="1600" b="1" dirty="0" smtClean="0">
                <a:latin typeface="Arial" pitchFamily="34" charset="0"/>
                <a:cs typeface="Arial" pitchFamily="34" charset="0"/>
              </a:rPr>
              <a:t>http://www.inetours.com/Pages/SFNbrhds/Coit_Tower.html</a:t>
            </a:r>
          </a:p>
          <a:p>
            <a:endParaRPr lang="en-US" sz="1800" b="1" dirty="0" smtClean="0">
              <a:latin typeface="Arial" pitchFamily="34" charset="0"/>
              <a:cs typeface="Arial" pitchFamily="34" charset="0"/>
            </a:endParaRP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Library mural in Coit Tower"/>
          <p:cNvPicPr>
            <a:picLocks noChangeAspect="1" noChangeArrowheads="1"/>
          </p:cNvPicPr>
          <p:nvPr/>
        </p:nvPicPr>
        <p:blipFill>
          <a:blip r:embed="rId3" cstate="print"/>
          <a:srcRect/>
          <a:stretch>
            <a:fillRect/>
          </a:stretch>
        </p:blipFill>
        <p:spPr bwMode="auto">
          <a:xfrm>
            <a:off x="228600" y="2414778"/>
            <a:ext cx="4038600" cy="4119373"/>
          </a:xfrm>
          <a:prstGeom prst="rect">
            <a:avLst/>
          </a:prstGeom>
          <a:noFill/>
        </p:spPr>
      </p:pic>
      <p:pic>
        <p:nvPicPr>
          <p:cNvPr id="162820" name="Picture 4" descr="Coit Tower 'Library' mural details"/>
          <p:cNvPicPr>
            <a:picLocks noChangeAspect="1" noChangeArrowheads="1"/>
          </p:cNvPicPr>
          <p:nvPr/>
        </p:nvPicPr>
        <p:blipFill>
          <a:blip r:embed="rId4" cstate="print"/>
          <a:srcRect/>
          <a:stretch>
            <a:fillRect/>
          </a:stretch>
        </p:blipFill>
        <p:spPr bwMode="auto">
          <a:xfrm>
            <a:off x="4419600" y="304800"/>
            <a:ext cx="4419600" cy="619125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Coit Tower 'City Life' mural right half"/>
          <p:cNvPicPr>
            <a:picLocks noChangeAspect="1" noChangeArrowheads="1"/>
          </p:cNvPicPr>
          <p:nvPr/>
        </p:nvPicPr>
        <p:blipFill>
          <a:blip r:embed="rId3" cstate="print"/>
          <a:srcRect/>
          <a:stretch>
            <a:fillRect/>
          </a:stretch>
        </p:blipFill>
        <p:spPr bwMode="auto">
          <a:xfrm>
            <a:off x="228600" y="228600"/>
            <a:ext cx="6400800" cy="3320416"/>
          </a:xfrm>
          <a:prstGeom prst="rect">
            <a:avLst/>
          </a:prstGeom>
          <a:noFill/>
        </p:spPr>
      </p:pic>
      <p:pic>
        <p:nvPicPr>
          <p:cNvPr id="166916" name="Picture 4" descr="Coit Tower 'City Life' mural left half"/>
          <p:cNvPicPr>
            <a:picLocks noChangeAspect="1" noChangeArrowheads="1"/>
          </p:cNvPicPr>
          <p:nvPr/>
        </p:nvPicPr>
        <p:blipFill>
          <a:blip r:embed="rId4" cstate="print"/>
          <a:srcRect/>
          <a:stretch>
            <a:fillRect/>
          </a:stretch>
        </p:blipFill>
        <p:spPr bwMode="auto">
          <a:xfrm>
            <a:off x="3200400" y="3679888"/>
            <a:ext cx="5638800" cy="288283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a:t>Calavera depicting contemporary newspapers as skeleton cyclists</a:t>
            </a:r>
          </a:p>
        </p:txBody>
      </p:sp>
      <p:pic>
        <p:nvPicPr>
          <p:cNvPr id="29700" name="Picture 4" descr="cyclists"/>
          <p:cNvPicPr>
            <a:picLocks noGrp="1" noChangeAspect="1" noChangeArrowheads="1"/>
          </p:cNvPicPr>
          <p:nvPr>
            <p:ph idx="1"/>
          </p:nvPr>
        </p:nvPicPr>
        <p:blipFill>
          <a:blip r:embed="rId3" cstate="print"/>
          <a:srcRect/>
          <a:stretch>
            <a:fillRect/>
          </a:stretch>
        </p:blipFill>
        <p:spPr>
          <a:xfrm>
            <a:off x="1119188" y="1981200"/>
            <a:ext cx="6904037" cy="4114800"/>
          </a:xfrm>
          <a:noFill/>
          <a:ln/>
        </p:spPr>
      </p:pic>
      <p:sp>
        <p:nvSpPr>
          <p:cNvPr id="29702" name="Rectangle 6"/>
          <p:cNvSpPr>
            <a:spLocks noChangeArrowheads="1"/>
          </p:cNvSpPr>
          <p:nvPr/>
        </p:nvSpPr>
        <p:spPr bwMode="auto">
          <a:xfrm>
            <a:off x="1676400" y="6096000"/>
            <a:ext cx="5943600" cy="5334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a:latin typeface="Times New Roman" pitchFamily="18" charset="0"/>
              </a:rPr>
              <a:t>c. 1889-1895 metal engraving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Suzanne Scheuer mural"/>
          <p:cNvPicPr>
            <a:picLocks noChangeAspect="1" noChangeArrowheads="1"/>
          </p:cNvPicPr>
          <p:nvPr/>
        </p:nvPicPr>
        <p:blipFill>
          <a:blip r:embed="rId3" cstate="print"/>
          <a:srcRect/>
          <a:stretch>
            <a:fillRect/>
          </a:stretch>
        </p:blipFill>
        <p:spPr bwMode="auto">
          <a:xfrm>
            <a:off x="152400" y="304800"/>
            <a:ext cx="4762500" cy="478155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California Industrial Scenes by John Langley Howard"/>
          <p:cNvPicPr>
            <a:picLocks noChangeAspect="1" noChangeArrowheads="1"/>
          </p:cNvPicPr>
          <p:nvPr/>
        </p:nvPicPr>
        <p:blipFill>
          <a:blip r:embed="rId3" cstate="print"/>
          <a:srcRect/>
          <a:stretch>
            <a:fillRect/>
          </a:stretch>
        </p:blipFill>
        <p:spPr bwMode="auto">
          <a:xfrm>
            <a:off x="2743200" y="3200400"/>
            <a:ext cx="6248400" cy="3522536"/>
          </a:xfrm>
          <a:prstGeom prst="rect">
            <a:avLst/>
          </a:prstGeom>
          <a:noFill/>
        </p:spPr>
      </p:pic>
      <p:pic>
        <p:nvPicPr>
          <p:cNvPr id="4" name="Picture 4" descr="Coit Tower 'Industries of California' mural left half"/>
          <p:cNvPicPr>
            <a:picLocks noChangeAspect="1" noChangeArrowheads="1"/>
          </p:cNvPicPr>
          <p:nvPr/>
        </p:nvPicPr>
        <p:blipFill>
          <a:blip r:embed="rId4" cstate="print"/>
          <a:srcRect/>
          <a:stretch>
            <a:fillRect/>
          </a:stretch>
        </p:blipFill>
        <p:spPr bwMode="auto">
          <a:xfrm>
            <a:off x="381000" y="228600"/>
            <a:ext cx="6096000" cy="3299461"/>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600" y="228600"/>
            <a:ext cx="7772400" cy="1143000"/>
          </a:xfrm>
        </p:spPr>
        <p:txBody>
          <a:bodyPr/>
          <a:lstStyle/>
          <a:p>
            <a:r>
              <a:rPr lang="en-US">
                <a:latin typeface="Tempus Sans ITC" pitchFamily="82" charset="0"/>
              </a:rPr>
              <a:t>Frida Kahlo- Her Life</a:t>
            </a:r>
          </a:p>
        </p:txBody>
      </p:sp>
      <p:sp>
        <p:nvSpPr>
          <p:cNvPr id="74755" name="Rectangle 3"/>
          <p:cNvSpPr>
            <a:spLocks noGrp="1" noChangeArrowheads="1"/>
          </p:cNvSpPr>
          <p:nvPr>
            <p:ph type="body" idx="1"/>
          </p:nvPr>
        </p:nvSpPr>
        <p:spPr>
          <a:xfrm>
            <a:off x="533400" y="2514600"/>
            <a:ext cx="8229600" cy="4114800"/>
          </a:xfrm>
        </p:spPr>
        <p:txBody>
          <a:bodyPr/>
          <a:lstStyle/>
          <a:p>
            <a:pPr>
              <a:buFontTx/>
              <a:buNone/>
            </a:pPr>
            <a:r>
              <a:rPr lang="en-US" sz="2800" b="1">
                <a:latin typeface="Tempus Sans ITC" pitchFamily="82" charset="0"/>
              </a:rPr>
              <a:t>She says that her life and art were shaped by two accidents: </a:t>
            </a:r>
          </a:p>
          <a:p>
            <a:pPr>
              <a:buFontTx/>
              <a:buNone/>
            </a:pPr>
            <a:endParaRPr lang="en-US" sz="2800" b="1">
              <a:latin typeface="Tempus Sans ITC" pitchFamily="82" charset="0"/>
            </a:endParaRPr>
          </a:p>
          <a:p>
            <a:r>
              <a:rPr lang="en-US" sz="2800" b="1">
                <a:latin typeface="Tempus Sans ITC" pitchFamily="82" charset="0"/>
              </a:rPr>
              <a:t>First, her bus crashed into a trolley and she was gravely injured – her spinal column, her hip, and her leg were fractured.  She was trapped in huge casts for months, had to relearn to walk, and had immense pain and numerous surgeries and medical procedures throughout her life.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sz="half" idx="1"/>
          </p:nvPr>
        </p:nvSpPr>
        <p:spPr>
          <a:xfrm>
            <a:off x="457200" y="381000"/>
            <a:ext cx="4038600" cy="5715000"/>
          </a:xfrm>
        </p:spPr>
        <p:txBody>
          <a:bodyPr/>
          <a:lstStyle/>
          <a:p>
            <a:pPr>
              <a:buFontTx/>
              <a:buNone/>
            </a:pPr>
            <a:r>
              <a:rPr lang="en-US" sz="2400" b="1">
                <a:latin typeface="Tempus Sans ITC" pitchFamily="82" charset="0"/>
              </a:rPr>
              <a:t>Second, she married Diego Rivera when she was only 19 and he was 43.  Through him she was introduced to the artists of the day and to the political ideas and people of communism.  She was hurt by his infidelities and they divorced years later.  But their lives continued to be intertwined.   She was a non- conformist.</a:t>
            </a:r>
          </a:p>
          <a:p>
            <a:endParaRPr lang="en-US" sz="2400"/>
          </a:p>
        </p:txBody>
      </p:sp>
      <p:pic>
        <p:nvPicPr>
          <p:cNvPr id="87044" name="Picture 4" descr="Diego-and-Frida foto"/>
          <p:cNvPicPr>
            <a:picLocks noGrp="1" noChangeAspect="1" noChangeArrowheads="1"/>
          </p:cNvPicPr>
          <p:nvPr>
            <p:ph sz="half" idx="2"/>
          </p:nvPr>
        </p:nvPicPr>
        <p:blipFill>
          <a:blip r:embed="rId3" cstate="print"/>
          <a:srcRect/>
          <a:stretch>
            <a:fillRect/>
          </a:stretch>
        </p:blipFill>
        <p:spPr>
          <a:xfrm>
            <a:off x="4724400" y="2590800"/>
            <a:ext cx="4038600" cy="3436938"/>
          </a:xfrm>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ahlo_diego"/>
          <p:cNvPicPr>
            <a:picLocks noChangeAspect="1" noChangeArrowheads="1"/>
          </p:cNvPicPr>
          <p:nvPr/>
        </p:nvPicPr>
        <p:blipFill>
          <a:blip r:embed="rId3" cstate="print"/>
          <a:srcRect/>
          <a:stretch>
            <a:fillRect/>
          </a:stretch>
        </p:blipFill>
        <p:spPr bwMode="auto">
          <a:xfrm>
            <a:off x="228600" y="152400"/>
            <a:ext cx="3205163" cy="4876800"/>
          </a:xfrm>
          <a:prstGeom prst="rect">
            <a:avLst/>
          </a:prstGeom>
          <a:noFill/>
        </p:spPr>
      </p:pic>
      <p:pic>
        <p:nvPicPr>
          <p:cNvPr id="4099" name="Picture 3" descr="wedding pic"/>
          <p:cNvPicPr>
            <a:picLocks noChangeAspect="1" noChangeArrowheads="1"/>
          </p:cNvPicPr>
          <p:nvPr/>
        </p:nvPicPr>
        <p:blipFill>
          <a:blip r:embed="rId4" cstate="print"/>
          <a:srcRect/>
          <a:stretch>
            <a:fillRect/>
          </a:stretch>
        </p:blipFill>
        <p:spPr bwMode="auto">
          <a:xfrm>
            <a:off x="3962400" y="381000"/>
            <a:ext cx="4864100" cy="62484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atin typeface="Tempus Sans ITC" pitchFamily="82" charset="0"/>
              </a:rPr>
              <a:t>Frida’s ethnic heritage</a:t>
            </a:r>
          </a:p>
        </p:txBody>
      </p:sp>
      <p:sp>
        <p:nvSpPr>
          <p:cNvPr id="76803" name="Rectangle 3"/>
          <p:cNvSpPr>
            <a:spLocks noGrp="1" noChangeArrowheads="1"/>
          </p:cNvSpPr>
          <p:nvPr>
            <p:ph type="body" idx="1"/>
          </p:nvPr>
        </p:nvSpPr>
        <p:spPr/>
        <p:txBody>
          <a:bodyPr/>
          <a:lstStyle/>
          <a:p>
            <a:pPr>
              <a:lnSpc>
                <a:spcPct val="80000"/>
              </a:lnSpc>
            </a:pPr>
            <a:r>
              <a:rPr lang="en-US" sz="2000" b="1">
                <a:latin typeface="Tempus Sans ITC" pitchFamily="82" charset="0"/>
              </a:rPr>
              <a:t>The Jewish Museum will present </a:t>
            </a:r>
            <a:r>
              <a:rPr lang="en-US" sz="2000" b="1" i="1">
                <a:latin typeface="Tempus Sans ITC" pitchFamily="82" charset="0"/>
              </a:rPr>
              <a:t>Frida Kahlo's Intimate Family Picture</a:t>
            </a:r>
            <a:r>
              <a:rPr lang="en-US" sz="2000" b="1">
                <a:latin typeface="Tempus Sans ITC" pitchFamily="82" charset="0"/>
              </a:rPr>
              <a:t> from September 5, 2003 through January 4, 2004. The exhibition focuses on Frida Kahlo's 1936 painting, entitled </a:t>
            </a:r>
            <a:r>
              <a:rPr lang="en-US" sz="2000" b="1" i="1">
                <a:latin typeface="Tempus Sans ITC" pitchFamily="82" charset="0"/>
              </a:rPr>
              <a:t>My Grandparents, My Parents, and I</a:t>
            </a:r>
            <a:r>
              <a:rPr lang="en-US" sz="2000" b="1">
                <a:latin typeface="Tempus Sans ITC" pitchFamily="82" charset="0"/>
              </a:rPr>
              <a:t> and presents a new perspective on the renowned Mexican artist. In addition to the original painting and a detailed preparatory sketch, exhibition visitors will be able to see documentary materials that influenced the painting's imagery such as reproductions of Kahlo's parents' wedding picture, Henri Rousseau's </a:t>
            </a:r>
            <a:r>
              <a:rPr lang="en-US" sz="2000" b="1" i="1">
                <a:latin typeface="Tempus Sans ITC" pitchFamily="82" charset="0"/>
              </a:rPr>
              <a:t>The Present and the Past</a:t>
            </a:r>
            <a:r>
              <a:rPr lang="en-US" sz="2000" b="1">
                <a:latin typeface="Tempus Sans ITC" pitchFamily="82" charset="0"/>
              </a:rPr>
              <a:t>, a Nazi genealogical chart, and a medical illustration from Kahlo's library. </a:t>
            </a:r>
            <a:br>
              <a:rPr lang="en-US" sz="2000" b="1">
                <a:latin typeface="Tempus Sans ITC" pitchFamily="82" charset="0"/>
              </a:rPr>
            </a:br>
            <a:r>
              <a:rPr lang="en-US" sz="2000" b="1">
                <a:latin typeface="Tempus Sans ITC" pitchFamily="82" charset="0"/>
              </a:rPr>
              <a:t>The show provides insights into Kahlo's work and reveals important aspects of her </a:t>
            </a:r>
            <a:r>
              <a:rPr lang="en-US" sz="2000" b="1" u="sng">
                <a:latin typeface="Tempus Sans ITC" pitchFamily="82" charset="0"/>
              </a:rPr>
              <a:t>hybrid and multicultural identity</a:t>
            </a:r>
            <a:r>
              <a:rPr lang="en-US" sz="2000" b="1">
                <a:latin typeface="Tempus Sans ITC" pitchFamily="82" charset="0"/>
              </a:rPr>
              <a:t>, as the daughter of a European Jew and a Mexican Catholic </a:t>
            </a:r>
            <a:r>
              <a:rPr lang="en-US" sz="2000" b="1" i="1">
                <a:latin typeface="Tempus Sans ITC" pitchFamily="82" charset="0"/>
              </a:rPr>
              <a:t>mestiza</a:t>
            </a:r>
            <a:r>
              <a:rPr lang="en-US" sz="2000" b="1">
                <a:latin typeface="Tempus Sans ITC" pitchFamily="82" charset="0"/>
              </a:rPr>
              <a:t> (a woman of mixed European and Mexican Indian descent). A selection of seven vintage photographs of Frida Kahlo taken by her father, Wilhelm (Guillermo) Kahlo, a German-Jewish immigrant to Mexico, will illuminate the father and daughter relationship. </a:t>
            </a:r>
            <a:br>
              <a:rPr lang="en-US" sz="2000" b="1">
                <a:latin typeface="Tempus Sans ITC" pitchFamily="82" charset="0"/>
              </a:rPr>
            </a:br>
            <a:endParaRPr lang="en-US" sz="2000" b="1">
              <a:latin typeface="Tempus Sans ITC" pitchFamily="82"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 y="228600"/>
            <a:ext cx="2362200" cy="2895600"/>
          </a:xfrm>
        </p:spPr>
        <p:txBody>
          <a:bodyPr/>
          <a:lstStyle/>
          <a:p>
            <a:pPr algn="l"/>
            <a:r>
              <a:rPr lang="en-US" sz="2800"/>
              <a:t>My grandparents, my parents </a:t>
            </a:r>
            <a:br>
              <a:rPr lang="en-US" sz="2800"/>
            </a:br>
            <a:r>
              <a:rPr lang="en-US" sz="2800"/>
              <a:t>and I</a:t>
            </a:r>
            <a:br>
              <a:rPr lang="en-US" sz="2800"/>
            </a:br>
            <a:r>
              <a:rPr lang="en-US" sz="2800"/>
              <a:t>1936</a:t>
            </a:r>
          </a:p>
        </p:txBody>
      </p:sp>
      <p:pic>
        <p:nvPicPr>
          <p:cNvPr id="77828" name="Picture 4" descr="family2"/>
          <p:cNvPicPr>
            <a:picLocks noGrp="1" noChangeAspect="1" noChangeArrowheads="1"/>
          </p:cNvPicPr>
          <p:nvPr>
            <p:ph idx="1"/>
          </p:nvPr>
        </p:nvPicPr>
        <p:blipFill>
          <a:blip r:embed="rId3" cstate="print"/>
          <a:srcRect/>
          <a:stretch>
            <a:fillRect/>
          </a:stretch>
        </p:blipFill>
        <p:spPr>
          <a:xfrm>
            <a:off x="2209800" y="304800"/>
            <a:ext cx="6781800" cy="5905500"/>
          </a:xfrm>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osita_morillo"/>
          <p:cNvPicPr>
            <a:picLocks noChangeAspect="1" noChangeArrowheads="1"/>
          </p:cNvPicPr>
          <p:nvPr/>
        </p:nvPicPr>
        <p:blipFill>
          <a:blip r:embed="rId3" cstate="print"/>
          <a:srcRect/>
          <a:stretch>
            <a:fillRect/>
          </a:stretch>
        </p:blipFill>
        <p:spPr bwMode="auto">
          <a:xfrm>
            <a:off x="1828800" y="381000"/>
            <a:ext cx="4641850" cy="608647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09600" y="228600"/>
            <a:ext cx="7772400" cy="1143000"/>
          </a:xfrm>
        </p:spPr>
        <p:txBody>
          <a:bodyPr/>
          <a:lstStyle/>
          <a:p>
            <a:r>
              <a:rPr lang="en-US" b="1">
                <a:latin typeface="Tempus Sans ITC" pitchFamily="82" charset="0"/>
              </a:rPr>
              <a:t>Frida Kahlo – Her Art</a:t>
            </a:r>
          </a:p>
        </p:txBody>
      </p:sp>
      <p:sp>
        <p:nvSpPr>
          <p:cNvPr id="83971" name="Rectangle 3"/>
          <p:cNvSpPr>
            <a:spLocks noGrp="1" noChangeArrowheads="1"/>
          </p:cNvSpPr>
          <p:nvPr>
            <p:ph type="body" idx="1"/>
          </p:nvPr>
        </p:nvSpPr>
        <p:spPr>
          <a:xfrm>
            <a:off x="533400" y="1219200"/>
            <a:ext cx="8001000" cy="5334000"/>
          </a:xfrm>
        </p:spPr>
        <p:txBody>
          <a:bodyPr/>
          <a:lstStyle/>
          <a:p>
            <a:pPr>
              <a:lnSpc>
                <a:spcPct val="80000"/>
              </a:lnSpc>
            </a:pPr>
            <a:r>
              <a:rPr lang="en-US" sz="2400" b="1">
                <a:latin typeface="Tempus Sans ITC" pitchFamily="82" charset="0"/>
              </a:rPr>
              <a:t>Her art blended images of catholic background of her mother, the pre-Columbian Indians, and popular Mexican art, and “avante guard” modern art of Europe.</a:t>
            </a:r>
          </a:p>
          <a:p>
            <a:pPr>
              <a:lnSpc>
                <a:spcPct val="80000"/>
              </a:lnSpc>
            </a:pPr>
            <a:r>
              <a:rPr lang="en-US" sz="2400" b="1">
                <a:latin typeface="Tempus Sans ITC" pitchFamily="82" charset="0"/>
              </a:rPr>
              <a:t>She was a surrealist.  </a:t>
            </a:r>
          </a:p>
          <a:p>
            <a:pPr>
              <a:lnSpc>
                <a:spcPct val="80000"/>
              </a:lnSpc>
            </a:pPr>
            <a:r>
              <a:rPr lang="en-US" sz="2400" b="1">
                <a:latin typeface="Tempus Sans ITC" pitchFamily="82" charset="0"/>
              </a:rPr>
              <a:t>Frida's works reveal her as a forerunner of modern (or even better postmodern) extreme cultural tendencies.  These images include: </a:t>
            </a:r>
          </a:p>
          <a:p>
            <a:pPr lvl="1">
              <a:lnSpc>
                <a:spcPct val="80000"/>
              </a:lnSpc>
            </a:pPr>
            <a:r>
              <a:rPr lang="en-US" sz="2000" b="1">
                <a:latin typeface="Tempus Sans ITC" pitchFamily="82" charset="0"/>
              </a:rPr>
              <a:t>the vacillating limit between visible and invisible </a:t>
            </a:r>
          </a:p>
          <a:p>
            <a:pPr lvl="1">
              <a:lnSpc>
                <a:spcPct val="80000"/>
              </a:lnSpc>
            </a:pPr>
            <a:r>
              <a:rPr lang="en-US" sz="2000" b="1">
                <a:latin typeface="Tempus Sans ITC" pitchFamily="82" charset="0"/>
              </a:rPr>
              <a:t>the strong attraction for transmutation, transformation, mutations of several kinds </a:t>
            </a:r>
          </a:p>
          <a:p>
            <a:pPr lvl="1">
              <a:lnSpc>
                <a:spcPct val="80000"/>
              </a:lnSpc>
            </a:pPr>
            <a:r>
              <a:rPr lang="en-US" sz="2000" b="1">
                <a:latin typeface="Tempus Sans ITC" pitchFamily="82" charset="0"/>
              </a:rPr>
              <a:t>invasion of body by external objects </a:t>
            </a:r>
          </a:p>
          <a:p>
            <a:pPr lvl="1">
              <a:lnSpc>
                <a:spcPct val="80000"/>
              </a:lnSpc>
            </a:pPr>
            <a:r>
              <a:rPr lang="en-US" sz="2000" b="1">
                <a:latin typeface="Tempus Sans ITC" pitchFamily="82" charset="0"/>
              </a:rPr>
              <a:t>the breaking of traditional separations such as body/mind, outside/inside. She “ let the outside show the inside eliminating physical barriers such as skin, to exhibit outside the inside of her life.”</a:t>
            </a:r>
          </a:p>
          <a:p>
            <a:pPr>
              <a:lnSpc>
                <a:spcPct val="80000"/>
              </a:lnSpc>
            </a:pPr>
            <a:r>
              <a:rPr lang="en-US" sz="2400" b="1">
                <a:latin typeface="Tempus Sans ITC" pitchFamily="82" charset="0"/>
              </a:rPr>
              <a:t>Her art was not political it was emotional.  It was personal.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uits_of_the_earth"/>
          <p:cNvPicPr>
            <a:picLocks noChangeAspect="1" noChangeArrowheads="1"/>
          </p:cNvPicPr>
          <p:nvPr/>
        </p:nvPicPr>
        <p:blipFill>
          <a:blip r:embed="rId3" cstate="print"/>
          <a:srcRect/>
          <a:stretch>
            <a:fillRect/>
          </a:stretch>
        </p:blipFill>
        <p:spPr bwMode="auto">
          <a:xfrm>
            <a:off x="560388" y="688975"/>
            <a:ext cx="8021637" cy="54784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609600" y="0"/>
            <a:ext cx="7772400" cy="1143000"/>
          </a:xfrm>
          <a:noFill/>
          <a:ln/>
        </p:spPr>
        <p:txBody>
          <a:bodyPr/>
          <a:lstStyle/>
          <a:p>
            <a:r>
              <a:rPr lang="en-US">
                <a:latin typeface="Arial" charset="0"/>
              </a:rPr>
              <a:t>Calavera of Don Quijote</a:t>
            </a:r>
            <a:r>
              <a:rPr lang="en-US"/>
              <a:t> </a:t>
            </a:r>
          </a:p>
        </p:txBody>
      </p:sp>
      <p:pic>
        <p:nvPicPr>
          <p:cNvPr id="31749" name="Picture 5" descr="don_quijote"/>
          <p:cNvPicPr>
            <a:picLocks noGrp="1" noChangeAspect="1" noChangeArrowheads="1"/>
          </p:cNvPicPr>
          <p:nvPr>
            <p:ph idx="1"/>
          </p:nvPr>
        </p:nvPicPr>
        <p:blipFill>
          <a:blip r:embed="rId3" cstate="print"/>
          <a:srcRect/>
          <a:stretch>
            <a:fillRect/>
          </a:stretch>
        </p:blipFill>
        <p:spPr>
          <a:xfrm>
            <a:off x="228600" y="1262063"/>
            <a:ext cx="8686800" cy="4976812"/>
          </a:xfrm>
          <a:noFill/>
          <a:ln/>
        </p:spPr>
      </p:pic>
      <p:sp>
        <p:nvSpPr>
          <p:cNvPr id="31751" name="Rectangle 7"/>
          <p:cNvSpPr>
            <a:spLocks noChangeArrowheads="1"/>
          </p:cNvSpPr>
          <p:nvPr/>
        </p:nvSpPr>
        <p:spPr bwMode="auto">
          <a:xfrm>
            <a:off x="5181600" y="6172200"/>
            <a:ext cx="3581400" cy="685800"/>
          </a:xfrm>
          <a:prstGeom prst="rect">
            <a:avLst/>
          </a:prstGeom>
          <a:noFill/>
          <a:ln w="9525">
            <a:noFill/>
            <a:miter lim="800000"/>
            <a:headEnd/>
            <a:tailEnd/>
          </a:ln>
          <a:effectLst/>
        </p:spPr>
        <p:txBody>
          <a:bodyPr/>
          <a:lstStyle/>
          <a:p>
            <a:pPr marL="342900" indent="-342900">
              <a:spcBef>
                <a:spcPct val="20000"/>
              </a:spcBef>
              <a:buFontTx/>
              <a:buChar char="•"/>
            </a:pPr>
            <a:r>
              <a:rPr lang="en-US"/>
              <a:t>metal engraving</a:t>
            </a:r>
            <a:r>
              <a:rPr lang="en-US">
                <a:latin typeface="Times New Roman" pitchFamily="18" charset="0"/>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2000" b="1"/>
              <a:t>Frida Kahlo</a:t>
            </a:r>
            <a:r>
              <a:rPr lang="en-US" sz="2000"/>
              <a:t> / La Novia que se Espanta de Ver la Vida Abierta / 1943 / Oleo sobre tela /</a:t>
            </a:r>
            <a:br>
              <a:rPr lang="en-US" sz="2000"/>
            </a:br>
            <a:r>
              <a:rPr lang="en-US" sz="2000"/>
              <a:t>63 x 81,5 cm</a:t>
            </a:r>
            <a:br>
              <a:rPr lang="en-US" sz="2000"/>
            </a:br>
            <a:r>
              <a:rPr lang="en-US" sz="2000"/>
              <a:t>Colección J. y N. Gelman</a:t>
            </a:r>
            <a:r>
              <a:rPr lang="en-US" sz="4000"/>
              <a:t> </a:t>
            </a:r>
          </a:p>
        </p:txBody>
      </p:sp>
      <p:pic>
        <p:nvPicPr>
          <p:cNvPr id="22533" name="Picture 5" descr="Frida Kahlo / La Novia que se Espanta de Ver la Vida Abierta"/>
          <p:cNvPicPr>
            <a:picLocks noChangeAspect="1" noChangeArrowheads="1"/>
          </p:cNvPicPr>
          <p:nvPr/>
        </p:nvPicPr>
        <p:blipFill>
          <a:blip r:embed="rId3" cstate="print"/>
          <a:srcRect/>
          <a:stretch>
            <a:fillRect/>
          </a:stretch>
        </p:blipFill>
        <p:spPr bwMode="auto">
          <a:xfrm>
            <a:off x="304800" y="2000250"/>
            <a:ext cx="5943600" cy="44577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ahlo_water"/>
          <p:cNvPicPr>
            <a:picLocks noChangeAspect="1" noChangeArrowheads="1"/>
          </p:cNvPicPr>
          <p:nvPr/>
        </p:nvPicPr>
        <p:blipFill>
          <a:blip r:embed="rId3" cstate="print"/>
          <a:srcRect/>
          <a:stretch>
            <a:fillRect/>
          </a:stretch>
        </p:blipFill>
        <p:spPr bwMode="auto">
          <a:xfrm>
            <a:off x="1828800" y="381000"/>
            <a:ext cx="4714875" cy="6167438"/>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ahlo_deer"/>
          <p:cNvPicPr>
            <a:picLocks noChangeAspect="1" noChangeArrowheads="1"/>
          </p:cNvPicPr>
          <p:nvPr/>
        </p:nvPicPr>
        <p:blipFill>
          <a:blip r:embed="rId3" cstate="print"/>
          <a:srcRect/>
          <a:stretch>
            <a:fillRect/>
          </a:stretch>
        </p:blipFill>
        <p:spPr bwMode="auto">
          <a:xfrm>
            <a:off x="1104900" y="838200"/>
            <a:ext cx="6934200" cy="5180013"/>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ahlo_small_nips"/>
          <p:cNvPicPr>
            <a:picLocks noChangeAspect="1" noChangeArrowheads="1"/>
          </p:cNvPicPr>
          <p:nvPr/>
        </p:nvPicPr>
        <p:blipFill>
          <a:blip r:embed="rId3" cstate="print"/>
          <a:srcRect/>
          <a:stretch>
            <a:fillRect/>
          </a:stretch>
        </p:blipFill>
        <p:spPr bwMode="auto">
          <a:xfrm>
            <a:off x="1062038" y="619125"/>
            <a:ext cx="7019925" cy="5618163"/>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ahlo_henry_ford"/>
          <p:cNvPicPr>
            <a:picLocks noChangeAspect="1" noChangeArrowheads="1"/>
          </p:cNvPicPr>
          <p:nvPr/>
        </p:nvPicPr>
        <p:blipFill>
          <a:blip r:embed="rId3" cstate="print"/>
          <a:srcRect/>
          <a:stretch>
            <a:fillRect/>
          </a:stretch>
        </p:blipFill>
        <p:spPr bwMode="auto">
          <a:xfrm>
            <a:off x="1450975" y="914400"/>
            <a:ext cx="6242050" cy="50292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oots"/>
          <p:cNvPicPr>
            <a:picLocks noChangeAspect="1" noChangeArrowheads="1"/>
          </p:cNvPicPr>
          <p:nvPr/>
        </p:nvPicPr>
        <p:blipFill>
          <a:blip r:embed="rId3" cstate="print"/>
          <a:srcRect/>
          <a:stretch>
            <a:fillRect/>
          </a:stretch>
        </p:blipFill>
        <p:spPr bwMode="auto">
          <a:xfrm>
            <a:off x="609600" y="1062038"/>
            <a:ext cx="7924800" cy="473392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ahlo2"/>
          <p:cNvPicPr>
            <a:picLocks noChangeAspect="1" noChangeArrowheads="1"/>
          </p:cNvPicPr>
          <p:nvPr/>
        </p:nvPicPr>
        <p:blipFill>
          <a:blip r:embed="rId3" cstate="print"/>
          <a:srcRect/>
          <a:stretch>
            <a:fillRect/>
          </a:stretch>
        </p:blipFill>
        <p:spPr bwMode="auto">
          <a:xfrm>
            <a:off x="2192338" y="533400"/>
            <a:ext cx="4584700" cy="60198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atin typeface="Tempus Sans ITC" pitchFamily="82" charset="0"/>
              </a:rPr>
              <a:t>Frida – Her Self Portraits</a:t>
            </a:r>
          </a:p>
        </p:txBody>
      </p:sp>
      <p:sp>
        <p:nvSpPr>
          <p:cNvPr id="75779" name="Rectangle 3"/>
          <p:cNvSpPr>
            <a:spLocks noGrp="1" noChangeArrowheads="1"/>
          </p:cNvSpPr>
          <p:nvPr>
            <p:ph type="body" idx="1"/>
          </p:nvPr>
        </p:nvSpPr>
        <p:spPr/>
        <p:txBody>
          <a:bodyPr/>
          <a:lstStyle/>
          <a:p>
            <a:pPr>
              <a:lnSpc>
                <a:spcPct val="80000"/>
              </a:lnSpc>
              <a:buFontTx/>
              <a:buNone/>
            </a:pPr>
            <a:r>
              <a:rPr lang="en-US" sz="2000">
                <a:latin typeface="Tempus Sans ITC" pitchFamily="82" charset="0"/>
              </a:rPr>
              <a:t>Lots of people have defined Frida' s mania for self-portaits (about 1/3 of her works) as a sort of therapy to survive, an alienation of suffering and physical pain from herself, a kind of repression of the ravaging action inflicted by external events on her body (bus accident,  surgeries and "weird" medical treatments of her age). </a:t>
            </a:r>
          </a:p>
          <a:p>
            <a:pPr>
              <a:lnSpc>
                <a:spcPct val="80000"/>
              </a:lnSpc>
              <a:buFontTx/>
              <a:buNone/>
            </a:pPr>
            <a:r>
              <a:rPr lang="en-US" sz="2000">
                <a:latin typeface="Tempus Sans ITC" pitchFamily="82" charset="0"/>
              </a:rPr>
              <a:t>The body surely was for Frida the centre of any kind of thought, both about her internal self (as women and artist) and about her external environment (cultural, political and social aspects of her time).</a:t>
            </a:r>
            <a:br>
              <a:rPr lang="en-US" sz="2000">
                <a:latin typeface="Tempus Sans ITC" pitchFamily="82" charset="0"/>
              </a:rPr>
            </a:br>
            <a:r>
              <a:rPr lang="en-US" sz="2000">
                <a:latin typeface="Tempus Sans ITC" pitchFamily="82" charset="0"/>
              </a:rPr>
              <a:t>Certainly her body, wounded, pierced, distorted by technology (bus) and by the medical treatments of her age, was the ideal place for eliminating all self/world barriers:</a:t>
            </a:r>
          </a:p>
          <a:p>
            <a:pPr>
              <a:lnSpc>
                <a:spcPct val="80000"/>
              </a:lnSpc>
              <a:buFontTx/>
              <a:buNone/>
            </a:pPr>
            <a:r>
              <a:rPr lang="en-US" sz="2000">
                <a:latin typeface="Tempus Sans ITC" pitchFamily="82" charset="0"/>
              </a:rPr>
              <a:t>“When the external world pierces you from the stomach to the pelvis your body becomes a privileged place of understanding, passage and metabolization of any event.  Representing oneself becomes representing the world.”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ahlo_self26"/>
          <p:cNvPicPr>
            <a:picLocks noChangeAspect="1" noChangeArrowheads="1"/>
          </p:cNvPicPr>
          <p:nvPr/>
        </p:nvPicPr>
        <p:blipFill>
          <a:blip r:embed="rId3" cstate="print"/>
          <a:srcRect/>
          <a:stretch>
            <a:fillRect/>
          </a:stretch>
        </p:blipFill>
        <p:spPr bwMode="auto">
          <a:xfrm>
            <a:off x="1676400" y="304800"/>
            <a:ext cx="4689475" cy="62484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ahlo_self40"/>
          <p:cNvPicPr>
            <a:picLocks noChangeAspect="1" noChangeArrowheads="1"/>
          </p:cNvPicPr>
          <p:nvPr/>
        </p:nvPicPr>
        <p:blipFill>
          <a:blip r:embed="rId3" cstate="print"/>
          <a:srcRect/>
          <a:stretch>
            <a:fillRect/>
          </a:stretch>
        </p:blipFill>
        <p:spPr bwMode="auto">
          <a:xfrm>
            <a:off x="1600200" y="381000"/>
            <a:ext cx="4462463" cy="58102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7"/>
          <p:cNvSpPr>
            <a:spLocks noGrp="1" noChangeArrowheads="1"/>
          </p:cNvSpPr>
          <p:nvPr>
            <p:ph type="title"/>
          </p:nvPr>
        </p:nvSpPr>
        <p:spPr>
          <a:xfrm>
            <a:off x="6248400" y="533400"/>
            <a:ext cx="2209800" cy="1219200"/>
          </a:xfrm>
        </p:spPr>
        <p:txBody>
          <a:bodyPr/>
          <a:lstStyle/>
          <a:p>
            <a:r>
              <a:rPr lang="en-US" sz="4000"/>
              <a:t>Calavera Zapatista</a:t>
            </a:r>
          </a:p>
        </p:txBody>
      </p:sp>
      <p:pic>
        <p:nvPicPr>
          <p:cNvPr id="33798" name="Picture 6" descr="zapatist"/>
          <p:cNvPicPr>
            <a:picLocks noGrp="1" noChangeAspect="1" noChangeArrowheads="1"/>
          </p:cNvPicPr>
          <p:nvPr>
            <p:ph idx="1"/>
          </p:nvPr>
        </p:nvPicPr>
        <p:blipFill>
          <a:blip r:embed="rId3" cstate="print"/>
          <a:srcRect/>
          <a:stretch>
            <a:fillRect/>
          </a:stretch>
        </p:blipFill>
        <p:spPr>
          <a:xfrm>
            <a:off x="838200" y="609600"/>
            <a:ext cx="5399088" cy="5715000"/>
          </a:xfrm>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ahlo_self40b"/>
          <p:cNvPicPr>
            <a:picLocks noChangeAspect="1" noChangeArrowheads="1"/>
          </p:cNvPicPr>
          <p:nvPr/>
        </p:nvPicPr>
        <p:blipFill>
          <a:blip r:embed="rId3" cstate="print"/>
          <a:srcRect/>
          <a:stretch>
            <a:fillRect/>
          </a:stretch>
        </p:blipFill>
        <p:spPr bwMode="auto">
          <a:xfrm>
            <a:off x="2185988" y="304800"/>
            <a:ext cx="4035425" cy="5995988"/>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ahlo_selfmonkey"/>
          <p:cNvPicPr>
            <a:picLocks noChangeAspect="1" noChangeArrowheads="1"/>
          </p:cNvPicPr>
          <p:nvPr/>
        </p:nvPicPr>
        <p:blipFill>
          <a:blip r:embed="rId3" cstate="print"/>
          <a:srcRect/>
          <a:stretch>
            <a:fillRect/>
          </a:stretch>
        </p:blipFill>
        <p:spPr bwMode="auto">
          <a:xfrm>
            <a:off x="2282825" y="304800"/>
            <a:ext cx="4522788" cy="61722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ahlo_tehuana"/>
          <p:cNvPicPr>
            <a:picLocks noChangeAspect="1" noChangeArrowheads="1"/>
          </p:cNvPicPr>
          <p:nvPr/>
        </p:nvPicPr>
        <p:blipFill>
          <a:blip r:embed="rId3" cstate="print"/>
          <a:srcRect/>
          <a:stretch>
            <a:fillRect/>
          </a:stretch>
        </p:blipFill>
        <p:spPr bwMode="auto">
          <a:xfrm>
            <a:off x="2178050" y="304800"/>
            <a:ext cx="4727575" cy="61722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ahlo_trotsky"/>
          <p:cNvPicPr>
            <a:picLocks noChangeAspect="1" noChangeArrowheads="1"/>
          </p:cNvPicPr>
          <p:nvPr/>
        </p:nvPicPr>
        <p:blipFill>
          <a:blip r:embed="rId3" cstate="print"/>
          <a:srcRect/>
          <a:stretch>
            <a:fillRect/>
          </a:stretch>
        </p:blipFill>
        <p:spPr bwMode="auto">
          <a:xfrm>
            <a:off x="2130425" y="304800"/>
            <a:ext cx="4645025" cy="59436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two_fridas"/>
          <p:cNvPicPr>
            <a:picLocks noChangeAspect="1" noChangeArrowheads="1"/>
          </p:cNvPicPr>
          <p:nvPr/>
        </p:nvPicPr>
        <p:blipFill>
          <a:blip r:embed="rId3" cstate="print"/>
          <a:srcRect/>
          <a:stretch>
            <a:fillRect/>
          </a:stretch>
        </p:blipFill>
        <p:spPr bwMode="auto">
          <a:xfrm>
            <a:off x="1598613" y="304800"/>
            <a:ext cx="6124575" cy="6157913"/>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lick to enlarge">
            <a:hlinkClick r:id="rId3"/>
          </p:cNvPr>
          <p:cNvPicPr>
            <a:picLocks noChangeAspect="1" noChangeArrowheads="1"/>
          </p:cNvPicPr>
          <p:nvPr/>
        </p:nvPicPr>
        <p:blipFill>
          <a:blip r:embed="rId4" cstate="print"/>
          <a:srcRect/>
          <a:stretch>
            <a:fillRect/>
          </a:stretch>
        </p:blipFill>
        <p:spPr bwMode="auto">
          <a:xfrm>
            <a:off x="1066800" y="762000"/>
            <a:ext cx="3624263" cy="510540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a:hlinkClick r:id="rId3"/>
              </a:rPr>
              <a:t>http://www.fridakahlo.it/</a:t>
            </a:r>
            <a:r>
              <a:rPr lang="en-US" sz="4000"/>
              <a:t/>
            </a:r>
            <a:br>
              <a:rPr lang="en-US" sz="4000"/>
            </a:br>
            <a:endParaRPr lang="en-US" sz="4000"/>
          </a:p>
        </p:txBody>
      </p:sp>
      <p:sp>
        <p:nvSpPr>
          <p:cNvPr id="21507" name="Rectangle 3"/>
          <p:cNvSpPr>
            <a:spLocks noGrp="1" noChangeArrowheads="1"/>
          </p:cNvSpPr>
          <p:nvPr>
            <p:ph type="body"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609600"/>
            <a:ext cx="3581400" cy="1143000"/>
          </a:xfrm>
        </p:spPr>
        <p:txBody>
          <a:bodyPr/>
          <a:lstStyle/>
          <a:p>
            <a:r>
              <a:rPr lang="en-US" sz="4000">
                <a:latin typeface="Arial" charset="0"/>
              </a:rPr>
              <a:t>Calavera Huertista</a:t>
            </a:r>
          </a:p>
        </p:txBody>
      </p:sp>
      <p:pic>
        <p:nvPicPr>
          <p:cNvPr id="36868" name="Picture 4" descr="huerta"/>
          <p:cNvPicPr>
            <a:picLocks noGrp="1" noChangeAspect="1" noChangeArrowheads="1"/>
          </p:cNvPicPr>
          <p:nvPr>
            <p:ph sz="half" idx="1"/>
          </p:nvPr>
        </p:nvPicPr>
        <p:blipFill>
          <a:blip r:embed="rId3" cstate="print"/>
          <a:srcRect/>
          <a:stretch>
            <a:fillRect/>
          </a:stretch>
        </p:blipFill>
        <p:spPr>
          <a:xfrm>
            <a:off x="685800" y="2139950"/>
            <a:ext cx="3810000" cy="3797300"/>
          </a:xfrm>
          <a:noFill/>
          <a:ln/>
        </p:spPr>
      </p:pic>
      <p:pic>
        <p:nvPicPr>
          <p:cNvPr id="36870" name="Picture 6" descr="skelride"/>
          <p:cNvPicPr>
            <a:picLocks noGrp="1" noChangeAspect="1" noChangeArrowheads="1"/>
          </p:cNvPicPr>
          <p:nvPr>
            <p:ph sz="half" idx="2"/>
          </p:nvPr>
        </p:nvPicPr>
        <p:blipFill>
          <a:blip r:embed="rId4" cstate="print"/>
          <a:srcRect/>
          <a:stretch>
            <a:fillRect/>
          </a:stretch>
        </p:blipFill>
        <p:spPr>
          <a:xfrm>
            <a:off x="4953000" y="228600"/>
            <a:ext cx="2954338" cy="4800600"/>
          </a:xfrm>
          <a:noFill/>
          <a:ln/>
        </p:spPr>
      </p:pic>
      <p:sp>
        <p:nvSpPr>
          <p:cNvPr id="36872" name="Text Box 8"/>
          <p:cNvSpPr txBox="1">
            <a:spLocks noChangeArrowheads="1"/>
          </p:cNvSpPr>
          <p:nvPr/>
        </p:nvSpPr>
        <p:spPr bwMode="auto">
          <a:xfrm>
            <a:off x="5013325" y="5399088"/>
            <a:ext cx="3670300" cy="519112"/>
          </a:xfrm>
          <a:prstGeom prst="rect">
            <a:avLst/>
          </a:prstGeom>
          <a:noFill/>
          <a:ln w="9525">
            <a:noFill/>
            <a:miter lim="800000"/>
            <a:headEnd/>
            <a:tailEnd/>
          </a:ln>
          <a:effectLst/>
        </p:spPr>
        <p:txBody>
          <a:bodyPr wrap="none">
            <a:spAutoFit/>
          </a:bodyPr>
          <a:lstStyle/>
          <a:p>
            <a:r>
              <a:rPr lang="en-US"/>
              <a:t>Calavera de la Adelita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200">
                <a:latin typeface="Arial" charset="0"/>
              </a:rPr>
              <a:t>Calavera de Artistas y Artesanos</a:t>
            </a:r>
          </a:p>
        </p:txBody>
      </p:sp>
      <p:pic>
        <p:nvPicPr>
          <p:cNvPr id="38916" name="Picture 4" descr="skelband"/>
          <p:cNvPicPr>
            <a:picLocks noGrp="1" noChangeAspect="1" noChangeArrowheads="1"/>
          </p:cNvPicPr>
          <p:nvPr>
            <p:ph idx="1"/>
          </p:nvPr>
        </p:nvPicPr>
        <p:blipFill>
          <a:blip r:embed="rId3" cstate="print"/>
          <a:srcRect/>
          <a:stretch>
            <a:fillRect/>
          </a:stretch>
        </p:blipFill>
        <p:spPr>
          <a:xfrm>
            <a:off x="228600" y="1936750"/>
            <a:ext cx="8686800" cy="4202113"/>
          </a:xfrm>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2274</Words>
  <Application>Microsoft Office PowerPoint</Application>
  <PresentationFormat>On-screen Show (4:3)</PresentationFormat>
  <Paragraphs>225</Paragraphs>
  <Slides>76</Slides>
  <Notes>76</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Default Design</vt:lpstr>
      <vt:lpstr>Artists of Mexico </vt:lpstr>
      <vt:lpstr>Posada  1852- 1913</vt:lpstr>
      <vt:lpstr>La calavera catrina</vt:lpstr>
      <vt:lpstr>Gran fandango y francachela de todas las calaveras </vt:lpstr>
      <vt:lpstr>Calavera depicting contemporary newspapers as skeleton cyclists</vt:lpstr>
      <vt:lpstr>Calavera of Don Quijote </vt:lpstr>
      <vt:lpstr>Calavera Zapatista</vt:lpstr>
      <vt:lpstr>Calavera Huertista</vt:lpstr>
      <vt:lpstr>Calavera de Artistas y Artesanos</vt:lpstr>
      <vt:lpstr>Calavera de Catrín</vt:lpstr>
      <vt:lpstr>Calavera del Gato Marrón</vt:lpstr>
      <vt:lpstr>Calavera de la Intervención</vt:lpstr>
      <vt:lpstr>Slide 13</vt:lpstr>
      <vt:lpstr>Posada la Primera</vt:lpstr>
      <vt:lpstr>Los Tres Grandes </vt:lpstr>
      <vt:lpstr>Mexican Muralism</vt:lpstr>
      <vt:lpstr>Jose Clemente Orozco (1862-1949) </vt:lpstr>
      <vt:lpstr>His Murals</vt:lpstr>
      <vt:lpstr> The Trench </vt:lpstr>
      <vt:lpstr>Prometheus, 1930, Pomona College, California</vt:lpstr>
      <vt:lpstr>Catharis, 1934, Palace of Fine Arts, Mexico City </vt:lpstr>
      <vt:lpstr>Man of Fire 1938-9 Hospicio Cabanas, Guadalajara</vt:lpstr>
      <vt:lpstr>Zapatistas</vt:lpstr>
      <vt:lpstr>Slide 24</vt:lpstr>
      <vt:lpstr>Mural at Dartmouth College</vt:lpstr>
      <vt:lpstr>David Alfaro Siqueiros</vt:lpstr>
      <vt:lpstr>“Del porfirismo a la Revolución"  (1957-1966) de David Alfaro Siqueiros conservado en el Museo Nacional de Historia en la Ciudad de México</vt:lpstr>
      <vt:lpstr>1944  in Tecpan</vt:lpstr>
      <vt:lpstr>Unfinished mural at the in Escuela de Bellas Artes, a cultural center in San Miguel de Allende, Mexico</vt:lpstr>
      <vt:lpstr>"El pueblo a la universidad, la universidad al pueblo", National Autonomous University of Mexico, 1952-6</vt:lpstr>
      <vt:lpstr>Zapata 1931, Hirshhorn Museum and Sculpture Garden, Smithsonian, Washington, D.C</vt:lpstr>
      <vt:lpstr>Slide 32</vt:lpstr>
      <vt:lpstr>La Nueva Democracia  1954, Palacio de Bellas Artes</vt:lpstr>
      <vt:lpstr>Diego Rivera 1886- 1957</vt:lpstr>
      <vt:lpstr>His life – His art- His politics</vt:lpstr>
      <vt:lpstr>His life – His art- His politics- Cont.</vt:lpstr>
      <vt:lpstr>La Era, 1904 Oil on canvas Diego Rivera Museum, Guanajuato, Mex</vt:lpstr>
      <vt:lpstr>Fiesta Tehuana </vt:lpstr>
      <vt:lpstr>Vendedor de Flores </vt:lpstr>
      <vt:lpstr>Common scenes</vt:lpstr>
      <vt:lpstr>The Murals </vt:lpstr>
      <vt:lpstr>Slide 42</vt:lpstr>
      <vt:lpstr>Hombre en una Encrucijada, 1934 Fresco Museo del Palacio de Bellas Artes, Ciudad de México Man at the Crossroads, 1934 </vt:lpstr>
      <vt:lpstr>Industria de Detroit o Hombre y Máquina, Frente 1932-1933 Fresco Instituto de Artes de Detroit, Detroit, Michigan Detroit Industry or Man and Machine, Front Wall 1932-1933 </vt:lpstr>
      <vt:lpstr>PanAmerican Unity panels 1-3 1940 City College of San Francisco </vt:lpstr>
      <vt:lpstr>Coit Tower</vt:lpstr>
      <vt:lpstr>Inspired by Rivera</vt:lpstr>
      <vt:lpstr>Slide 48</vt:lpstr>
      <vt:lpstr>Slide 49</vt:lpstr>
      <vt:lpstr>Slide 50</vt:lpstr>
      <vt:lpstr>Slide 51</vt:lpstr>
      <vt:lpstr>Frida Kahlo- Her Life</vt:lpstr>
      <vt:lpstr>Slide 53</vt:lpstr>
      <vt:lpstr>Slide 54</vt:lpstr>
      <vt:lpstr>Frida’s ethnic heritage</vt:lpstr>
      <vt:lpstr>My grandparents, my parents  and I 1936</vt:lpstr>
      <vt:lpstr>Slide 57</vt:lpstr>
      <vt:lpstr>Frida Kahlo – Her Art</vt:lpstr>
      <vt:lpstr>Slide 59</vt:lpstr>
      <vt:lpstr>Frida Kahlo / La Novia que se Espanta de Ver la Vida Abierta / 1943 / Oleo sobre tela / 63 x 81,5 cm Colección J. y N. Gelman </vt:lpstr>
      <vt:lpstr>Slide 61</vt:lpstr>
      <vt:lpstr>Slide 62</vt:lpstr>
      <vt:lpstr>Slide 63</vt:lpstr>
      <vt:lpstr>Slide 64</vt:lpstr>
      <vt:lpstr>Slide 65</vt:lpstr>
      <vt:lpstr>Slide 66</vt:lpstr>
      <vt:lpstr>Frida – Her Self Portraits</vt:lpstr>
      <vt:lpstr>Slide 68</vt:lpstr>
      <vt:lpstr>Slide 69</vt:lpstr>
      <vt:lpstr>Slide 70</vt:lpstr>
      <vt:lpstr>Slide 71</vt:lpstr>
      <vt:lpstr>Slide 72</vt:lpstr>
      <vt:lpstr>Slide 73</vt:lpstr>
      <vt:lpstr>Slide 74</vt:lpstr>
      <vt:lpstr>Slide 75</vt:lpstr>
      <vt:lpstr>http://www.fridakahlo.it/ </vt:lpstr>
    </vt:vector>
  </TitlesOfParts>
  <Company>wvcs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Kyle Woodin</dc:creator>
  <cp:lastModifiedBy>Kim.lewis</cp:lastModifiedBy>
  <cp:revision>95</cp:revision>
  <dcterms:created xsi:type="dcterms:W3CDTF">2002-01-16T18:56:04Z</dcterms:created>
  <dcterms:modified xsi:type="dcterms:W3CDTF">2012-12-06T17:56:14Z</dcterms:modified>
</cp:coreProperties>
</file>