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61" r:id="rId4"/>
    <p:sldId id="263" r:id="rId5"/>
    <p:sldId id="262" r:id="rId6"/>
    <p:sldId id="264" r:id="rId7"/>
    <p:sldId id="265" r:id="rId8"/>
    <p:sldId id="266" r:id="rId9"/>
    <p:sldId id="259" r:id="rId10"/>
    <p:sldId id="270" r:id="rId11"/>
    <p:sldId id="269" r:id="rId12"/>
    <p:sldId id="268" r:id="rId13"/>
  </p:sldIdLst>
  <p:sldSz cx="9144000" cy="6858000" type="screen4x3"/>
  <p:notesSz cx="6858000" cy="9144000"/>
  <p:defaultTextStyle>
    <a:defPPr>
      <a:defRPr lang="en-US"/>
    </a:defPPr>
    <a:lvl1pPr algn="ctr" rtl="0" fontAlgn="base">
      <a:spcBef>
        <a:spcPct val="0"/>
      </a:spcBef>
      <a:spcAft>
        <a:spcPct val="0"/>
      </a:spcAft>
      <a:defRPr sz="4400" b="1" kern="1200">
        <a:solidFill>
          <a:srgbClr val="FF0000"/>
        </a:solidFill>
        <a:latin typeface="Times New Roman" charset="0"/>
        <a:ea typeface="+mn-ea"/>
        <a:cs typeface="+mn-cs"/>
      </a:defRPr>
    </a:lvl1pPr>
    <a:lvl2pPr marL="457200" algn="ctr" rtl="0" fontAlgn="base">
      <a:spcBef>
        <a:spcPct val="0"/>
      </a:spcBef>
      <a:spcAft>
        <a:spcPct val="0"/>
      </a:spcAft>
      <a:defRPr sz="4400" b="1" kern="1200">
        <a:solidFill>
          <a:srgbClr val="FF0000"/>
        </a:solidFill>
        <a:latin typeface="Times New Roman" charset="0"/>
        <a:ea typeface="+mn-ea"/>
        <a:cs typeface="+mn-cs"/>
      </a:defRPr>
    </a:lvl2pPr>
    <a:lvl3pPr marL="914400" algn="ctr" rtl="0" fontAlgn="base">
      <a:spcBef>
        <a:spcPct val="0"/>
      </a:spcBef>
      <a:spcAft>
        <a:spcPct val="0"/>
      </a:spcAft>
      <a:defRPr sz="4400" b="1" kern="1200">
        <a:solidFill>
          <a:srgbClr val="FF0000"/>
        </a:solidFill>
        <a:latin typeface="Times New Roman" charset="0"/>
        <a:ea typeface="+mn-ea"/>
        <a:cs typeface="+mn-cs"/>
      </a:defRPr>
    </a:lvl3pPr>
    <a:lvl4pPr marL="1371600" algn="ctr" rtl="0" fontAlgn="base">
      <a:spcBef>
        <a:spcPct val="0"/>
      </a:spcBef>
      <a:spcAft>
        <a:spcPct val="0"/>
      </a:spcAft>
      <a:defRPr sz="4400" b="1" kern="1200">
        <a:solidFill>
          <a:srgbClr val="FF0000"/>
        </a:solidFill>
        <a:latin typeface="Times New Roman" charset="0"/>
        <a:ea typeface="+mn-ea"/>
        <a:cs typeface="+mn-cs"/>
      </a:defRPr>
    </a:lvl4pPr>
    <a:lvl5pPr marL="1828800" algn="ctr" rtl="0" fontAlgn="base">
      <a:spcBef>
        <a:spcPct val="0"/>
      </a:spcBef>
      <a:spcAft>
        <a:spcPct val="0"/>
      </a:spcAft>
      <a:defRPr sz="4400" b="1" kern="1200">
        <a:solidFill>
          <a:srgbClr val="FF0000"/>
        </a:solidFill>
        <a:latin typeface="Times New Roman" charset="0"/>
        <a:ea typeface="+mn-ea"/>
        <a:cs typeface="+mn-cs"/>
      </a:defRPr>
    </a:lvl5pPr>
    <a:lvl6pPr marL="2286000" algn="l" defTabSz="914400" rtl="0" eaLnBrk="1" latinLnBrk="0" hangingPunct="1">
      <a:defRPr sz="4400" b="1" kern="1200">
        <a:solidFill>
          <a:srgbClr val="FF0000"/>
        </a:solidFill>
        <a:latin typeface="Times New Roman" charset="0"/>
        <a:ea typeface="+mn-ea"/>
        <a:cs typeface="+mn-cs"/>
      </a:defRPr>
    </a:lvl6pPr>
    <a:lvl7pPr marL="2743200" algn="l" defTabSz="914400" rtl="0" eaLnBrk="1" latinLnBrk="0" hangingPunct="1">
      <a:defRPr sz="4400" b="1" kern="1200">
        <a:solidFill>
          <a:srgbClr val="FF0000"/>
        </a:solidFill>
        <a:latin typeface="Times New Roman" charset="0"/>
        <a:ea typeface="+mn-ea"/>
        <a:cs typeface="+mn-cs"/>
      </a:defRPr>
    </a:lvl7pPr>
    <a:lvl8pPr marL="3200400" algn="l" defTabSz="914400" rtl="0" eaLnBrk="1" latinLnBrk="0" hangingPunct="1">
      <a:defRPr sz="4400" b="1" kern="1200">
        <a:solidFill>
          <a:srgbClr val="FF0000"/>
        </a:solidFill>
        <a:latin typeface="Times New Roman" charset="0"/>
        <a:ea typeface="+mn-ea"/>
        <a:cs typeface="+mn-cs"/>
      </a:defRPr>
    </a:lvl8pPr>
    <a:lvl9pPr marL="3657600" algn="l" defTabSz="914400" rtl="0" eaLnBrk="1" latinLnBrk="0" hangingPunct="1">
      <a:defRPr sz="4400" b="1" kern="1200">
        <a:solidFill>
          <a:srgbClr val="FF0000"/>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66FF"/>
    <a:srgbClr val="CC3300"/>
    <a:srgbClr val="6633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8" d="100"/>
          <a:sy n="68" d="100"/>
        </p:scale>
        <p:origin x="-2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1A64D6-BF0A-482A-81EE-256B97208811}" type="datetimeFigureOut">
              <a:rPr lang="en-US" smtClean="0"/>
              <a:t>9/10/2010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C940A2-304F-4A8C-9146-1FA1DDE7355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940A2-304F-4A8C-9146-1FA1DDE73558}"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940A2-304F-4A8C-9146-1FA1DDE73558}"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940A2-304F-4A8C-9146-1FA1DDE73558}"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940A2-304F-4A8C-9146-1FA1DDE73558}" type="slidenum">
              <a:rPr lang="en-US" smtClean="0"/>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940A2-304F-4A8C-9146-1FA1DDE73558}"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940A2-304F-4A8C-9146-1FA1DDE73558}"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940A2-304F-4A8C-9146-1FA1DDE73558}"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940A2-304F-4A8C-9146-1FA1DDE73558}"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940A2-304F-4A8C-9146-1FA1DDE73558}"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940A2-304F-4A8C-9146-1FA1DDE73558}"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940A2-304F-4A8C-9146-1FA1DDE73558}"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940A2-304F-4A8C-9146-1FA1DDE73558}"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18F44D-3E1D-48C9-BA61-D6723D31741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618605-5B0B-4E00-A990-52DF929D830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24286C-4081-4D06-9D50-E5CF5F506D8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0EC7AAFF-4916-4604-B059-70E08259C3D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B826E1-C826-4370-A155-7ECBC05CFD9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4FFF6D-FACB-49A1-8F1A-E2A329B7276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007143-B48E-4359-BDB7-E2A6B875F85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EE0C728-DDF6-4C7B-8A10-67B072B4159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53381EB-BE05-4A76-BBF6-5EF7A9261A5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662125F-6B5E-4FBF-90CC-73429FD9AD3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A38A76-3717-4EB4-AEC7-DB69D56D605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012BCE-ECF1-4B7E-AB87-97DCC9986CC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solidFill>
                  <a:schemeClr val="tx1"/>
                </a:solidFill>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151CB877-7D40-4DA7-8DC2-A904A392B33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www.crh.noaa.gov/dlh/science/event_archive/winter_archive/Images/cold.gif"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200400" y="457200"/>
            <a:ext cx="2819400" cy="1143000"/>
          </a:xfrm>
          <a:solidFill>
            <a:schemeClr val="bg1"/>
          </a:solidFill>
        </p:spPr>
        <p:txBody>
          <a:bodyPr/>
          <a:lstStyle/>
          <a:p>
            <a:r>
              <a:rPr lang="en-US" b="1"/>
              <a:t>El tiempo</a:t>
            </a:r>
          </a:p>
        </p:txBody>
      </p:sp>
      <p:sp>
        <p:nvSpPr>
          <p:cNvPr id="6" name="TextBox 5"/>
          <p:cNvSpPr txBox="1"/>
          <p:nvPr/>
        </p:nvSpPr>
        <p:spPr>
          <a:xfrm>
            <a:off x="1828800" y="5029200"/>
            <a:ext cx="6375464" cy="769441"/>
          </a:xfrm>
          <a:prstGeom prst="rect">
            <a:avLst/>
          </a:prstGeom>
          <a:noFill/>
          <a:ln>
            <a:solidFill>
              <a:srgbClr val="FFFF00"/>
            </a:solidFill>
          </a:ln>
        </p:spPr>
        <p:txBody>
          <a:bodyPr wrap="none" rtlCol="0">
            <a:spAutoFit/>
          </a:bodyPr>
          <a:lstStyle/>
          <a:p>
            <a:r>
              <a:rPr lang="en-US" dirty="0" smtClean="0">
                <a:solidFill>
                  <a:srgbClr val="FFFF00"/>
                </a:solidFill>
              </a:rPr>
              <a:t>“</a:t>
            </a:r>
            <a:r>
              <a:rPr lang="es-MX" dirty="0" smtClean="0">
                <a:solidFill>
                  <a:srgbClr val="FFFF00"/>
                </a:solidFill>
                <a:cs typeface="Times New Roman" charset="0"/>
              </a:rPr>
              <a:t>¿Qué tiempo hace hoy?”</a:t>
            </a:r>
            <a:endParaRPr lang="en-US" dirty="0">
              <a:solidFill>
                <a:srgbClr val="FFFF00"/>
              </a:solidFill>
            </a:endParaRPr>
          </a:p>
        </p:txBody>
      </p:sp>
      <p:sp>
        <p:nvSpPr>
          <p:cNvPr id="7" name="Text Placeholder 6"/>
          <p:cNvSpPr>
            <a:spLocks noGrp="1"/>
          </p:cNvSpPr>
          <p:nvPr>
            <p:ph type="body" sz="half" idx="2"/>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A little more; a little less</a:t>
            </a:r>
          </a:p>
        </p:txBody>
      </p:sp>
      <p:sp>
        <p:nvSpPr>
          <p:cNvPr id="16388" name="Rectangle 4"/>
          <p:cNvSpPr>
            <a:spLocks noGrp="1" noChangeArrowheads="1"/>
          </p:cNvSpPr>
          <p:nvPr>
            <p:ph type="body" sz="half" idx="2"/>
          </p:nvPr>
        </p:nvSpPr>
        <p:spPr>
          <a:xfrm>
            <a:off x="533400" y="1981200"/>
            <a:ext cx="7924800" cy="4114800"/>
          </a:xfrm>
        </p:spPr>
        <p:txBody>
          <a:bodyPr/>
          <a:lstStyle/>
          <a:p>
            <a:pPr>
              <a:lnSpc>
                <a:spcPct val="90000"/>
              </a:lnSpc>
            </a:pPr>
            <a:r>
              <a:rPr lang="en-US" sz="2800"/>
              <a:t>If you want to say that it isn’t very sunny or cold or windy, you can add the word “poco” to your answer.</a:t>
            </a:r>
          </a:p>
          <a:p>
            <a:pPr>
              <a:lnSpc>
                <a:spcPct val="90000"/>
              </a:lnSpc>
            </a:pPr>
            <a:r>
              <a:rPr lang="en-US" sz="2800"/>
              <a:t>For example, “Hace </a:t>
            </a:r>
            <a:r>
              <a:rPr lang="en-US" sz="2800" b="1" u="sng"/>
              <a:t>poco</a:t>
            </a:r>
            <a:r>
              <a:rPr lang="en-US" sz="2800"/>
              <a:t> sol” or “Hace </a:t>
            </a:r>
            <a:r>
              <a:rPr lang="en-US" sz="2800" b="1" u="sng"/>
              <a:t>poco</a:t>
            </a:r>
            <a:r>
              <a:rPr lang="en-US" sz="2800"/>
              <a:t> </a:t>
            </a:r>
            <a:r>
              <a:rPr lang="en-US" sz="2800">
                <a:cs typeface="Times New Roman" charset="0"/>
              </a:rPr>
              <a:t>frío” or “Hace </a:t>
            </a:r>
            <a:r>
              <a:rPr lang="en-US" sz="2800" b="1" u="sng">
                <a:cs typeface="Times New Roman" charset="0"/>
              </a:rPr>
              <a:t>poco</a:t>
            </a:r>
            <a:r>
              <a:rPr lang="en-US" sz="2800">
                <a:cs typeface="Times New Roman" charset="0"/>
              </a:rPr>
              <a:t> viento.”</a:t>
            </a:r>
          </a:p>
          <a:p>
            <a:pPr>
              <a:lnSpc>
                <a:spcPct val="90000"/>
              </a:lnSpc>
            </a:pPr>
            <a:r>
              <a:rPr lang="en-US" sz="2800">
                <a:cs typeface="Times New Roman" charset="0"/>
              </a:rPr>
              <a:t>If you want to say that it </a:t>
            </a:r>
            <a:r>
              <a:rPr lang="en-US" sz="2800" i="1">
                <a:cs typeface="Times New Roman" charset="0"/>
              </a:rPr>
              <a:t>is</a:t>
            </a:r>
            <a:r>
              <a:rPr lang="en-US" sz="2800">
                <a:cs typeface="Times New Roman" charset="0"/>
              </a:rPr>
              <a:t> very sunny, cold</a:t>
            </a:r>
            <a:r>
              <a:rPr lang="en-US" sz="2800"/>
              <a:t>, or windy you would add “mucho” to your answer.</a:t>
            </a:r>
          </a:p>
          <a:p>
            <a:pPr>
              <a:lnSpc>
                <a:spcPct val="90000"/>
              </a:lnSpc>
            </a:pPr>
            <a:r>
              <a:rPr lang="en-US" sz="2800"/>
              <a:t>For example: “Hace </a:t>
            </a:r>
            <a:r>
              <a:rPr lang="en-US" sz="2800" b="1" u="sng"/>
              <a:t>mucho</a:t>
            </a:r>
            <a:r>
              <a:rPr lang="en-US" sz="2800"/>
              <a:t> sol” or “Hace </a:t>
            </a:r>
            <a:r>
              <a:rPr lang="en-US" sz="2800" b="1" u="sng"/>
              <a:t>mucho</a:t>
            </a:r>
            <a:r>
              <a:rPr lang="en-US" sz="2800"/>
              <a:t> </a:t>
            </a:r>
            <a:r>
              <a:rPr lang="en-US" sz="2800">
                <a:cs typeface="Times New Roman" charset="0"/>
              </a:rPr>
              <a:t>frío” or “Hace </a:t>
            </a:r>
            <a:r>
              <a:rPr lang="en-US" sz="2800" b="1" u="sng">
                <a:cs typeface="Times New Roman" charset="0"/>
              </a:rPr>
              <a:t>mucho</a:t>
            </a:r>
            <a:r>
              <a:rPr lang="en-US" sz="2800">
                <a:cs typeface="Times New Roman" charset="0"/>
              </a:rPr>
              <a:t> viento.”</a:t>
            </a:r>
            <a:endParaRPr lang="en-US"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In class</a:t>
            </a:r>
          </a:p>
        </p:txBody>
      </p:sp>
      <p:sp>
        <p:nvSpPr>
          <p:cNvPr id="15364" name="Rectangle 4"/>
          <p:cNvSpPr>
            <a:spLocks noGrp="1" noChangeArrowheads="1"/>
          </p:cNvSpPr>
          <p:nvPr>
            <p:ph type="body" sz="half" idx="2"/>
          </p:nvPr>
        </p:nvSpPr>
        <p:spPr>
          <a:xfrm>
            <a:off x="457200" y="1981200"/>
            <a:ext cx="8001000" cy="4114800"/>
          </a:xfrm>
        </p:spPr>
        <p:txBody>
          <a:bodyPr/>
          <a:lstStyle/>
          <a:p>
            <a:r>
              <a:rPr lang="en-US" sz="2800" dirty="0"/>
              <a:t>Take a risk and try to answer the question, “</a:t>
            </a:r>
            <a:r>
              <a:rPr lang="es-MX" sz="2800" dirty="0">
                <a:cs typeface="Times New Roman" charset="0"/>
              </a:rPr>
              <a:t>¿Qué tiempo hace hoy?” </a:t>
            </a:r>
            <a:r>
              <a:rPr lang="es-MX" sz="2800" dirty="0" err="1">
                <a:cs typeface="Times New Roman" charset="0"/>
              </a:rPr>
              <a:t>now</a:t>
            </a:r>
            <a:r>
              <a:rPr lang="es-MX" sz="2800" dirty="0">
                <a:cs typeface="Times New Roman" charset="0"/>
              </a:rPr>
              <a:t> </a:t>
            </a:r>
            <a:r>
              <a:rPr lang="es-MX" sz="2800" dirty="0" err="1">
                <a:cs typeface="Times New Roman" charset="0"/>
              </a:rPr>
              <a:t>that</a:t>
            </a:r>
            <a:r>
              <a:rPr lang="es-MX" sz="2800" dirty="0">
                <a:cs typeface="Times New Roman" charset="0"/>
              </a:rPr>
              <a:t> </a:t>
            </a:r>
            <a:r>
              <a:rPr lang="es-MX" sz="2800" dirty="0" err="1">
                <a:cs typeface="Times New Roman" charset="0"/>
              </a:rPr>
              <a:t>you</a:t>
            </a:r>
            <a:r>
              <a:rPr lang="es-MX" sz="2800" dirty="0">
                <a:cs typeface="Times New Roman" charset="0"/>
              </a:rPr>
              <a:t> </a:t>
            </a:r>
            <a:r>
              <a:rPr lang="es-MX" sz="2800" dirty="0" err="1">
                <a:cs typeface="Times New Roman" charset="0"/>
              </a:rPr>
              <a:t>know</a:t>
            </a:r>
            <a:r>
              <a:rPr lang="es-MX" sz="2800" dirty="0">
                <a:cs typeface="Times New Roman" charset="0"/>
              </a:rPr>
              <a:t> </a:t>
            </a:r>
            <a:r>
              <a:rPr lang="es-MX" sz="2800" dirty="0" err="1">
                <a:cs typeface="Times New Roman" charset="0"/>
              </a:rPr>
              <a:t>how</a:t>
            </a:r>
            <a:r>
              <a:rPr lang="es-MX" sz="2800" dirty="0">
                <a:cs typeface="Times New Roman" charset="0"/>
              </a:rPr>
              <a:t> </a:t>
            </a:r>
            <a:r>
              <a:rPr lang="es-MX" sz="2800" dirty="0" err="1">
                <a:cs typeface="Times New Roman" charset="0"/>
              </a:rPr>
              <a:t>you</a:t>
            </a:r>
            <a:r>
              <a:rPr lang="es-MX" sz="2800" dirty="0">
                <a:cs typeface="Times New Roman" charset="0"/>
              </a:rPr>
              <a:t> can </a:t>
            </a:r>
            <a:r>
              <a:rPr lang="es-MX" sz="2800" dirty="0" err="1">
                <a:cs typeface="Times New Roman" charset="0"/>
              </a:rPr>
              <a:t>answer</a:t>
            </a:r>
            <a:r>
              <a:rPr lang="es-MX" sz="2800" dirty="0">
                <a:cs typeface="Times New Roman" charset="0"/>
              </a:rPr>
              <a:t> </a:t>
            </a:r>
            <a:r>
              <a:rPr lang="es-MX" sz="2800" dirty="0" err="1">
                <a:cs typeface="Times New Roman" charset="0"/>
              </a:rPr>
              <a:t>the</a:t>
            </a:r>
            <a:r>
              <a:rPr lang="es-MX" sz="2800" dirty="0">
                <a:cs typeface="Times New Roman" charset="0"/>
              </a:rPr>
              <a:t> </a:t>
            </a:r>
            <a:r>
              <a:rPr lang="es-MX" sz="2800" dirty="0" err="1">
                <a:cs typeface="Times New Roman" charset="0"/>
              </a:rPr>
              <a:t>question</a:t>
            </a:r>
            <a:r>
              <a:rPr lang="es-MX" sz="2800" dirty="0">
                <a:cs typeface="Times New Roman" charset="0"/>
              </a:rPr>
              <a:t>.</a:t>
            </a:r>
          </a:p>
          <a:p>
            <a:r>
              <a:rPr lang="es-MX" sz="2800" dirty="0" err="1">
                <a:cs typeface="Times New Roman" charset="0"/>
              </a:rPr>
              <a:t>If</a:t>
            </a:r>
            <a:r>
              <a:rPr lang="es-MX" sz="2800" dirty="0">
                <a:cs typeface="Times New Roman" charset="0"/>
              </a:rPr>
              <a:t> </a:t>
            </a:r>
            <a:r>
              <a:rPr lang="es-MX" sz="2800" dirty="0" err="1">
                <a:cs typeface="Times New Roman" charset="0"/>
              </a:rPr>
              <a:t>you</a:t>
            </a:r>
            <a:r>
              <a:rPr lang="es-MX" sz="2800" dirty="0">
                <a:cs typeface="Times New Roman" charset="0"/>
              </a:rPr>
              <a:t> </a:t>
            </a:r>
            <a:r>
              <a:rPr lang="es-MX" sz="2800" dirty="0" err="1">
                <a:cs typeface="Times New Roman" charset="0"/>
              </a:rPr>
              <a:t>want</a:t>
            </a:r>
            <a:r>
              <a:rPr lang="es-MX" sz="2800" dirty="0">
                <a:cs typeface="Times New Roman" charset="0"/>
              </a:rPr>
              <a:t> </a:t>
            </a:r>
            <a:r>
              <a:rPr lang="es-MX" sz="2800" dirty="0" err="1">
                <a:cs typeface="Times New Roman" charset="0"/>
              </a:rPr>
              <a:t>to</a:t>
            </a:r>
            <a:r>
              <a:rPr lang="es-MX" sz="2800" dirty="0">
                <a:cs typeface="Times New Roman" charset="0"/>
              </a:rPr>
              <a:t> </a:t>
            </a:r>
            <a:r>
              <a:rPr lang="es-MX" sz="2800" dirty="0" err="1">
                <a:cs typeface="Times New Roman" charset="0"/>
              </a:rPr>
              <a:t>know</a:t>
            </a:r>
            <a:r>
              <a:rPr lang="es-MX" sz="2800" dirty="0">
                <a:cs typeface="Times New Roman" charset="0"/>
              </a:rPr>
              <a:t> </a:t>
            </a:r>
            <a:r>
              <a:rPr lang="es-MX" sz="2800" dirty="0" err="1">
                <a:cs typeface="Times New Roman" charset="0"/>
              </a:rPr>
              <a:t>the</a:t>
            </a:r>
            <a:r>
              <a:rPr lang="es-MX" sz="2800" dirty="0">
                <a:cs typeface="Times New Roman" charset="0"/>
              </a:rPr>
              <a:t> </a:t>
            </a:r>
            <a:r>
              <a:rPr lang="es-MX" sz="2800" dirty="0" err="1">
                <a:cs typeface="Times New Roman" charset="0"/>
              </a:rPr>
              <a:t>temperature</a:t>
            </a:r>
            <a:r>
              <a:rPr lang="es-MX" sz="2800" dirty="0">
                <a:cs typeface="Times New Roman" charset="0"/>
              </a:rPr>
              <a:t> </a:t>
            </a:r>
            <a:r>
              <a:rPr lang="es-MX" sz="2800" dirty="0" err="1">
                <a:cs typeface="Times New Roman" charset="0"/>
              </a:rPr>
              <a:t>before</a:t>
            </a:r>
            <a:r>
              <a:rPr lang="es-MX" sz="2800" dirty="0">
                <a:cs typeface="Times New Roman" charset="0"/>
              </a:rPr>
              <a:t> </a:t>
            </a:r>
            <a:r>
              <a:rPr lang="es-MX" sz="2800" dirty="0" err="1">
                <a:cs typeface="Times New Roman" charset="0"/>
              </a:rPr>
              <a:t>saying</a:t>
            </a:r>
            <a:r>
              <a:rPr lang="es-MX" sz="2800" dirty="0">
                <a:cs typeface="Times New Roman" charset="0"/>
              </a:rPr>
              <a:t> </a:t>
            </a:r>
            <a:r>
              <a:rPr lang="es-MX" sz="2800" dirty="0" err="1">
                <a:cs typeface="Times New Roman" charset="0"/>
              </a:rPr>
              <a:t>if</a:t>
            </a:r>
            <a:r>
              <a:rPr lang="es-MX" sz="2800" dirty="0">
                <a:cs typeface="Times New Roman" charset="0"/>
              </a:rPr>
              <a:t> </a:t>
            </a:r>
            <a:r>
              <a:rPr lang="es-MX" sz="2800" dirty="0" err="1">
                <a:cs typeface="Times New Roman" charset="0"/>
              </a:rPr>
              <a:t>it’s</a:t>
            </a:r>
            <a:r>
              <a:rPr lang="es-MX" sz="2800" dirty="0">
                <a:cs typeface="Times New Roman" charset="0"/>
              </a:rPr>
              <a:t> hace calor, fresco, </a:t>
            </a:r>
            <a:r>
              <a:rPr lang="es-MX" sz="2800" dirty="0" err="1">
                <a:cs typeface="Times New Roman" charset="0"/>
              </a:rPr>
              <a:t>or</a:t>
            </a:r>
            <a:r>
              <a:rPr lang="es-MX" sz="2800" dirty="0">
                <a:cs typeface="Times New Roman" charset="0"/>
              </a:rPr>
              <a:t> frío, </a:t>
            </a:r>
            <a:r>
              <a:rPr lang="es-MX" sz="2800" dirty="0" err="1">
                <a:cs typeface="Times New Roman" charset="0"/>
              </a:rPr>
              <a:t>ask</a:t>
            </a:r>
            <a:r>
              <a:rPr lang="es-MX" sz="2800" dirty="0">
                <a:cs typeface="Times New Roman" charset="0"/>
              </a:rPr>
              <a:t> </a:t>
            </a:r>
            <a:r>
              <a:rPr lang="es-MX" sz="2800" dirty="0" err="1">
                <a:cs typeface="Times New Roman" charset="0"/>
              </a:rPr>
              <a:t>the</a:t>
            </a:r>
            <a:r>
              <a:rPr lang="es-MX" sz="2800" dirty="0">
                <a:cs typeface="Times New Roman" charset="0"/>
              </a:rPr>
              <a:t> </a:t>
            </a:r>
            <a:r>
              <a:rPr lang="es-MX" sz="2800" dirty="0" err="1">
                <a:cs typeface="Times New Roman" charset="0"/>
              </a:rPr>
              <a:t>question</a:t>
            </a:r>
            <a:r>
              <a:rPr lang="es-MX" sz="2800" dirty="0">
                <a:cs typeface="Times New Roman" charset="0"/>
              </a:rPr>
              <a:t>, “¿Qué temperatura hace?” so </a:t>
            </a:r>
            <a:r>
              <a:rPr lang="es-MX" sz="2800" dirty="0" err="1">
                <a:cs typeface="Times New Roman" charset="0"/>
              </a:rPr>
              <a:t>you</a:t>
            </a:r>
            <a:r>
              <a:rPr lang="es-MX" sz="2800" dirty="0">
                <a:cs typeface="Times New Roman" charset="0"/>
              </a:rPr>
              <a:t> can </a:t>
            </a:r>
            <a:r>
              <a:rPr lang="es-MX" sz="2800" dirty="0" err="1">
                <a:cs typeface="Times New Roman" charset="0"/>
              </a:rPr>
              <a:t>find</a:t>
            </a:r>
            <a:r>
              <a:rPr lang="es-MX" sz="2800" dirty="0">
                <a:cs typeface="Times New Roman" charset="0"/>
              </a:rPr>
              <a:t> </a:t>
            </a:r>
            <a:r>
              <a:rPr lang="es-MX" sz="2800" dirty="0" err="1">
                <a:cs typeface="Times New Roman" charset="0"/>
              </a:rPr>
              <a:t>out</a:t>
            </a:r>
            <a:r>
              <a:rPr lang="es-MX" sz="2800" dirty="0">
                <a:cs typeface="Times New Roman" charset="0"/>
              </a:rPr>
              <a:t> </a:t>
            </a:r>
            <a:r>
              <a:rPr lang="es-MX" sz="2800" dirty="0" err="1">
                <a:cs typeface="Times New Roman" charset="0"/>
              </a:rPr>
              <a:t>the</a:t>
            </a:r>
            <a:r>
              <a:rPr lang="es-MX" sz="2800" dirty="0">
                <a:cs typeface="Times New Roman" charset="0"/>
              </a:rPr>
              <a:t> </a:t>
            </a:r>
            <a:r>
              <a:rPr lang="es-MX" sz="2800" dirty="0" err="1">
                <a:cs typeface="Times New Roman" charset="0"/>
              </a:rPr>
              <a:t>temperature</a:t>
            </a:r>
            <a:r>
              <a:rPr lang="es-MX" sz="2800" dirty="0">
                <a:cs typeface="Times New Roman" charset="0"/>
              </a:rPr>
              <a:t> </a:t>
            </a:r>
            <a:r>
              <a:rPr lang="es-MX" sz="2800" dirty="0" err="1">
                <a:cs typeface="Times New Roman" charset="0"/>
              </a:rPr>
              <a:t>first</a:t>
            </a:r>
            <a:r>
              <a:rPr lang="es-MX" sz="2800" dirty="0">
                <a:cs typeface="Times New Roman" charset="0"/>
              </a:rPr>
              <a:t>. </a:t>
            </a:r>
            <a:endParaRPr lang="en-US" sz="2800" dirty="0">
              <a:cs typeface="Times New Roman"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What now?</a:t>
            </a:r>
          </a:p>
        </p:txBody>
      </p:sp>
      <p:sp>
        <p:nvSpPr>
          <p:cNvPr id="14340" name="Rectangle 4"/>
          <p:cNvSpPr>
            <a:spLocks noGrp="1" noChangeArrowheads="1"/>
          </p:cNvSpPr>
          <p:nvPr>
            <p:ph type="body" sz="half" idx="2"/>
          </p:nvPr>
        </p:nvSpPr>
        <p:spPr>
          <a:xfrm>
            <a:off x="457200" y="1981200"/>
            <a:ext cx="8001000" cy="4495800"/>
          </a:xfrm>
        </p:spPr>
        <p:txBody>
          <a:bodyPr/>
          <a:lstStyle/>
          <a:p>
            <a:pPr>
              <a:lnSpc>
                <a:spcPct val="90000"/>
              </a:lnSpc>
            </a:pPr>
            <a:r>
              <a:rPr lang="en-US" sz="2800"/>
              <a:t>Practice these weather words so you feel more comfortable telling what the weather is.</a:t>
            </a:r>
          </a:p>
          <a:p>
            <a:pPr>
              <a:lnSpc>
                <a:spcPct val="90000"/>
              </a:lnSpc>
            </a:pPr>
            <a:r>
              <a:rPr lang="en-US" sz="2800"/>
              <a:t>Use these words with people at home to describe the weather each day.</a:t>
            </a:r>
          </a:p>
          <a:p>
            <a:pPr>
              <a:lnSpc>
                <a:spcPct val="90000"/>
              </a:lnSpc>
            </a:pPr>
            <a:r>
              <a:rPr lang="en-US" sz="2800"/>
              <a:t>Ask your teacher if you have any doubts about something.</a:t>
            </a:r>
          </a:p>
          <a:p>
            <a:pPr>
              <a:lnSpc>
                <a:spcPct val="90000"/>
              </a:lnSpc>
            </a:pPr>
            <a:r>
              <a:rPr lang="en-US" sz="2800"/>
              <a:t>Leave me feedback about this or any PowerPoint presentation you find on my website. Your comments are helpful in making these resources the best they can be for my students and their families.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body" sz="half" idx="2"/>
          </p:nvPr>
        </p:nvSpPr>
        <p:spPr>
          <a:xfrm>
            <a:off x="5105400" y="1905000"/>
            <a:ext cx="4038600" cy="1295400"/>
          </a:xfrm>
        </p:spPr>
        <p:txBody>
          <a:bodyPr/>
          <a:lstStyle/>
          <a:p>
            <a:pPr>
              <a:buNone/>
            </a:pPr>
            <a:r>
              <a:rPr lang="en-US" sz="6000" dirty="0" err="1">
                <a:latin typeface="Comic Sans MS" pitchFamily="66" charset="0"/>
              </a:rPr>
              <a:t>Hace</a:t>
            </a:r>
            <a:r>
              <a:rPr lang="en-US" sz="6000" dirty="0">
                <a:latin typeface="Comic Sans MS" pitchFamily="66" charset="0"/>
              </a:rPr>
              <a:t> sol</a:t>
            </a:r>
          </a:p>
          <a:p>
            <a:pPr>
              <a:buNone/>
            </a:pPr>
            <a:endParaRPr lang="en-US" sz="2400" dirty="0"/>
          </a:p>
        </p:txBody>
      </p:sp>
      <p:pic>
        <p:nvPicPr>
          <p:cNvPr id="4102" name="Picture 6" descr="\\m4100\share$\clipart\CORPBAS\j0079268.wmf"/>
          <p:cNvPicPr>
            <a:picLocks noChangeAspect="1" noChangeArrowheads="1"/>
          </p:cNvPicPr>
          <p:nvPr>
            <p:ph type="clipArt" sz="half" idx="1"/>
          </p:nvPr>
        </p:nvPicPr>
        <p:blipFill>
          <a:blip r:embed="rId3" cstate="print"/>
          <a:srcRect/>
          <a:stretch>
            <a:fillRect/>
          </a:stretch>
        </p:blipFill>
        <p:spPr>
          <a:xfrm>
            <a:off x="685800" y="1314450"/>
            <a:ext cx="4648200" cy="461645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2000"/>
                                        <p:tgtEl>
                                          <p:spTgt spid="4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body" sz="half" idx="2"/>
          </p:nvPr>
        </p:nvSpPr>
        <p:spPr>
          <a:xfrm>
            <a:off x="4648200" y="1981200"/>
            <a:ext cx="4114800" cy="1295400"/>
          </a:xfrm>
        </p:spPr>
        <p:txBody>
          <a:bodyPr/>
          <a:lstStyle/>
          <a:p>
            <a:pPr>
              <a:buNone/>
            </a:pPr>
            <a:r>
              <a:rPr lang="en-US" sz="6000" dirty="0" err="1">
                <a:latin typeface="Comic Sans MS" pitchFamily="66" charset="0"/>
              </a:rPr>
              <a:t>Hace</a:t>
            </a:r>
            <a:r>
              <a:rPr lang="en-US" sz="6000" dirty="0">
                <a:latin typeface="Comic Sans MS" pitchFamily="66" charset="0"/>
              </a:rPr>
              <a:t> </a:t>
            </a:r>
            <a:r>
              <a:rPr lang="en-US" sz="6000" dirty="0" err="1">
                <a:latin typeface="Comic Sans MS" pitchFamily="66" charset="0"/>
              </a:rPr>
              <a:t>calor</a:t>
            </a:r>
            <a:endParaRPr lang="en-US" sz="6000" dirty="0">
              <a:latin typeface="Comic Sans MS" pitchFamily="66" charset="0"/>
            </a:endParaRPr>
          </a:p>
        </p:txBody>
      </p:sp>
      <p:pic>
        <p:nvPicPr>
          <p:cNvPr id="7174" name="Picture 6" descr="\\m4100\share$\clipart\MicrosoftDesignGalleryLive\Style011thru020\Downloaded Clips\cl0\TR00719_.wmf"/>
          <p:cNvPicPr>
            <a:picLocks noChangeAspect="1" noChangeArrowheads="1"/>
          </p:cNvPicPr>
          <p:nvPr>
            <p:ph type="clipArt" sz="half" idx="1"/>
          </p:nvPr>
        </p:nvPicPr>
        <p:blipFill>
          <a:blip r:embed="rId3" cstate="print"/>
          <a:srcRect/>
          <a:stretch>
            <a:fillRect/>
          </a:stretch>
        </p:blipFill>
        <p:spPr>
          <a:xfrm>
            <a:off x="0" y="609600"/>
            <a:ext cx="4764088" cy="55626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Effect transition="in" filter="fade">
                                      <p:cBhvr>
                                        <p:cTn id="7" dur="2000"/>
                                        <p:tgtEl>
                                          <p:spTgt spid="71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body" sz="half" idx="2"/>
          </p:nvPr>
        </p:nvSpPr>
        <p:spPr>
          <a:xfrm>
            <a:off x="2743200" y="1295400"/>
            <a:ext cx="5562600" cy="1066800"/>
          </a:xfrm>
        </p:spPr>
        <p:txBody>
          <a:bodyPr/>
          <a:lstStyle/>
          <a:p>
            <a:pPr>
              <a:lnSpc>
                <a:spcPct val="90000"/>
              </a:lnSpc>
              <a:buNone/>
            </a:pPr>
            <a:r>
              <a:rPr lang="en-US" sz="6000" dirty="0" err="1">
                <a:latin typeface="Comic Sans MS" pitchFamily="66" charset="0"/>
              </a:rPr>
              <a:t>Hace</a:t>
            </a:r>
            <a:r>
              <a:rPr lang="en-US" sz="6000" dirty="0">
                <a:latin typeface="Comic Sans MS" pitchFamily="66" charset="0"/>
              </a:rPr>
              <a:t> </a:t>
            </a:r>
            <a:r>
              <a:rPr lang="en-US" sz="6000" dirty="0" smtClean="0">
                <a:latin typeface="Comic Sans MS" pitchFamily="66" charset="0"/>
              </a:rPr>
              <a:t>fresco</a:t>
            </a:r>
            <a:endParaRPr lang="en-US" sz="6000" dirty="0">
              <a:latin typeface="Comic Sans MS" pitchFamily="66" charset="0"/>
            </a:endParaRPr>
          </a:p>
          <a:p>
            <a:pPr>
              <a:lnSpc>
                <a:spcPct val="90000"/>
              </a:lnSpc>
              <a:buFontTx/>
              <a:buNone/>
            </a:pPr>
            <a:r>
              <a:rPr lang="en-US" sz="2800" dirty="0"/>
              <a:t>	</a:t>
            </a:r>
          </a:p>
        </p:txBody>
      </p:sp>
      <p:grpSp>
        <p:nvGrpSpPr>
          <p:cNvPr id="9224" name="Group 8"/>
          <p:cNvGrpSpPr>
            <a:grpSpLocks/>
          </p:cNvGrpSpPr>
          <p:nvPr/>
        </p:nvGrpSpPr>
        <p:grpSpPr bwMode="auto">
          <a:xfrm>
            <a:off x="2400300" y="2349500"/>
            <a:ext cx="0" cy="274638"/>
            <a:chOff x="0" y="0"/>
            <a:chExt cx="72" cy="144"/>
          </a:xfrm>
        </p:grpSpPr>
        <p:sp>
          <p:nvSpPr>
            <p:cNvPr id="9222" name="Rectangle 6"/>
            <p:cNvSpPr>
              <a:spLocks noChangeArrowheads="1"/>
            </p:cNvSpPr>
            <p:nvPr/>
          </p:nvSpPr>
          <p:spPr bwMode="auto">
            <a:xfrm>
              <a:off x="0" y="0"/>
              <a:ext cx="0" cy="72"/>
            </a:xfrm>
            <a:prstGeom prst="rect">
              <a:avLst/>
            </a:prstGeom>
            <a:noFill/>
            <a:ln w="9525">
              <a:noFill/>
              <a:miter lim="800000"/>
              <a:headEnd/>
              <a:tailEnd/>
            </a:ln>
            <a:effectLst/>
          </p:spPr>
          <p:txBody>
            <a:bodyPr lIns="0" tIns="0" rIns="0" bIns="0">
              <a:spAutoFit/>
            </a:bodyPr>
            <a:lstStyle/>
            <a:p>
              <a:endParaRPr lang="en-US"/>
            </a:p>
          </p:txBody>
        </p:sp>
        <p:sp>
          <p:nvSpPr>
            <p:cNvPr id="9223" name="Rectangle 7"/>
            <p:cNvSpPr>
              <a:spLocks noChangeArrowheads="1"/>
            </p:cNvSpPr>
            <p:nvPr/>
          </p:nvSpPr>
          <p:spPr bwMode="auto">
            <a:xfrm>
              <a:off x="0" y="0"/>
              <a:ext cx="72" cy="144"/>
            </a:xfrm>
            <a:prstGeom prst="rect">
              <a:avLst/>
            </a:prstGeom>
            <a:noFill/>
            <a:ln w="7">
              <a:solidFill>
                <a:srgbClr val="A0A0A0"/>
              </a:solidFill>
              <a:miter lim="800000"/>
              <a:headEnd/>
              <a:tailEnd/>
            </a:ln>
            <a:effectLst/>
          </p:spPr>
          <p:txBody>
            <a:bodyPr anchor="ctr"/>
            <a:lstStyle/>
            <a:p>
              <a:endParaRPr lang="en-US"/>
            </a:p>
          </p:txBody>
        </p:sp>
      </p:grpSp>
      <p:pic>
        <p:nvPicPr>
          <p:cNvPr id="9225" name="Picture 9" descr="Close-up,Instrument of Measurement,Thermometer,Outdoors,Weather,Cold,Heat,Temperature,Overcast,Brick,Curve,Circle,Celsius,Fahrenheit,Gauge,Needle,Needle,Number"/>
          <p:cNvPicPr>
            <a:picLocks noChangeAspect="1" noChangeArrowheads="1"/>
          </p:cNvPicPr>
          <p:nvPr>
            <p:ph type="clipArt" sz="half" idx="1"/>
          </p:nvPr>
        </p:nvPicPr>
        <p:blipFill>
          <a:blip r:embed="rId3" cstate="print"/>
          <a:srcRect/>
          <a:stretch>
            <a:fillRect/>
          </a:stretch>
        </p:blipFill>
        <p:spPr>
          <a:xfrm>
            <a:off x="609600" y="2667000"/>
            <a:ext cx="3810000" cy="189547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Effect transition="in" filter="fade">
                                      <p:cBhvr>
                                        <p:cTn id="7" dur="2000"/>
                                        <p:tgtEl>
                                          <p:spTgt spid="92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20">
                                            <p:txEl>
                                              <p:pRg st="1" end="1"/>
                                            </p:txEl>
                                          </p:spTgt>
                                        </p:tgtEl>
                                        <p:attrNameLst>
                                          <p:attrName>style.visibility</p:attrName>
                                        </p:attrNameLst>
                                      </p:cBhvr>
                                      <p:to>
                                        <p:strVal val="visible"/>
                                      </p:to>
                                    </p:set>
                                    <p:animEffect transition="in" filter="fade">
                                      <p:cBhvr>
                                        <p:cTn id="12" dur="2000"/>
                                        <p:tgtEl>
                                          <p:spTgt spid="92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body" sz="half" idx="2"/>
          </p:nvPr>
        </p:nvSpPr>
        <p:spPr>
          <a:xfrm>
            <a:off x="4648200" y="1981200"/>
            <a:ext cx="3962400" cy="1371600"/>
          </a:xfrm>
        </p:spPr>
        <p:txBody>
          <a:bodyPr/>
          <a:lstStyle/>
          <a:p>
            <a:pPr>
              <a:buNone/>
            </a:pPr>
            <a:r>
              <a:rPr lang="es-MX" sz="6000" dirty="0">
                <a:latin typeface="Comic Sans MS" pitchFamily="66" charset="0"/>
                <a:cs typeface="Times New Roman" charset="0"/>
              </a:rPr>
              <a:t>Hace frío</a:t>
            </a:r>
            <a:endParaRPr lang="en-US" sz="6000" dirty="0">
              <a:latin typeface="Comic Sans MS" pitchFamily="66" charset="0"/>
            </a:endParaRPr>
          </a:p>
        </p:txBody>
      </p:sp>
      <p:pic>
        <p:nvPicPr>
          <p:cNvPr id="8199" name="Picture 7" descr="http://tbn0.google.com/images?q=tbn:5oVJwrR_hCWeHM:http://www.crh.noaa.gov/dlh/science/event_archive/winter_archive/Images/cold.gif">
            <a:hlinkClick r:id="rId3"/>
          </p:cNvPr>
          <p:cNvPicPr>
            <a:picLocks noChangeAspect="1" noChangeArrowheads="1"/>
          </p:cNvPicPr>
          <p:nvPr>
            <p:ph type="clipArt" sz="half" idx="1"/>
          </p:nvPr>
        </p:nvPicPr>
        <p:blipFill>
          <a:blip r:embed="rId4" cstate="print"/>
          <a:srcRect/>
          <a:stretch>
            <a:fillRect/>
          </a:stretch>
        </p:blipFill>
        <p:spPr>
          <a:xfrm>
            <a:off x="841375" y="1981200"/>
            <a:ext cx="3238500" cy="3810000"/>
          </a:xfrm>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fade">
                                      <p:cBhvr>
                                        <p:cTn id="7" dur="2000"/>
                                        <p:tgtEl>
                                          <p:spTgt spid="81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body" sz="half" idx="2"/>
          </p:nvPr>
        </p:nvSpPr>
        <p:spPr>
          <a:xfrm>
            <a:off x="4648200" y="1981200"/>
            <a:ext cx="4038600" cy="1600200"/>
          </a:xfrm>
        </p:spPr>
        <p:txBody>
          <a:bodyPr/>
          <a:lstStyle/>
          <a:p>
            <a:pPr>
              <a:buNone/>
            </a:pPr>
            <a:r>
              <a:rPr lang="en-US" sz="6000" dirty="0" err="1">
                <a:latin typeface="Comic Sans MS" pitchFamily="66" charset="0"/>
              </a:rPr>
              <a:t>Llueve</a:t>
            </a:r>
            <a:endParaRPr lang="en-US" sz="6000" dirty="0">
              <a:latin typeface="Comic Sans MS" pitchFamily="66" charset="0"/>
            </a:endParaRPr>
          </a:p>
          <a:p>
            <a:pPr>
              <a:buFontTx/>
              <a:buNone/>
            </a:pPr>
            <a:r>
              <a:rPr lang="en-US" sz="2800" dirty="0"/>
              <a:t>	</a:t>
            </a:r>
          </a:p>
        </p:txBody>
      </p:sp>
      <p:pic>
        <p:nvPicPr>
          <p:cNvPr id="10246" name="Picture 6" descr="\\m4100\share$\clipart\PUB60COR\na01682_.wmf"/>
          <p:cNvPicPr>
            <a:picLocks noChangeAspect="1" noChangeArrowheads="1"/>
          </p:cNvPicPr>
          <p:nvPr>
            <p:ph type="clipArt" sz="half" idx="1"/>
          </p:nvPr>
        </p:nvPicPr>
        <p:blipFill>
          <a:blip r:embed="rId3" cstate="print"/>
          <a:srcRect/>
          <a:stretch>
            <a:fillRect/>
          </a:stretch>
        </p:blipFill>
        <p:spPr>
          <a:xfrm>
            <a:off x="685800" y="2444750"/>
            <a:ext cx="3810000" cy="31877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fade">
                                      <p:cBhvr>
                                        <p:cTn id="7" dur="2000"/>
                                        <p:tgtEl>
                                          <p:spTgt spid="102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4">
                                            <p:txEl>
                                              <p:pRg st="1" end="1"/>
                                            </p:txEl>
                                          </p:spTgt>
                                        </p:tgtEl>
                                        <p:attrNameLst>
                                          <p:attrName>style.visibility</p:attrName>
                                        </p:attrNameLst>
                                      </p:cBhvr>
                                      <p:to>
                                        <p:strVal val="visible"/>
                                      </p:to>
                                    </p:set>
                                    <p:animEffect transition="in" filter="fade">
                                      <p:cBhvr>
                                        <p:cTn id="12" dur="2000"/>
                                        <p:tgtEl>
                                          <p:spTgt spid="102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body" sz="half" idx="2"/>
          </p:nvPr>
        </p:nvSpPr>
        <p:spPr>
          <a:xfrm>
            <a:off x="4648200" y="1981200"/>
            <a:ext cx="3886200" cy="1219200"/>
          </a:xfrm>
        </p:spPr>
        <p:txBody>
          <a:bodyPr/>
          <a:lstStyle/>
          <a:p>
            <a:pPr>
              <a:buNone/>
            </a:pPr>
            <a:r>
              <a:rPr lang="en-US" sz="6000" dirty="0" err="1">
                <a:latin typeface="Comic Sans MS" pitchFamily="66" charset="0"/>
              </a:rPr>
              <a:t>Nieva</a:t>
            </a:r>
            <a:endParaRPr lang="en-US" sz="6000" dirty="0">
              <a:latin typeface="Comic Sans MS" pitchFamily="66" charset="0"/>
            </a:endParaRPr>
          </a:p>
        </p:txBody>
      </p:sp>
      <p:pic>
        <p:nvPicPr>
          <p:cNvPr id="11270" name="Picture 6" descr="C:\Program Files\Common Files\Microsoft Shared\Clipart\cagcat50\NA00826_.wmf"/>
          <p:cNvPicPr>
            <a:picLocks noChangeAspect="1" noChangeArrowheads="1"/>
          </p:cNvPicPr>
          <p:nvPr>
            <p:ph type="clipArt" sz="half" idx="1"/>
          </p:nvPr>
        </p:nvPicPr>
        <p:blipFill>
          <a:blip r:embed="rId3" cstate="print"/>
          <a:srcRect/>
          <a:stretch>
            <a:fillRect/>
          </a:stretch>
        </p:blipFill>
        <p:spPr>
          <a:xfrm>
            <a:off x="685800" y="2039938"/>
            <a:ext cx="3810000" cy="3995737"/>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fade">
                                      <p:cBhvr>
                                        <p:cTn id="7" dur="2000"/>
                                        <p:tgtEl>
                                          <p:spTgt spid="112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body" sz="half" idx="2"/>
          </p:nvPr>
        </p:nvSpPr>
        <p:spPr>
          <a:xfrm>
            <a:off x="2971800" y="762000"/>
            <a:ext cx="5791200" cy="1371600"/>
          </a:xfrm>
        </p:spPr>
        <p:txBody>
          <a:bodyPr/>
          <a:lstStyle/>
          <a:p>
            <a:pPr>
              <a:buNone/>
            </a:pPr>
            <a:r>
              <a:rPr lang="en-US" sz="6000" dirty="0" err="1">
                <a:latin typeface="Comic Sans MS" pitchFamily="66" charset="0"/>
              </a:rPr>
              <a:t>Hace</a:t>
            </a:r>
            <a:r>
              <a:rPr lang="en-US" sz="6000" dirty="0">
                <a:latin typeface="Comic Sans MS" pitchFamily="66" charset="0"/>
              </a:rPr>
              <a:t> </a:t>
            </a:r>
            <a:r>
              <a:rPr lang="en-US" sz="6000" dirty="0" err="1">
                <a:latin typeface="Comic Sans MS" pitchFamily="66" charset="0"/>
              </a:rPr>
              <a:t>viento</a:t>
            </a:r>
            <a:endParaRPr lang="en-US" sz="6000" dirty="0">
              <a:latin typeface="Comic Sans MS" pitchFamily="66" charset="0"/>
            </a:endParaRPr>
          </a:p>
          <a:p>
            <a:pPr>
              <a:buNone/>
            </a:pPr>
            <a:endParaRPr lang="en-US" sz="2800" dirty="0"/>
          </a:p>
        </p:txBody>
      </p:sp>
      <p:pic>
        <p:nvPicPr>
          <p:cNvPr id="12294" name="Picture 6" descr="\\m4100\share$\clipart\MicrosoftDesignGalleryLive\Styles001thru010\Downloaded Clips\cl0\PE02071_.wmf"/>
          <p:cNvPicPr>
            <a:picLocks noChangeAspect="1" noChangeArrowheads="1"/>
          </p:cNvPicPr>
          <p:nvPr>
            <p:ph type="clipArt" sz="half" idx="1"/>
          </p:nvPr>
        </p:nvPicPr>
        <p:blipFill>
          <a:blip r:embed="rId3" cstate="print"/>
          <a:srcRect/>
          <a:stretch>
            <a:fillRect/>
          </a:stretch>
        </p:blipFill>
        <p:spPr>
          <a:xfrm>
            <a:off x="685800" y="2174875"/>
            <a:ext cx="3810000" cy="372745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fade">
                                      <p:cBhvr>
                                        <p:cTn id="7" dur="2000"/>
                                        <p:tgtEl>
                                          <p:spTgt spid="122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body" sz="half" idx="2"/>
          </p:nvPr>
        </p:nvSpPr>
        <p:spPr>
          <a:xfrm>
            <a:off x="3962400" y="533400"/>
            <a:ext cx="4572000" cy="914400"/>
          </a:xfrm>
        </p:spPr>
        <p:txBody>
          <a:bodyPr/>
          <a:lstStyle/>
          <a:p>
            <a:pPr>
              <a:buNone/>
            </a:pPr>
            <a:r>
              <a:rPr lang="es-MX" sz="5400" dirty="0">
                <a:latin typeface="Comic Sans MS" pitchFamily="66" charset="0"/>
                <a:cs typeface="Times New Roman" charset="0"/>
              </a:rPr>
              <a:t>Está </a:t>
            </a:r>
            <a:r>
              <a:rPr lang="es-MX" sz="5400" dirty="0" smtClean="0">
                <a:latin typeface="Comic Sans MS" pitchFamily="66" charset="0"/>
                <a:cs typeface="Times New Roman" charset="0"/>
              </a:rPr>
              <a:t>nublado</a:t>
            </a:r>
            <a:r>
              <a:rPr lang="en-US" sz="5400" dirty="0" smtClean="0">
                <a:latin typeface="Comic Sans MS" pitchFamily="66" charset="0"/>
              </a:rPr>
              <a:t> </a:t>
            </a:r>
            <a:endParaRPr lang="en-US" sz="5400" dirty="0">
              <a:latin typeface="Comic Sans MS" pitchFamily="66" charset="0"/>
            </a:endParaRPr>
          </a:p>
        </p:txBody>
      </p:sp>
      <p:pic>
        <p:nvPicPr>
          <p:cNvPr id="5126" name="Picture 6" descr="\\m4100\share$\clipart\CORPBAS\j0079269.wmf"/>
          <p:cNvPicPr>
            <a:picLocks noChangeAspect="1" noChangeArrowheads="1"/>
          </p:cNvPicPr>
          <p:nvPr>
            <p:ph type="clipArt" sz="half" idx="1"/>
          </p:nvPr>
        </p:nvPicPr>
        <p:blipFill>
          <a:blip r:embed="rId3" cstate="print"/>
          <a:srcRect l="27986" t="36745"/>
          <a:stretch>
            <a:fillRect/>
          </a:stretch>
        </p:blipFill>
        <p:spPr>
          <a:xfrm>
            <a:off x="1219200" y="838200"/>
            <a:ext cx="2742027" cy="2178050"/>
          </a:xfrm>
          <a:noFill/>
          <a:ln/>
        </p:spPr>
      </p:pic>
      <p:pic>
        <p:nvPicPr>
          <p:cNvPr id="6" name="Picture 5" descr="cloud.jpg"/>
          <p:cNvPicPr>
            <a:picLocks noChangeAspect="1"/>
          </p:cNvPicPr>
          <p:nvPr/>
        </p:nvPicPr>
        <p:blipFill>
          <a:blip r:embed="rId3" cstate="print"/>
          <a:stretch>
            <a:fillRect/>
          </a:stretch>
        </p:blipFill>
        <p:spPr>
          <a:xfrm>
            <a:off x="6248400" y="3962400"/>
            <a:ext cx="2416677" cy="2185416"/>
          </a:xfrm>
          <a:prstGeom prst="rect">
            <a:avLst/>
          </a:prstGeom>
        </p:spPr>
      </p:pic>
      <p:sp>
        <p:nvSpPr>
          <p:cNvPr id="7" name="Rectangle 4"/>
          <p:cNvSpPr txBox="1">
            <a:spLocks noChangeArrowheads="1"/>
          </p:cNvSpPr>
          <p:nvPr/>
        </p:nvSpPr>
        <p:spPr bwMode="auto">
          <a:xfrm>
            <a:off x="304800" y="4419600"/>
            <a:ext cx="5791200" cy="152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r" defTabSz="914400" rtl="0" eaLnBrk="1" fontAlgn="base" latinLnBrk="0" hangingPunct="1">
              <a:lnSpc>
                <a:spcPct val="100000"/>
              </a:lnSpc>
              <a:spcBef>
                <a:spcPct val="20000"/>
              </a:spcBef>
              <a:spcAft>
                <a:spcPct val="0"/>
              </a:spcAft>
              <a:buClrTx/>
              <a:buSzTx/>
              <a:buFontTx/>
              <a:buNone/>
              <a:tabLst/>
              <a:defRPr/>
            </a:pPr>
            <a:r>
              <a:rPr kumimoji="0" lang="es-MX" sz="4800" b="0" i="0" u="none" strike="noStrike" kern="0" cap="none" spc="0" normalizeH="0" baseline="0" noProof="0" dirty="0" smtClean="0">
                <a:ln>
                  <a:noFill/>
                </a:ln>
                <a:solidFill>
                  <a:schemeClr val="tx1"/>
                </a:solidFill>
                <a:effectLst/>
                <a:uLnTx/>
                <a:uFillTx/>
                <a:latin typeface="Comic Sans MS" pitchFamily="66" charset="0"/>
                <a:ea typeface="+mn-ea"/>
                <a:cs typeface="Times New Roman" charset="0"/>
              </a:rPr>
              <a:t>Está parcialmente nublado</a:t>
            </a:r>
            <a:r>
              <a:rPr kumimoji="0" lang="en-US" sz="4800" b="0" i="0" u="none" strike="noStrike" kern="0" cap="none" spc="0" normalizeH="0" baseline="0" noProof="0" dirty="0" smtClean="0">
                <a:ln>
                  <a:noFill/>
                </a:ln>
                <a:solidFill>
                  <a:schemeClr val="tx1"/>
                </a:solidFill>
                <a:effectLst/>
                <a:uLnTx/>
                <a:uFillTx/>
                <a:latin typeface="Comic Sans MS" pitchFamily="66" charset="0"/>
                <a:ea typeface="+mn-ea"/>
                <a:cs typeface="+mn-cs"/>
              </a:rPr>
              <a:t> </a:t>
            </a:r>
          </a:p>
        </p:txBody>
      </p:sp>
      <p:pic>
        <p:nvPicPr>
          <p:cNvPr id="8" name="Picture 22" descr="\\m4100\share$\clipart\CORPBAS\j0079271.wmf"/>
          <p:cNvPicPr>
            <a:picLocks noChangeAspect="1" noChangeArrowheads="1"/>
          </p:cNvPicPr>
          <p:nvPr/>
        </p:nvPicPr>
        <p:blipFill>
          <a:blip r:embed="rId4" cstate="print"/>
          <a:srcRect/>
          <a:stretch>
            <a:fillRect/>
          </a:stretch>
        </p:blipFill>
        <p:spPr bwMode="auto">
          <a:xfrm>
            <a:off x="533400" y="228600"/>
            <a:ext cx="1771650" cy="1376363"/>
          </a:xfrm>
          <a:prstGeom prst="rect">
            <a:avLst/>
          </a:prstGeom>
          <a:noFill/>
        </p:spPr>
      </p:pic>
      <p:pic>
        <p:nvPicPr>
          <p:cNvPr id="9" name="Picture 22" descr="\\m4100\share$\clipart\CORPBAS\j0079271.wmf"/>
          <p:cNvPicPr>
            <a:picLocks noChangeAspect="1" noChangeArrowheads="1"/>
          </p:cNvPicPr>
          <p:nvPr/>
        </p:nvPicPr>
        <p:blipFill>
          <a:blip r:embed="rId4" cstate="print"/>
          <a:srcRect/>
          <a:stretch>
            <a:fillRect/>
          </a:stretch>
        </p:blipFill>
        <p:spPr bwMode="auto">
          <a:xfrm>
            <a:off x="3429000" y="1524000"/>
            <a:ext cx="1771650" cy="13763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fade">
                                      <p:cBhvr>
                                        <p:cTn id="7" dur="2000"/>
                                        <p:tgtEl>
                                          <p:spTgt spid="5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P spid="7" grpId="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rgbClr val="FF0000"/>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rgbClr val="FF0000"/>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282</Words>
  <Application>Microsoft Office PowerPoint</Application>
  <PresentationFormat>On-screen Show (4:3)</PresentationFormat>
  <Paragraphs>38</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Times New Roman</vt:lpstr>
      <vt:lpstr>Default Design</vt:lpstr>
      <vt:lpstr>El tiempo</vt:lpstr>
      <vt:lpstr>Slide 2</vt:lpstr>
      <vt:lpstr>Slide 3</vt:lpstr>
      <vt:lpstr>Slide 4</vt:lpstr>
      <vt:lpstr>Slide 5</vt:lpstr>
      <vt:lpstr>Slide 6</vt:lpstr>
      <vt:lpstr>Slide 7</vt:lpstr>
      <vt:lpstr>Slide 8</vt:lpstr>
      <vt:lpstr>Slide 9</vt:lpstr>
      <vt:lpstr>A little more; a little less</vt:lpstr>
      <vt:lpstr>In class</vt:lpstr>
      <vt:lpstr>What now?</vt:lpstr>
    </vt:vector>
  </TitlesOfParts>
  <Company>Plumsted Township BOE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tiempo</dc:title>
  <dc:creator>Plumsted Township BOE</dc:creator>
  <cp:lastModifiedBy>Kimberly Lewis</cp:lastModifiedBy>
  <cp:revision>11</cp:revision>
  <dcterms:created xsi:type="dcterms:W3CDTF">2007-11-05T19:49:14Z</dcterms:created>
  <dcterms:modified xsi:type="dcterms:W3CDTF">2010-09-11T03:15:20Z</dcterms:modified>
</cp:coreProperties>
</file>