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271" r:id="rId3"/>
    <p:sldId id="259" r:id="rId4"/>
    <p:sldId id="258" r:id="rId5"/>
    <p:sldId id="352" r:id="rId6"/>
    <p:sldId id="353" r:id="rId7"/>
    <p:sldId id="357" r:id="rId8"/>
    <p:sldId id="345" r:id="rId9"/>
    <p:sldId id="356" r:id="rId10"/>
    <p:sldId id="355" r:id="rId11"/>
    <p:sldId id="297" r:id="rId12"/>
    <p:sldId id="358" r:id="rId13"/>
    <p:sldId id="354" r:id="rId14"/>
    <p:sldId id="266" r:id="rId15"/>
    <p:sldId id="303" r:id="rId16"/>
    <p:sldId id="346" r:id="rId17"/>
    <p:sldId id="359" r:id="rId18"/>
    <p:sldId id="265" r:id="rId19"/>
    <p:sldId id="304" r:id="rId20"/>
    <p:sldId id="305" r:id="rId21"/>
    <p:sldId id="306" r:id="rId22"/>
    <p:sldId id="268" r:id="rId23"/>
    <p:sldId id="269" r:id="rId24"/>
    <p:sldId id="270" r:id="rId25"/>
    <p:sldId id="295" r:id="rId26"/>
    <p:sldId id="361" r:id="rId27"/>
    <p:sldId id="364" r:id="rId28"/>
    <p:sldId id="360" r:id="rId29"/>
    <p:sldId id="365" r:id="rId30"/>
    <p:sldId id="362" r:id="rId31"/>
    <p:sldId id="363" r:id="rId32"/>
    <p:sldId id="308" r:id="rId33"/>
    <p:sldId id="324" r:id="rId34"/>
    <p:sldId id="325" r:id="rId35"/>
    <p:sldId id="326" r:id="rId36"/>
    <p:sldId id="347" r:id="rId37"/>
    <p:sldId id="315" r:id="rId38"/>
    <p:sldId id="328" r:id="rId39"/>
    <p:sldId id="327" r:id="rId40"/>
    <p:sldId id="280" r:id="rId41"/>
    <p:sldId id="316" r:id="rId42"/>
    <p:sldId id="330" r:id="rId43"/>
    <p:sldId id="348" r:id="rId44"/>
    <p:sldId id="349" r:id="rId45"/>
    <p:sldId id="283" r:id="rId46"/>
    <p:sldId id="323" r:id="rId47"/>
    <p:sldId id="334" r:id="rId48"/>
    <p:sldId id="335" r:id="rId49"/>
    <p:sldId id="336" r:id="rId50"/>
    <p:sldId id="337" r:id="rId51"/>
    <p:sldId id="366" r:id="rId52"/>
    <p:sldId id="338" r:id="rId53"/>
    <p:sldId id="339" r:id="rId54"/>
    <p:sldId id="350" r:id="rId55"/>
    <p:sldId id="367" r:id="rId56"/>
    <p:sldId id="368" r:id="rId57"/>
    <p:sldId id="351" r:id="rId58"/>
    <p:sldId id="369" r:id="rId59"/>
    <p:sldId id="333" r:id="rId60"/>
    <p:sldId id="340" r:id="rId61"/>
    <p:sldId id="341" r:id="rId62"/>
    <p:sldId id="344" r:id="rId63"/>
    <p:sldId id="332" r:id="rId64"/>
    <p:sldId id="343" r:id="rId65"/>
    <p:sldId id="331"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8A2E57-73C2-467E-B56D-D586A40978E5}" type="datetimeFigureOut">
              <a:rPr lang="en-US" smtClean="0"/>
              <a:pPr/>
              <a:t>11/17/2014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9B3C4F-1FA8-4C77-8210-D24CDFE1D091}" type="slidenum">
              <a:rPr lang="en-US" smtClean="0"/>
              <a:pPr/>
              <a:t>‹#›</a:t>
            </a:fld>
            <a:endParaRPr lang="en-US"/>
          </a:p>
        </p:txBody>
      </p:sp>
    </p:spTree>
    <p:extLst>
      <p:ext uri="{BB962C8B-B14F-4D97-AF65-F5344CB8AC3E}">
        <p14:creationId xmlns:p14="http://schemas.microsoft.com/office/powerpoint/2010/main" val="226426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65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D0061A7C-8BE0-48A2-8CAF-EC9965CEB8B8}"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D0061A7C-8BE0-48A2-8CAF-EC9965CEB8B8}"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D0061A7C-8BE0-48A2-8CAF-EC9965CEB8B8}"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transition>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E6FC2A18-9FC7-48FE-B1AB-83742835953F}" type="datetimeFigureOut">
              <a:rPr lang="en-US" smtClean="0"/>
              <a:pPr/>
              <a:t>11/17/2014</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0061A7C-8BE0-48A2-8CAF-EC9965CEB8B8}"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pull/>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youtube.com/watch?v=F5FWP0Pk_lA" TargetMode="External"/><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hyperlink" Target="http://www.youtube.com/watch?v=Bb3n4lPApF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a0ijjLYWjv8"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VggJYbtoN8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7.gif"/></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youtube.com/watch?v=fh9ssOSUKs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yvrvSDQ7whQ"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s://www.youtube.com/watch?v=2729LQajLiE" TargetMode="External"/><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hyperlink" Target="http://www.peru-machu-picchu.com/swf/funerary-rock.htm"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hyperlink" Target="https://www.youtube.com/watch?v=VaMI0bMwq_Q" TargetMode="External"/><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www.youtube.com/watch?v=NHDaozlDU6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4.gif"/><Relationship Id="rId7" Type="http://schemas.openxmlformats.org/officeDocument/2006/relationships/hyperlink" Target="https://www.youtube.com/watch?v=nBBfTmKJz2U"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gif"/></Relationships>
</file>

<file path=ppt/slides/_rels/slide36.xml.rels><?xml version="1.0" encoding="UTF-8" standalone="yes"?>
<Relationships xmlns="http://schemas.openxmlformats.org/package/2006/relationships"><Relationship Id="rId8" Type="http://schemas.openxmlformats.org/officeDocument/2006/relationships/hyperlink" Target="http://inkasperu.com/tours/colca_canyon/colca_canyon_4n.html" TargetMode="External"/><Relationship Id="rId3" Type="http://schemas.openxmlformats.org/officeDocument/2006/relationships/hyperlink" Target="http://www.travelhouse.ch/reisen/peru/arequipa/arequipa-and-colca-canyon" TargetMode="External"/><Relationship Id="rId7"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www.travel-pictures-gallery.com/peru/arequipa/arequipa-0012.html" TargetMode="External"/><Relationship Id="rId5" Type="http://schemas.openxmlformats.org/officeDocument/2006/relationships/image" Target="../media/image69.jpeg"/><Relationship Id="rId10" Type="http://schemas.openxmlformats.org/officeDocument/2006/relationships/hyperlink" Target="http://www.youtube.com/watch?v=G5269OpZSb4" TargetMode="External"/><Relationship Id="rId4" Type="http://schemas.openxmlformats.org/officeDocument/2006/relationships/image" Target="../media/image68.jpeg"/><Relationship Id="rId9"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hyperlink" Target="http://enperublog.com/2009/07/29/the-revolt-of-tupac-amaru-ii/"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hyperlink" Target="http://www.stars-portraits.com/es/portrait-114559.html" TargetMode="Externa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hyperlink" Target="http://home.earthlink.net/~mostwonderful/thesacredfeminine/id22.html"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hyperlink" Target="http://caio.uy.over-blog.com/categorie-11719043.html" TargetMode="External"/><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hyperlink" Target="//upload.wikimedia.org/wikipedia/commons/7/76/Al_Fujimori.jpg"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youtube.com/watch?v=cu_WzbmQg7M" TargetMode="External"/><Relationship Id="rId4" Type="http://schemas.openxmlformats.org/officeDocument/2006/relationships/hyperlink" Target="http://www.youtube.com/watch?v=vaIgan2UTlU"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peruforless.com/blog/peru-travel-guide-moquegua-the-unknown-south-of-peru/"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File:IncaKolaBottleGlass.jp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hyperlink" Target="http://lifethroughmy4eyes.wordpress.com/2011/12/05/inca-kola-the-david-to-coca-colas-goliath/" TargetMode="Externa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perudelights.com/wp-content/uploads/2011/07/papa-a-la-huancaina-lista.jp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2.jpeg"/><Relationship Id="rId7"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hyperlink" Target="http://www.iskcon.net.au/kurma/2007/12/07" TargetMode="External"/><Relationship Id="rId5" Type="http://schemas.openxmlformats.org/officeDocument/2006/relationships/image" Target="../media/image83.jpeg"/><Relationship Id="rId4" Type="http://schemas.openxmlformats.org/officeDocument/2006/relationships/hyperlink" Target="http://morselsandmusings.blogspot.com/2008/03/peruvian-quinoa-stew.html" TargetMode="External"/><Relationship Id="rId9" Type="http://schemas.openxmlformats.org/officeDocument/2006/relationships/hyperlink" Target="http://renegadehealth.com/blog/2011/10/24/quinoa-wisd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hyperlink" Target="http://www.scenicphoto.com/view-image.php?subject_id=74&amp;image_id=PRU1V03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www.infoplease.com/atlas/country/chile.html"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hyperlink" Target="http://www.youtube.com/watch?v=wuotLQ2FvIc" TargetMode="External"/><Relationship Id="rId5" Type="http://schemas.openxmlformats.org/officeDocument/2006/relationships/hyperlink" Target="http://www.youtube.com/watch?v=0L2SvRPC2wo" TargetMode="External"/><Relationship Id="rId4" Type="http://schemas.openxmlformats.org/officeDocument/2006/relationships/image" Target="../media/image88.gif"/></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0UyH7sU5B5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www.youtube.com/watch?v=uVmTyjpGyac" TargetMode="External"/><Relationship Id="rId5" Type="http://schemas.openxmlformats.org/officeDocument/2006/relationships/image" Target="../media/image90.jpe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paradiseintheworld.com/san-pedro-de-atacama-chile/" TargetMode="External"/><Relationship Id="rId7" Type="http://schemas.openxmlformats.org/officeDocument/2006/relationships/hyperlink" Target="http://www.tourwoo.com/tour-chile/"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hyperlink" Target="http://www.guardian.co.uk/travel/2007/oct/28/chile.walkingholidays" TargetMode="External"/><Relationship Id="rId10" Type="http://schemas.openxmlformats.org/officeDocument/2006/relationships/hyperlink" Target="http://www.youtube.com/watch?v=bi0ca_S_PBM" TargetMode="External"/><Relationship Id="rId4" Type="http://schemas.openxmlformats.org/officeDocument/2006/relationships/image" Target="../media/image94.jpeg"/><Relationship Id="rId9"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hyperlink" Target="http://www.my-world-travelguides.com/calama-chile.htm" TargetMode="External"/><Relationship Id="rId7" Type="http://schemas.openxmlformats.org/officeDocument/2006/relationships/hyperlink" Target="http://www.youtube.com/watch?v=fU_XNXOVC6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hyperlink" Target="http://www.willgoto.com/1/145694/liens.aspx" TargetMode="External"/><Relationship Id="rId4" Type="http://schemas.openxmlformats.org/officeDocument/2006/relationships/image" Target="../media/image98.jpeg"/></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www.youtube.com/watch?v=946w7SBqDmc" TargetMode="External"/><Relationship Id="rId5" Type="http://schemas.openxmlformats.org/officeDocument/2006/relationships/hyperlink" Target="http://www.youtube.com/watch?v=ZeyWMwO7x7I" TargetMode="External"/><Relationship Id="rId4" Type="http://schemas.openxmlformats.org/officeDocument/2006/relationships/image" Target="../media/image10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7.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hyperlink" Target="http://www.youtube.com/watch?v=sf-mTT0odWw" TargetMode="External"/><Relationship Id="rId7" Type="http://schemas.openxmlformats.org/officeDocument/2006/relationships/image" Target="../media/image111.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ii8VEYT6TG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Xc3vku4orD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6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22.jpeg"/></Relationships>
</file>

<file path=ppt/slides/_rels/slide64.xml.rels><?xml version="1.0" encoding="UTF-8" standalone="yes"?>
<Relationships xmlns="http://schemas.openxmlformats.org/package/2006/relationships"><Relationship Id="rId3" Type="http://schemas.openxmlformats.org/officeDocument/2006/relationships/hyperlink" Target="http://wiki.sumaqperu.com/en/File:Lucuma.jpg"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6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www.youtube.com/watch?v=5ueWBLdHID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youtube.com/watch?v=8CFq6IMrjLw" TargetMode="External"/><Relationship Id="rId5" Type="http://schemas.openxmlformats.org/officeDocument/2006/relationships/hyperlink" Target="http://www.youtube.com/watch?v=5NycGsSKgoY" TargetMode="External"/><Relationship Id="rId4" Type="http://schemas.openxmlformats.org/officeDocument/2006/relationships/hyperlink" Target="http://www.youtube.com/watch?v=_JG8cghKVL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343400"/>
            <a:ext cx="8458200" cy="1905000"/>
          </a:xfrm>
        </p:spPr>
        <p:txBody>
          <a:bodyPr>
            <a:normAutofit fontScale="90000"/>
          </a:bodyPr>
          <a:lstStyle/>
          <a:p>
            <a:r>
              <a:rPr lang="en-US" sz="4000" dirty="0" smtClean="0"/>
              <a:t>Bolivia</a:t>
            </a:r>
            <a:br>
              <a:rPr lang="en-US" sz="4000" dirty="0" smtClean="0"/>
            </a:br>
            <a:r>
              <a:rPr lang="en-US" sz="4000" dirty="0" err="1" smtClean="0"/>
              <a:t>perÚ</a:t>
            </a:r>
            <a:r>
              <a:rPr lang="en-US" dirty="0" smtClean="0"/>
              <a:t/>
            </a:r>
            <a:br>
              <a:rPr lang="en-US" dirty="0" smtClean="0"/>
            </a:br>
            <a:r>
              <a:rPr lang="en-US" sz="4000" dirty="0" smtClean="0"/>
              <a:t>Chile</a:t>
            </a:r>
            <a:r>
              <a:rPr lang="en-US" dirty="0" smtClean="0"/>
              <a:t/>
            </a:r>
            <a:br>
              <a:rPr lang="en-US" dirty="0" smtClean="0"/>
            </a:br>
            <a:endParaRPr lang="en-US" dirty="0"/>
          </a:p>
        </p:txBody>
      </p:sp>
      <p:sp>
        <p:nvSpPr>
          <p:cNvPr id="3" name="Subtitle 2"/>
          <p:cNvSpPr>
            <a:spLocks noGrp="1"/>
          </p:cNvSpPr>
          <p:nvPr>
            <p:ph type="subTitle" idx="1"/>
          </p:nvPr>
        </p:nvSpPr>
        <p:spPr>
          <a:xfrm>
            <a:off x="381000" y="3505200"/>
            <a:ext cx="8458200" cy="838200"/>
          </a:xfrm>
        </p:spPr>
        <p:txBody>
          <a:bodyPr>
            <a:normAutofit/>
          </a:bodyPr>
          <a:lstStyle/>
          <a:p>
            <a:r>
              <a:rPr lang="en-US" sz="2800" dirty="0" smtClean="0">
                <a:latin typeface="+mj-lt"/>
              </a:rPr>
              <a:t>Los </a:t>
            </a:r>
            <a:r>
              <a:rPr lang="en-US" sz="2800" dirty="0" err="1" smtClean="0">
                <a:latin typeface="+mj-lt"/>
              </a:rPr>
              <a:t>Países</a:t>
            </a:r>
            <a:r>
              <a:rPr lang="en-US" sz="2800" dirty="0" smtClean="0">
                <a:latin typeface="+mj-lt"/>
              </a:rPr>
              <a:t> de la </a:t>
            </a:r>
            <a:r>
              <a:rPr lang="en-US" sz="2800" dirty="0" err="1" smtClean="0">
                <a:latin typeface="+mj-lt"/>
              </a:rPr>
              <a:t>América</a:t>
            </a:r>
            <a:r>
              <a:rPr lang="en-US" sz="2800" dirty="0" smtClean="0">
                <a:latin typeface="+mj-lt"/>
              </a:rPr>
              <a:t> Sur:</a:t>
            </a:r>
            <a:endParaRPr lang="en-US" sz="2800" dirty="0">
              <a:latin typeface="+mj-lt"/>
            </a:endParaRPr>
          </a:p>
        </p:txBody>
      </p:sp>
      <p:sp>
        <p:nvSpPr>
          <p:cNvPr id="4" name="TextBox 3"/>
          <p:cNvSpPr txBox="1"/>
          <p:nvPr/>
        </p:nvSpPr>
        <p:spPr>
          <a:xfrm>
            <a:off x="6248400" y="838200"/>
            <a:ext cx="2351926" cy="646331"/>
          </a:xfrm>
          <a:prstGeom prst="rect">
            <a:avLst/>
          </a:prstGeom>
          <a:noFill/>
          <a:ln>
            <a:solidFill>
              <a:schemeClr val="tx1"/>
            </a:solidFill>
          </a:ln>
        </p:spPr>
        <p:txBody>
          <a:bodyPr wrap="none" rtlCol="0">
            <a:spAutoFit/>
          </a:bodyPr>
          <a:lstStyle/>
          <a:p>
            <a:pPr algn="r"/>
            <a:r>
              <a:rPr lang="en-US" dirty="0" smtClean="0"/>
              <a:t>Spanish for Business</a:t>
            </a:r>
          </a:p>
          <a:p>
            <a:pPr algn="r"/>
            <a:r>
              <a:rPr lang="en-US" dirty="0" smtClean="0"/>
              <a:t>Lesson Seven</a:t>
            </a:r>
            <a:endParaRPr lang="en-US" dirty="0"/>
          </a:p>
        </p:txBody>
      </p:sp>
    </p:spTree>
  </p:cSld>
  <p:clrMapOvr>
    <a:masterClrMapping/>
  </p:clrMapOvr>
  <p:transition>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495800" y="914400"/>
            <a:ext cx="3657600" cy="4267200"/>
          </a:xfrm>
          <a:prstGeom prst="rect">
            <a:avLst/>
          </a:prstGeom>
        </p:spPr>
        <p:txBody>
          <a:bodyPr vert="horz" anchor="ctr">
            <a:normAutofit/>
          </a:bodyPr>
          <a:lstStyle/>
          <a:p>
            <a:pPr>
              <a:spcBef>
                <a:spcPct val="0"/>
              </a:spcBef>
            </a:pPr>
            <a:endParaRPr kumimoji="0" lang="en-US" sz="7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endParaRPr>
          </a:p>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4" name="Title 3"/>
          <p:cNvSpPr>
            <a:spLocks noGrp="1"/>
          </p:cNvSpPr>
          <p:nvPr>
            <p:ph type="title"/>
          </p:nvPr>
        </p:nvSpPr>
        <p:spPr>
          <a:xfrm>
            <a:off x="228600" y="381000"/>
            <a:ext cx="8686800" cy="838200"/>
          </a:xfrm>
        </p:spPr>
        <p:txBody>
          <a:bodyPr>
            <a:normAutofit/>
          </a:bodyPr>
          <a:lstStyle/>
          <a:p>
            <a:r>
              <a:rPr lang="en-US" sz="4400" dirty="0" smtClean="0"/>
              <a:t>la </a:t>
            </a:r>
            <a:r>
              <a:rPr lang="en-US" sz="4400" dirty="0" err="1" smtClean="0"/>
              <a:t>paz</a:t>
            </a:r>
            <a:r>
              <a:rPr lang="en-US" sz="4400" dirty="0" smtClean="0"/>
              <a:t>: </a:t>
            </a:r>
            <a:r>
              <a:rPr lang="en-US" sz="4400" dirty="0" err="1" smtClean="0"/>
              <a:t>TIahuanaco</a:t>
            </a:r>
            <a:endParaRPr lang="en-US" dirty="0"/>
          </a:p>
        </p:txBody>
      </p:sp>
      <p:sp>
        <p:nvSpPr>
          <p:cNvPr id="7" name="TextBox 6"/>
          <p:cNvSpPr txBox="1"/>
          <p:nvPr/>
        </p:nvSpPr>
        <p:spPr>
          <a:xfrm>
            <a:off x="152400" y="1295401"/>
            <a:ext cx="6248400" cy="707886"/>
          </a:xfrm>
          <a:prstGeom prst="rect">
            <a:avLst/>
          </a:prstGeom>
          <a:noFill/>
          <a:ln>
            <a:solidFill>
              <a:schemeClr val="tx1"/>
            </a:solidFill>
          </a:ln>
        </p:spPr>
        <p:txBody>
          <a:bodyPr wrap="square" rtlCol="0">
            <a:spAutoFit/>
          </a:bodyPr>
          <a:lstStyle/>
          <a:p>
            <a:pPr algn="ctr"/>
            <a:r>
              <a:rPr lang="en-US" sz="2000" b="1" dirty="0" smtClean="0"/>
              <a:t>Ruins of an ancient city built over 1,000 years ago </a:t>
            </a:r>
          </a:p>
          <a:p>
            <a:pPr algn="ctr"/>
            <a:r>
              <a:rPr lang="en-US" sz="2000" b="1" dirty="0" smtClean="0"/>
              <a:t>by the </a:t>
            </a:r>
            <a:r>
              <a:rPr lang="en-US" sz="2000" b="1" dirty="0" err="1" smtClean="0"/>
              <a:t>Tiahuancu</a:t>
            </a:r>
            <a:r>
              <a:rPr lang="en-US" sz="2000" b="1" dirty="0" smtClean="0"/>
              <a:t> people</a:t>
            </a:r>
            <a:endParaRPr lang="en-US" sz="2000" b="1" dirty="0"/>
          </a:p>
        </p:txBody>
      </p:sp>
      <p:pic>
        <p:nvPicPr>
          <p:cNvPr id="96258" name="Picture 2" descr="http://www.boliviaweb.com/photogallery/images/photos/t5laja.jpg"/>
          <p:cNvPicPr>
            <a:picLocks noChangeAspect="1" noChangeArrowheads="1"/>
          </p:cNvPicPr>
          <p:nvPr/>
        </p:nvPicPr>
        <p:blipFill>
          <a:blip r:embed="rId3" cstate="print"/>
          <a:srcRect/>
          <a:stretch>
            <a:fillRect/>
          </a:stretch>
        </p:blipFill>
        <p:spPr bwMode="auto">
          <a:xfrm>
            <a:off x="228600" y="2162174"/>
            <a:ext cx="3314700" cy="2333626"/>
          </a:xfrm>
          <a:prstGeom prst="rect">
            <a:avLst/>
          </a:prstGeom>
          <a:noFill/>
        </p:spPr>
      </p:pic>
      <p:pic>
        <p:nvPicPr>
          <p:cNvPr id="96260" name="Picture 4" descr="http://www.boliviaweb.com/photogallery/images/photos/t12mon.jpg"/>
          <p:cNvPicPr>
            <a:picLocks noChangeAspect="1" noChangeArrowheads="1"/>
          </p:cNvPicPr>
          <p:nvPr/>
        </p:nvPicPr>
        <p:blipFill>
          <a:blip r:embed="rId4" cstate="print"/>
          <a:srcRect/>
          <a:stretch>
            <a:fillRect/>
          </a:stretch>
        </p:blipFill>
        <p:spPr bwMode="auto">
          <a:xfrm>
            <a:off x="6477000" y="237417"/>
            <a:ext cx="2438400" cy="3496383"/>
          </a:xfrm>
          <a:prstGeom prst="rect">
            <a:avLst/>
          </a:prstGeom>
          <a:noFill/>
        </p:spPr>
      </p:pic>
      <p:pic>
        <p:nvPicPr>
          <p:cNvPr id="96262" name="Picture 6" descr="http://www.boliviaweb.com/photogallery/images/photos/t10templ.jpg"/>
          <p:cNvPicPr>
            <a:picLocks noChangeAspect="1" noChangeArrowheads="1"/>
          </p:cNvPicPr>
          <p:nvPr/>
        </p:nvPicPr>
        <p:blipFill>
          <a:blip r:embed="rId5" cstate="print"/>
          <a:srcRect/>
          <a:stretch>
            <a:fillRect/>
          </a:stretch>
        </p:blipFill>
        <p:spPr bwMode="auto">
          <a:xfrm>
            <a:off x="3657600" y="2133600"/>
            <a:ext cx="2371725" cy="3343275"/>
          </a:xfrm>
          <a:prstGeom prst="rect">
            <a:avLst/>
          </a:prstGeom>
          <a:noFill/>
        </p:spPr>
      </p:pic>
      <p:pic>
        <p:nvPicPr>
          <p:cNvPr id="96264" name="Picture 8" descr="http://www.boliviaweb.com/photogallery/images/photos/t3heads.jpg"/>
          <p:cNvPicPr>
            <a:picLocks noChangeAspect="1" noChangeArrowheads="1"/>
          </p:cNvPicPr>
          <p:nvPr/>
        </p:nvPicPr>
        <p:blipFill>
          <a:blip r:embed="rId6" cstate="print"/>
          <a:srcRect/>
          <a:stretch>
            <a:fillRect/>
          </a:stretch>
        </p:blipFill>
        <p:spPr bwMode="auto">
          <a:xfrm>
            <a:off x="6477001" y="3809999"/>
            <a:ext cx="1977988" cy="2847975"/>
          </a:xfrm>
          <a:prstGeom prst="rect">
            <a:avLst/>
          </a:prstGeom>
          <a:noFill/>
        </p:spPr>
      </p:pic>
      <p:pic>
        <p:nvPicPr>
          <p:cNvPr id="96266" name="Picture 10" descr="http://www.boliviaweb.com/photogallery/images/photos/t8heads.jpg"/>
          <p:cNvPicPr>
            <a:picLocks noChangeAspect="1" noChangeArrowheads="1"/>
          </p:cNvPicPr>
          <p:nvPr/>
        </p:nvPicPr>
        <p:blipFill>
          <a:blip r:embed="rId7" cstate="print"/>
          <a:srcRect r="-2564" b="14108"/>
          <a:stretch>
            <a:fillRect/>
          </a:stretch>
        </p:blipFill>
        <p:spPr bwMode="auto">
          <a:xfrm>
            <a:off x="289561" y="4572000"/>
            <a:ext cx="3291839" cy="2057400"/>
          </a:xfrm>
          <a:prstGeom prst="rect">
            <a:avLst/>
          </a:prstGeom>
          <a:noFill/>
        </p:spPr>
      </p:pic>
      <p:sp>
        <p:nvSpPr>
          <p:cNvPr id="10" name="TextBox 9">
            <a:hlinkClick r:id="rId8"/>
          </p:cNvPr>
          <p:cNvSpPr txBox="1"/>
          <p:nvPr/>
        </p:nvSpPr>
        <p:spPr>
          <a:xfrm>
            <a:off x="3810000" y="6096000"/>
            <a:ext cx="2336089" cy="646331"/>
          </a:xfrm>
          <a:prstGeom prst="rect">
            <a:avLst/>
          </a:prstGeom>
          <a:solidFill>
            <a:schemeClr val="bg2">
              <a:lumMod val="75000"/>
            </a:schemeClr>
          </a:solidFill>
          <a:ln>
            <a:solidFill>
              <a:schemeClr val="tx1"/>
            </a:solidFill>
          </a:ln>
        </p:spPr>
        <p:txBody>
          <a:bodyPr wrap="none" rtlCol="0">
            <a:spAutoFit/>
          </a:bodyPr>
          <a:lstStyle/>
          <a:p>
            <a:r>
              <a:rPr lang="en-US" dirty="0" smtClean="0"/>
              <a:t>Puma </a:t>
            </a:r>
            <a:r>
              <a:rPr lang="en-US" dirty="0" err="1" smtClean="0"/>
              <a:t>Pumku</a:t>
            </a:r>
            <a:endParaRPr lang="en-US" dirty="0" smtClean="0"/>
          </a:p>
          <a:p>
            <a:r>
              <a:rPr lang="en-US" dirty="0" smtClean="0"/>
              <a:t>7 min History Channel</a:t>
            </a:r>
            <a:endParaRPr lang="en-US" dirty="0"/>
          </a:p>
        </p:txBody>
      </p:sp>
      <p:sp>
        <p:nvSpPr>
          <p:cNvPr id="12" name="TextBox 11">
            <a:hlinkClick r:id="rId9"/>
          </p:cNvPr>
          <p:cNvSpPr txBox="1"/>
          <p:nvPr/>
        </p:nvSpPr>
        <p:spPr>
          <a:xfrm>
            <a:off x="4419600" y="152400"/>
            <a:ext cx="1866217" cy="369332"/>
          </a:xfrm>
          <a:prstGeom prst="rect">
            <a:avLst/>
          </a:prstGeom>
          <a:solidFill>
            <a:schemeClr val="bg2">
              <a:lumMod val="75000"/>
            </a:schemeClr>
          </a:solidFill>
          <a:ln>
            <a:solidFill>
              <a:schemeClr val="tx1"/>
            </a:solidFill>
          </a:ln>
        </p:spPr>
        <p:txBody>
          <a:bodyPr wrap="none" rtlCol="0">
            <a:spAutoFit/>
          </a:bodyPr>
          <a:lstStyle/>
          <a:p>
            <a:r>
              <a:rPr lang="en-US" dirty="0" smtClean="0"/>
              <a:t>BBC – Video Clip </a:t>
            </a:r>
            <a:endParaRPr lang="en-US" dirty="0"/>
          </a:p>
        </p:txBody>
      </p:sp>
    </p:spTree>
  </p:cSld>
  <p:clrMapOvr>
    <a:masterClrMapping/>
  </p:clrMapOvr>
  <p:transition>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a:bodyPr>
          <a:lstStyle/>
          <a:p>
            <a:r>
              <a:rPr lang="en-US" dirty="0" smtClean="0"/>
              <a:t>Isla del sol </a:t>
            </a:r>
            <a:endParaRPr lang="en-US" sz="2700" dirty="0"/>
          </a:p>
        </p:txBody>
      </p:sp>
      <p:sp>
        <p:nvSpPr>
          <p:cNvPr id="5" name="Content Placeholder 4"/>
          <p:cNvSpPr>
            <a:spLocks noGrp="1"/>
          </p:cNvSpPr>
          <p:nvPr>
            <p:ph idx="1"/>
          </p:nvPr>
        </p:nvSpPr>
        <p:spPr>
          <a:xfrm>
            <a:off x="152400" y="1066800"/>
            <a:ext cx="4419600" cy="5334000"/>
          </a:xfrm>
        </p:spPr>
        <p:txBody>
          <a:bodyPr>
            <a:normAutofit fontScale="77500" lnSpcReduction="20000"/>
          </a:bodyPr>
          <a:lstStyle/>
          <a:p>
            <a:r>
              <a:rPr lang="en-US" sz="3400" b="1" dirty="0" smtClean="0"/>
              <a:t>Isla del Sol is one of the most sacred places in Bolivia. According to Inca legend it is where the sun god's children, </a:t>
            </a:r>
            <a:r>
              <a:rPr lang="en-US" sz="3400" b="1" dirty="0" err="1" smtClean="0"/>
              <a:t>Manco</a:t>
            </a:r>
            <a:r>
              <a:rPr lang="en-US" sz="3400" b="1" dirty="0" smtClean="0"/>
              <a:t> Capac and Mama </a:t>
            </a:r>
            <a:r>
              <a:rPr lang="en-US" sz="3400" b="1" dirty="0" err="1" smtClean="0"/>
              <a:t>Ocllo</a:t>
            </a:r>
            <a:r>
              <a:rPr lang="en-US" sz="3400" b="1" dirty="0" smtClean="0"/>
              <a:t>, emerged from the depths of Lake Titicaca and found the Inca civilization.</a:t>
            </a:r>
          </a:p>
          <a:p>
            <a:r>
              <a:rPr lang="en-US" sz="3400" b="1" dirty="0" smtClean="0"/>
              <a:t>Isla del Sol is the largest island on Lake Titicaca. The island contains few small villages, home to about 5,000 mostly indigenous people who farm the lands, fish or raise alpaca</a:t>
            </a:r>
            <a:r>
              <a:rPr lang="en-US" b="1" dirty="0" smtClean="0"/>
              <a:t>.</a:t>
            </a:r>
            <a:endParaRPr lang="en-US" b="1" dirty="0"/>
          </a:p>
        </p:txBody>
      </p:sp>
      <p:pic>
        <p:nvPicPr>
          <p:cNvPr id="96258" name="Picture 2" descr="Isla del Sol - Island of the sun - Lake Titicaca - Bolivia - South America"/>
          <p:cNvPicPr>
            <a:picLocks noChangeAspect="1" noChangeArrowheads="1"/>
          </p:cNvPicPr>
          <p:nvPr/>
        </p:nvPicPr>
        <p:blipFill>
          <a:blip r:embed="rId3" cstate="print"/>
          <a:srcRect/>
          <a:stretch>
            <a:fillRect/>
          </a:stretch>
        </p:blipFill>
        <p:spPr bwMode="auto">
          <a:xfrm>
            <a:off x="4648200" y="304799"/>
            <a:ext cx="3810000" cy="2880361"/>
          </a:xfrm>
          <a:prstGeom prst="rect">
            <a:avLst/>
          </a:prstGeom>
          <a:noFill/>
        </p:spPr>
      </p:pic>
      <p:pic>
        <p:nvPicPr>
          <p:cNvPr id="96260" name="Picture 4" descr="Isla del Sol - Island of the sun - Lake Titicaca - Bolivia - South America"/>
          <p:cNvPicPr>
            <a:picLocks noChangeAspect="1" noChangeArrowheads="1"/>
          </p:cNvPicPr>
          <p:nvPr/>
        </p:nvPicPr>
        <p:blipFill>
          <a:blip r:embed="rId4" cstate="print"/>
          <a:srcRect/>
          <a:stretch>
            <a:fillRect/>
          </a:stretch>
        </p:blipFill>
        <p:spPr bwMode="auto">
          <a:xfrm>
            <a:off x="4114800" y="4724400"/>
            <a:ext cx="2286000" cy="1981200"/>
          </a:xfrm>
          <a:prstGeom prst="rect">
            <a:avLst/>
          </a:prstGeom>
          <a:noFill/>
        </p:spPr>
      </p:pic>
      <p:pic>
        <p:nvPicPr>
          <p:cNvPr id="96262" name="Picture 6" descr="http://3.bp.blogspot.com/_kfqeNC-54w4/TIqQkVjlnoI/AAAAAAAAAhI/OxV5D5qxwpM/s1600/alpaca+bolivia.jpg"/>
          <p:cNvPicPr>
            <a:picLocks noChangeAspect="1" noChangeArrowheads="1"/>
          </p:cNvPicPr>
          <p:nvPr/>
        </p:nvPicPr>
        <p:blipFill>
          <a:blip r:embed="rId5" cstate="print"/>
          <a:srcRect/>
          <a:stretch>
            <a:fillRect/>
          </a:stretch>
        </p:blipFill>
        <p:spPr bwMode="auto">
          <a:xfrm>
            <a:off x="5725886" y="3276600"/>
            <a:ext cx="3265714" cy="2286000"/>
          </a:xfrm>
          <a:prstGeom prst="rect">
            <a:avLst/>
          </a:prstGeom>
          <a:noFill/>
        </p:spPr>
      </p:pic>
    </p:spTree>
  </p:cSld>
  <p:clrMapOvr>
    <a:masterClrMapping/>
  </p:clrMapOvr>
  <p:transition>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a:bodyPr>
          <a:lstStyle/>
          <a:p>
            <a:r>
              <a:rPr lang="en-US" dirty="0" smtClean="0"/>
              <a:t>Isla del sol </a:t>
            </a:r>
            <a:endParaRPr lang="en-US" sz="2700" dirty="0"/>
          </a:p>
        </p:txBody>
      </p:sp>
      <p:sp>
        <p:nvSpPr>
          <p:cNvPr id="5" name="Content Placeholder 4"/>
          <p:cNvSpPr>
            <a:spLocks noGrp="1"/>
          </p:cNvSpPr>
          <p:nvPr>
            <p:ph idx="1"/>
          </p:nvPr>
        </p:nvSpPr>
        <p:spPr>
          <a:xfrm>
            <a:off x="2286000" y="3733800"/>
            <a:ext cx="6705600" cy="2895600"/>
          </a:xfrm>
        </p:spPr>
        <p:txBody>
          <a:bodyPr>
            <a:normAutofit fontScale="77500" lnSpcReduction="20000"/>
          </a:bodyPr>
          <a:lstStyle/>
          <a:p>
            <a:r>
              <a:rPr lang="en-US" b="1" dirty="0" smtClean="0"/>
              <a:t>The island is about a 90 minute boat ride from Copacabana. Boats usually arrive at the one of the main villages called </a:t>
            </a:r>
            <a:r>
              <a:rPr lang="en-US" b="1" dirty="0" err="1" smtClean="0"/>
              <a:t>Yumani</a:t>
            </a:r>
            <a:r>
              <a:rPr lang="en-US" b="1" dirty="0" smtClean="0"/>
              <a:t> in the southern part where you'll find some of the islands famous ruins, such as the 200 Inca steps the climb up the steep terrain. These steps are the original Inca construction and they lead to a sacred spring fountain.</a:t>
            </a:r>
          </a:p>
          <a:p>
            <a:endParaRPr lang="en-US" dirty="0" smtClean="0"/>
          </a:p>
          <a:p>
            <a:endParaRPr lang="en-US" dirty="0"/>
          </a:p>
        </p:txBody>
      </p:sp>
      <p:sp>
        <p:nvSpPr>
          <p:cNvPr id="11" name="Title 1"/>
          <p:cNvSpPr txBox="1">
            <a:spLocks/>
          </p:cNvSpPr>
          <p:nvPr/>
        </p:nvSpPr>
        <p:spPr>
          <a:xfrm>
            <a:off x="457200" y="914400"/>
            <a:ext cx="5715000" cy="762000"/>
          </a:xfrm>
          <a:prstGeom prst="rect">
            <a:avLst/>
          </a:prstGeom>
        </p:spPr>
        <p:txBody>
          <a:bodyPr vert="horz" anchor="ctr">
            <a:normAutofit/>
          </a:bodyPr>
          <a:lstStyle/>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pic>
        <p:nvPicPr>
          <p:cNvPr id="2052" name="Picture 4" descr="http://farm8.static.flickr.com/7161/6477418469_dce1f4ae64_z.jpg"/>
          <p:cNvPicPr>
            <a:picLocks noChangeAspect="1" noChangeArrowheads="1"/>
          </p:cNvPicPr>
          <p:nvPr/>
        </p:nvPicPr>
        <p:blipFill>
          <a:blip r:embed="rId3" cstate="print"/>
          <a:srcRect/>
          <a:stretch>
            <a:fillRect/>
          </a:stretch>
        </p:blipFill>
        <p:spPr bwMode="auto">
          <a:xfrm>
            <a:off x="381000" y="1143000"/>
            <a:ext cx="3733800" cy="2479476"/>
          </a:xfrm>
          <a:prstGeom prst="rect">
            <a:avLst/>
          </a:prstGeom>
          <a:noFill/>
        </p:spPr>
      </p:pic>
      <p:pic>
        <p:nvPicPr>
          <p:cNvPr id="2054" name="Picture 6" descr="http://2.bp.blogspot.com/-pP48W9t_PrY/TswOQ6IH1bI/AAAAAAAAHW4/q2whd8h5QVM/s1600/144-01-.JPG"/>
          <p:cNvPicPr>
            <a:picLocks noChangeAspect="1" noChangeArrowheads="1"/>
          </p:cNvPicPr>
          <p:nvPr/>
        </p:nvPicPr>
        <p:blipFill>
          <a:blip r:embed="rId4" cstate="print"/>
          <a:srcRect/>
          <a:stretch>
            <a:fillRect/>
          </a:stretch>
        </p:blipFill>
        <p:spPr bwMode="auto">
          <a:xfrm>
            <a:off x="381000" y="3759200"/>
            <a:ext cx="2209800" cy="2946400"/>
          </a:xfrm>
          <a:prstGeom prst="rect">
            <a:avLst/>
          </a:prstGeom>
          <a:noFill/>
        </p:spPr>
      </p:pic>
      <p:pic>
        <p:nvPicPr>
          <p:cNvPr id="2056" name="Picture 8" descr="http://www.destination360.com/south-america/bolivia/images/s/bolivia-history.jpg"/>
          <p:cNvPicPr>
            <a:picLocks noChangeAspect="1" noChangeArrowheads="1"/>
          </p:cNvPicPr>
          <p:nvPr/>
        </p:nvPicPr>
        <p:blipFill>
          <a:blip r:embed="rId5" cstate="print"/>
          <a:srcRect/>
          <a:stretch>
            <a:fillRect/>
          </a:stretch>
        </p:blipFill>
        <p:spPr bwMode="auto">
          <a:xfrm>
            <a:off x="4572000" y="152400"/>
            <a:ext cx="3952875" cy="3162301"/>
          </a:xfrm>
          <a:prstGeom prst="rect">
            <a:avLst/>
          </a:prstGeom>
          <a:noFill/>
        </p:spPr>
      </p:pic>
    </p:spTree>
  </p:cSld>
  <p:clrMapOvr>
    <a:masterClrMapping/>
  </p:clrMapOvr>
  <p:transition>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10600" cy="882650"/>
          </a:xfrm>
        </p:spPr>
        <p:txBody>
          <a:bodyPr>
            <a:normAutofit fontScale="90000"/>
          </a:bodyPr>
          <a:lstStyle/>
          <a:p>
            <a:r>
              <a:rPr lang="es-ES" b="1" dirty="0" smtClean="0"/>
              <a:t>Cristo de la concordia en Cochabamba</a:t>
            </a:r>
            <a:endParaRPr lang="en-US" dirty="0"/>
          </a:p>
        </p:txBody>
      </p:sp>
      <p:sp>
        <p:nvSpPr>
          <p:cNvPr id="3" name="Content Placeholder 2"/>
          <p:cNvSpPr>
            <a:spLocks noGrp="1"/>
          </p:cNvSpPr>
          <p:nvPr>
            <p:ph sz="quarter" idx="2"/>
          </p:nvPr>
        </p:nvSpPr>
        <p:spPr>
          <a:xfrm>
            <a:off x="4419600" y="6324600"/>
            <a:ext cx="4648200" cy="457200"/>
          </a:xfrm>
          <a:solidFill>
            <a:schemeClr val="bg2">
              <a:lumMod val="75000"/>
            </a:schemeClr>
          </a:solidFill>
          <a:ln>
            <a:solidFill>
              <a:schemeClr val="tx1"/>
            </a:solidFill>
          </a:ln>
        </p:spPr>
        <p:txBody>
          <a:bodyPr>
            <a:normAutofit/>
          </a:bodyPr>
          <a:lstStyle/>
          <a:p>
            <a:pPr>
              <a:buNone/>
            </a:pPr>
            <a:r>
              <a:rPr lang="en-US" dirty="0" smtClean="0">
                <a:hlinkClick r:id="rId3"/>
              </a:rPr>
              <a:t>Video de Cristo de La Concordia</a:t>
            </a:r>
            <a:endParaRPr lang="en-US" dirty="0">
              <a:hlinkClick r:id="rId3"/>
            </a:endParaRPr>
          </a:p>
        </p:txBody>
      </p:sp>
      <p:sp>
        <p:nvSpPr>
          <p:cNvPr id="6" name="Content Placeholder 5"/>
          <p:cNvSpPr>
            <a:spLocks noGrp="1"/>
          </p:cNvSpPr>
          <p:nvPr>
            <p:ph sz="quarter" idx="4"/>
          </p:nvPr>
        </p:nvSpPr>
        <p:spPr>
          <a:xfrm>
            <a:off x="4495800" y="838200"/>
            <a:ext cx="4419600" cy="2514600"/>
          </a:xfrm>
        </p:spPr>
        <p:txBody>
          <a:bodyPr>
            <a:normAutofit/>
          </a:bodyPr>
          <a:lstStyle/>
          <a:p>
            <a:r>
              <a:rPr lang="en-US" b="1" dirty="0" smtClean="0"/>
              <a:t>As the world's tallest statue of Christ, it stands  33m high, one meter for every year of Christ's life and when you add its base it reaches a final height of 42 meters</a:t>
            </a:r>
          </a:p>
          <a:p>
            <a:endParaRPr lang="en-US" dirty="0"/>
          </a:p>
        </p:txBody>
      </p:sp>
      <p:pic>
        <p:nvPicPr>
          <p:cNvPr id="94210" name="Picture 2" descr="Cochabamba, Bolivia - El Cristo de la Concordia - Jesus Christ Statue"/>
          <p:cNvPicPr>
            <a:picLocks noChangeAspect="1" noChangeArrowheads="1"/>
          </p:cNvPicPr>
          <p:nvPr/>
        </p:nvPicPr>
        <p:blipFill>
          <a:blip r:embed="rId4" cstate="print"/>
          <a:srcRect/>
          <a:stretch>
            <a:fillRect/>
          </a:stretch>
        </p:blipFill>
        <p:spPr bwMode="auto">
          <a:xfrm>
            <a:off x="4876571" y="3482339"/>
            <a:ext cx="4038829" cy="2689861"/>
          </a:xfrm>
          <a:prstGeom prst="rect">
            <a:avLst/>
          </a:prstGeom>
          <a:noFill/>
        </p:spPr>
      </p:pic>
      <p:pic>
        <p:nvPicPr>
          <p:cNvPr id="94212" name="Picture 4" descr="http://www.turnbacktogod.com/wp-content/uploads/2009/03/cristo-de-la-concordia-12.jpg"/>
          <p:cNvPicPr>
            <a:picLocks noChangeAspect="1" noChangeArrowheads="1"/>
          </p:cNvPicPr>
          <p:nvPr/>
        </p:nvPicPr>
        <p:blipFill>
          <a:blip r:embed="rId5" cstate="print"/>
          <a:srcRect l="16000" t="2402" r="15200"/>
          <a:stretch>
            <a:fillRect/>
          </a:stretch>
        </p:blipFill>
        <p:spPr bwMode="auto">
          <a:xfrm>
            <a:off x="824836" y="762000"/>
            <a:ext cx="3518564" cy="3324226"/>
          </a:xfrm>
          <a:prstGeom prst="rect">
            <a:avLst/>
          </a:prstGeom>
          <a:noFill/>
        </p:spPr>
      </p:pic>
      <p:sp>
        <p:nvSpPr>
          <p:cNvPr id="9" name="Content Placeholder 5"/>
          <p:cNvSpPr txBox="1">
            <a:spLocks/>
          </p:cNvSpPr>
          <p:nvPr/>
        </p:nvSpPr>
        <p:spPr>
          <a:xfrm>
            <a:off x="304800" y="4114800"/>
            <a:ext cx="4800600" cy="2895600"/>
          </a:xfrm>
          <a:prstGeom prst="rect">
            <a:avLst/>
          </a:prstGeom>
        </p:spPr>
        <p:txBody>
          <a:bodyPr vert="horz">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The statue towers over Cochabamba, with its outstretched arms in a welcoming embrace and is located atop the huge San Pedro hilltop, that overlooks Cochabamba about 265 meters above the city.</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sp>
        <p:nvSpPr>
          <p:cNvPr id="10" name="TextBox 9"/>
          <p:cNvSpPr txBox="1"/>
          <p:nvPr/>
        </p:nvSpPr>
        <p:spPr>
          <a:xfrm rot="16200000">
            <a:off x="-1895468" y="3038468"/>
            <a:ext cx="4403513" cy="307777"/>
          </a:xfrm>
          <a:prstGeom prst="rect">
            <a:avLst/>
          </a:prstGeom>
          <a:noFill/>
        </p:spPr>
        <p:txBody>
          <a:bodyPr wrap="none" rtlCol="0">
            <a:spAutoFit/>
          </a:bodyPr>
          <a:lstStyle/>
          <a:p>
            <a:r>
              <a:rPr lang="en-US" sz="1400" dirty="0" smtClean="0"/>
              <a:t>http://www.boliviafacts.net/cristo-de-la-concordia.html</a:t>
            </a:r>
            <a:endParaRPr lang="en-US" sz="1400" dirty="0"/>
          </a:p>
        </p:txBody>
      </p:sp>
    </p:spTree>
  </p:cSld>
  <p:clrMapOvr>
    <a:masterClrMapping/>
  </p:clrMapOvr>
  <p:transition>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49352"/>
            <a:ext cx="8686800" cy="841248"/>
          </a:xfrm>
        </p:spPr>
        <p:txBody>
          <a:bodyPr/>
          <a:lstStyle/>
          <a:p>
            <a:r>
              <a:rPr lang="en-US" dirty="0" smtClean="0"/>
              <a:t>La </a:t>
            </a:r>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3581400" y="4343400"/>
            <a:ext cx="4495800" cy="2286000"/>
          </a:xfrm>
          <a:ln>
            <a:solidFill>
              <a:schemeClr val="tx1"/>
            </a:solidFill>
          </a:ln>
        </p:spPr>
        <p:txBody>
          <a:bodyPr>
            <a:normAutofit/>
          </a:bodyPr>
          <a:lstStyle/>
          <a:p>
            <a:r>
              <a:rPr lang="en-US" sz="3200" dirty="0" smtClean="0"/>
              <a:t>Jaime Escalante (1930- )</a:t>
            </a:r>
          </a:p>
          <a:p>
            <a:pPr lvl="1"/>
            <a:r>
              <a:rPr lang="en-US" dirty="0" smtClean="0"/>
              <a:t>Teacher that the movie </a:t>
            </a:r>
            <a:r>
              <a:rPr lang="en-US" i="1" dirty="0" smtClean="0"/>
              <a:t>Stand and Deliver </a:t>
            </a:r>
            <a:r>
              <a:rPr lang="en-US" dirty="0" smtClean="0"/>
              <a:t>was based on </a:t>
            </a:r>
          </a:p>
          <a:p>
            <a:pPr lvl="1">
              <a:buNone/>
            </a:pPr>
            <a:endParaRPr lang="en-US" dirty="0" smtClean="0"/>
          </a:p>
          <a:p>
            <a:pPr lvl="1"/>
            <a:endParaRPr lang="en-US" dirty="0"/>
          </a:p>
        </p:txBody>
      </p:sp>
      <p:sp>
        <p:nvSpPr>
          <p:cNvPr id="10" name="Content Placeholder 6"/>
          <p:cNvSpPr>
            <a:spLocks noGrp="1"/>
          </p:cNvSpPr>
          <p:nvPr>
            <p:ph sz="half" idx="1"/>
          </p:nvPr>
        </p:nvSpPr>
        <p:spPr>
          <a:xfrm>
            <a:off x="228600" y="1219200"/>
            <a:ext cx="5334000" cy="1752600"/>
          </a:xfrm>
          <a:ln>
            <a:solidFill>
              <a:schemeClr val="tx1"/>
            </a:solidFill>
          </a:ln>
        </p:spPr>
        <p:txBody>
          <a:bodyPr>
            <a:normAutofit fontScale="92500" lnSpcReduction="20000"/>
          </a:bodyPr>
          <a:lstStyle/>
          <a:p>
            <a:r>
              <a:rPr lang="en-US" sz="3200" dirty="0" smtClean="0"/>
              <a:t>Jaime Laredo (1941- )</a:t>
            </a:r>
          </a:p>
          <a:p>
            <a:pPr lvl="1"/>
            <a:r>
              <a:rPr lang="en-US" dirty="0" smtClean="0"/>
              <a:t>Violinist and conductor</a:t>
            </a:r>
          </a:p>
          <a:p>
            <a:pPr lvl="1"/>
            <a:r>
              <a:rPr lang="en-US" dirty="0" smtClean="0"/>
              <a:t>Began his musical career at age 5</a:t>
            </a:r>
          </a:p>
          <a:p>
            <a:pPr lvl="1"/>
            <a:r>
              <a:rPr lang="en-US" dirty="0" smtClean="0"/>
              <a:t>Currently conductor of the Vermont Symphony Orchestra</a:t>
            </a:r>
            <a:endParaRPr lang="en-US" dirty="0"/>
          </a:p>
        </p:txBody>
      </p:sp>
      <p:pic>
        <p:nvPicPr>
          <p:cNvPr id="92162" name="Picture 2" descr="http://www.biography.com/imported/images/Biography/Images/Profiles/E/Jaime-Escalante-189368-1-402.jpg"/>
          <p:cNvPicPr>
            <a:picLocks noChangeAspect="1" noChangeArrowheads="1"/>
          </p:cNvPicPr>
          <p:nvPr/>
        </p:nvPicPr>
        <p:blipFill>
          <a:blip r:embed="rId3" cstate="print"/>
          <a:srcRect/>
          <a:stretch>
            <a:fillRect/>
          </a:stretch>
        </p:blipFill>
        <p:spPr bwMode="auto">
          <a:xfrm>
            <a:off x="228600" y="3276600"/>
            <a:ext cx="3295650" cy="3295651"/>
          </a:xfrm>
          <a:prstGeom prst="rect">
            <a:avLst/>
          </a:prstGeom>
          <a:noFill/>
        </p:spPr>
      </p:pic>
      <p:pic>
        <p:nvPicPr>
          <p:cNvPr id="92164" name="Picture 4" descr="http://www.americasmusicfestivals.org/wp-content/uploads/Jaime_Laredo_violin1.jpg"/>
          <p:cNvPicPr>
            <a:picLocks noChangeAspect="1" noChangeArrowheads="1"/>
          </p:cNvPicPr>
          <p:nvPr/>
        </p:nvPicPr>
        <p:blipFill>
          <a:blip r:embed="rId4" cstate="print"/>
          <a:srcRect/>
          <a:stretch>
            <a:fillRect/>
          </a:stretch>
        </p:blipFill>
        <p:spPr bwMode="auto">
          <a:xfrm>
            <a:off x="5715000" y="304800"/>
            <a:ext cx="2590800" cy="3675028"/>
          </a:xfrm>
          <a:prstGeom prst="rect">
            <a:avLst/>
          </a:prstGeom>
          <a:noFill/>
        </p:spPr>
      </p:pic>
    </p:spTree>
  </p:cSld>
  <p:clrMapOvr>
    <a:masterClrMapping/>
  </p:clrMapOvr>
  <p:transition>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841248"/>
          </a:xfrm>
        </p:spPr>
        <p:txBody>
          <a:bodyPr>
            <a:normAutofit fontScale="90000"/>
          </a:bodyPr>
          <a:lstStyle/>
          <a:p>
            <a:r>
              <a:rPr lang="en-US" dirty="0" smtClean="0"/>
              <a:t>La </a:t>
            </a:r>
            <a:r>
              <a:rPr lang="en-US" dirty="0" err="1" smtClean="0"/>
              <a:t>gente</a:t>
            </a:r>
            <a:r>
              <a:rPr lang="en-US" dirty="0" smtClean="0"/>
              <a:t> </a:t>
            </a:r>
            <a:r>
              <a:rPr lang="en-US" dirty="0" err="1" smtClean="0"/>
              <a:t>famosa</a:t>
            </a:r>
            <a:r>
              <a:rPr lang="en-US" dirty="0" smtClean="0"/>
              <a:t>:</a:t>
            </a:r>
            <a:br>
              <a:rPr lang="en-US" dirty="0" smtClean="0"/>
            </a:br>
            <a:r>
              <a:rPr lang="en-US" b="1" dirty="0" err="1" smtClean="0"/>
              <a:t>Evo</a:t>
            </a:r>
            <a:r>
              <a:rPr lang="en-US" b="1" dirty="0" smtClean="0"/>
              <a:t> Morales  </a:t>
            </a:r>
            <a:r>
              <a:rPr lang="en-US" sz="2800" dirty="0" smtClean="0"/>
              <a:t>(1959- )</a:t>
            </a:r>
            <a:br>
              <a:rPr lang="en-US" sz="2800" dirty="0" smtClean="0"/>
            </a:br>
            <a:endParaRPr lang="en-US" dirty="0"/>
          </a:p>
        </p:txBody>
      </p:sp>
      <p:sp>
        <p:nvSpPr>
          <p:cNvPr id="3" name="Content Placeholder 2"/>
          <p:cNvSpPr>
            <a:spLocks noGrp="1"/>
          </p:cNvSpPr>
          <p:nvPr>
            <p:ph sz="half" idx="1"/>
          </p:nvPr>
        </p:nvSpPr>
        <p:spPr>
          <a:xfrm>
            <a:off x="-228600" y="838200"/>
            <a:ext cx="5562600" cy="5791200"/>
          </a:xfrm>
          <a:ln>
            <a:noFill/>
          </a:ln>
        </p:spPr>
        <p:txBody>
          <a:bodyPr>
            <a:normAutofit fontScale="62500" lnSpcReduction="20000"/>
          </a:bodyPr>
          <a:lstStyle/>
          <a:p>
            <a:pPr>
              <a:buNone/>
            </a:pPr>
            <a:r>
              <a:rPr lang="en-US" sz="3200" b="1" dirty="0" smtClean="0"/>
              <a:t>  </a:t>
            </a:r>
          </a:p>
          <a:p>
            <a:pPr lvl="1"/>
            <a:r>
              <a:rPr lang="en-US" sz="3700" dirty="0" smtClean="0"/>
              <a:t>President since 2006 </a:t>
            </a:r>
          </a:p>
          <a:p>
            <a:pPr lvl="1"/>
            <a:r>
              <a:rPr lang="en-US" sz="3700" dirty="0" smtClean="0"/>
              <a:t>Democratic Socialist</a:t>
            </a:r>
          </a:p>
          <a:p>
            <a:pPr lvl="1"/>
            <a:r>
              <a:rPr lang="en-US" sz="3700" dirty="0" smtClean="0"/>
              <a:t>His administration has focused on the implementation of leftist reform, poverty reduction and combating the influence of the United States and transnational corporations in Bolivia</a:t>
            </a:r>
          </a:p>
          <a:p>
            <a:pPr lvl="1"/>
            <a:r>
              <a:rPr lang="en-US" sz="3700" dirty="0" smtClean="0"/>
              <a:t>Morales has received international acclaim for his support of indigenous rights and anti-imperialism, and has been named "World Hero of Mother Earth" by the General Assembly of the United Nations. Critics have accused him of autocratic tendencies and protecting the cocaine trade.</a:t>
            </a:r>
          </a:p>
          <a:p>
            <a:pPr lvl="1"/>
            <a:endParaRPr lang="en-US" dirty="0" smtClean="0"/>
          </a:p>
        </p:txBody>
      </p:sp>
      <p:pic>
        <p:nvPicPr>
          <p:cNvPr id="90114" name="Picture 2" descr="http://www.planetrulers.com/wp-content/uploads/2010/04/Bolivia-President-Juan-Evo-MORALES-Ayma.jpeg"/>
          <p:cNvPicPr>
            <a:picLocks noChangeAspect="1" noChangeArrowheads="1"/>
          </p:cNvPicPr>
          <p:nvPr/>
        </p:nvPicPr>
        <p:blipFill>
          <a:blip r:embed="rId3" cstate="print"/>
          <a:srcRect/>
          <a:stretch>
            <a:fillRect/>
          </a:stretch>
        </p:blipFill>
        <p:spPr bwMode="auto">
          <a:xfrm>
            <a:off x="5295900" y="152400"/>
            <a:ext cx="3695700" cy="5562600"/>
          </a:xfrm>
          <a:prstGeom prst="rect">
            <a:avLst/>
          </a:prstGeom>
          <a:noFill/>
        </p:spPr>
      </p:pic>
      <p:sp>
        <p:nvSpPr>
          <p:cNvPr id="6" name="TextBox 5"/>
          <p:cNvSpPr txBox="1"/>
          <p:nvPr/>
        </p:nvSpPr>
        <p:spPr>
          <a:xfrm>
            <a:off x="5181600" y="6019800"/>
            <a:ext cx="3831498" cy="338554"/>
          </a:xfrm>
          <a:prstGeom prst="rect">
            <a:avLst/>
          </a:prstGeom>
          <a:noFill/>
        </p:spPr>
        <p:txBody>
          <a:bodyPr wrap="none" rtlCol="0">
            <a:spAutoFit/>
          </a:bodyPr>
          <a:lstStyle/>
          <a:p>
            <a:r>
              <a:rPr lang="en-US" sz="1600" dirty="0" smtClean="0"/>
              <a:t>http://en.wikipedia.org/wiki/Evo_Morales</a:t>
            </a:r>
            <a:endParaRPr lang="en-US" sz="1600" dirty="0"/>
          </a:p>
        </p:txBody>
      </p:sp>
    </p:spTree>
  </p:cSld>
  <p:clrMapOvr>
    <a:masterClrMapping/>
  </p:clrMapOvr>
  <p:transition>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841248"/>
          </a:xfrm>
        </p:spPr>
        <p:txBody>
          <a:bodyPr/>
          <a:lstStyle/>
          <a:p>
            <a:r>
              <a:rPr lang="en-US" dirty="0" smtClean="0"/>
              <a:t>La </a:t>
            </a:r>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4114800" y="228600"/>
            <a:ext cx="4953000" cy="6248400"/>
          </a:xfrm>
          <a:ln>
            <a:solidFill>
              <a:schemeClr val="tx1"/>
            </a:solidFill>
          </a:ln>
        </p:spPr>
        <p:txBody>
          <a:bodyPr>
            <a:normAutofit fontScale="85000" lnSpcReduction="10000"/>
          </a:bodyPr>
          <a:lstStyle/>
          <a:p>
            <a:pPr>
              <a:buNone/>
            </a:pPr>
            <a:r>
              <a:rPr lang="en-US" sz="3300" b="1" dirty="0" smtClean="0"/>
              <a:t>    Marina </a:t>
            </a:r>
            <a:r>
              <a:rPr lang="en-US" sz="3300" b="1" dirty="0" err="1" smtClean="0"/>
              <a:t>Nuñez</a:t>
            </a:r>
            <a:r>
              <a:rPr lang="en-US" sz="3300" b="1" dirty="0" smtClean="0"/>
              <a:t> del Prado  </a:t>
            </a:r>
            <a:r>
              <a:rPr lang="en-US" sz="3300" dirty="0" smtClean="0"/>
              <a:t>(1959- ) </a:t>
            </a:r>
          </a:p>
          <a:p>
            <a:pPr>
              <a:buNone/>
            </a:pPr>
            <a:r>
              <a:rPr lang="en-US" sz="3300" dirty="0" smtClean="0"/>
              <a:t>    </a:t>
            </a:r>
            <a:r>
              <a:rPr lang="en-US" sz="3300" b="1" dirty="0" smtClean="0"/>
              <a:t>Sculptress</a:t>
            </a:r>
            <a:r>
              <a:rPr lang="en-US" sz="3300" dirty="0" smtClean="0"/>
              <a:t>  </a:t>
            </a:r>
          </a:p>
          <a:p>
            <a:pPr>
              <a:buNone/>
            </a:pPr>
            <a:endParaRPr lang="en-US" dirty="0" smtClean="0"/>
          </a:p>
          <a:p>
            <a:pPr lvl="1"/>
            <a:r>
              <a:rPr lang="en-US" b="1" dirty="0" smtClean="0"/>
              <a:t>Casa </a:t>
            </a:r>
            <a:r>
              <a:rPr lang="en-US" b="1" dirty="0" err="1" smtClean="0"/>
              <a:t>Museo</a:t>
            </a:r>
            <a:r>
              <a:rPr lang="en-US" b="1" dirty="0" smtClean="0"/>
              <a:t> Marina </a:t>
            </a:r>
            <a:r>
              <a:rPr lang="en-US" b="1" dirty="0" err="1" smtClean="0"/>
              <a:t>Nuñez</a:t>
            </a:r>
            <a:r>
              <a:rPr lang="en-US" b="1" dirty="0" smtClean="0"/>
              <a:t> del Prado is a museum in La Paz in which much of her work is displayed.</a:t>
            </a:r>
          </a:p>
          <a:p>
            <a:pPr lvl="1"/>
            <a:r>
              <a:rPr lang="en-US" b="1" dirty="0" smtClean="0"/>
              <a:t>Her work is characterized by rolling curves and bulk and by the use of such spectacular materials as black granite, alabaster, basalt and white onyx, as well a different native Bolivian woods. Among her outstanding sculptures </a:t>
            </a:r>
            <a:r>
              <a:rPr lang="en-US" b="1" i="1" dirty="0" smtClean="0"/>
              <a:t>White</a:t>
            </a:r>
            <a:r>
              <a:rPr lang="en-US" b="1" dirty="0" smtClean="0"/>
              <a:t> </a:t>
            </a:r>
            <a:r>
              <a:rPr lang="en-US" b="1" i="1" dirty="0" smtClean="0"/>
              <a:t>Venus</a:t>
            </a:r>
            <a:r>
              <a:rPr lang="en-US" b="1" dirty="0" smtClean="0"/>
              <a:t> (1960), a stylized female body in white onyx, is among her most admired works. Another famous work is </a:t>
            </a:r>
            <a:r>
              <a:rPr lang="en-US" b="1" i="1" dirty="0" smtClean="0"/>
              <a:t>Mother and Child</a:t>
            </a:r>
            <a:r>
              <a:rPr lang="en-US" b="1" dirty="0" smtClean="0"/>
              <a:t>, sculpted in white onyx. She was inspired by Indian themes</a:t>
            </a:r>
          </a:p>
          <a:p>
            <a:pPr lvl="1"/>
            <a:endParaRPr lang="en-US" dirty="0" smtClean="0"/>
          </a:p>
        </p:txBody>
      </p:sp>
      <p:sp>
        <p:nvSpPr>
          <p:cNvPr id="5" name="TextBox 4"/>
          <p:cNvSpPr txBox="1"/>
          <p:nvPr/>
        </p:nvSpPr>
        <p:spPr>
          <a:xfrm>
            <a:off x="4133629" y="6477000"/>
            <a:ext cx="4934171" cy="646331"/>
          </a:xfrm>
          <a:prstGeom prst="rect">
            <a:avLst/>
          </a:prstGeom>
          <a:noFill/>
        </p:spPr>
        <p:txBody>
          <a:bodyPr wrap="none" rtlCol="0">
            <a:spAutoFit/>
          </a:bodyPr>
          <a:lstStyle/>
          <a:p>
            <a:pPr marL="0" lvl="1"/>
            <a:r>
              <a:rPr lang="en-US" dirty="0" smtClean="0"/>
              <a:t>http://www.boliviaweb.com/hallfame/nunez.htm</a:t>
            </a:r>
            <a:endParaRPr lang="en-US" b="1" dirty="0" smtClean="0"/>
          </a:p>
          <a:p>
            <a:endParaRPr lang="en-US" dirty="0"/>
          </a:p>
        </p:txBody>
      </p:sp>
      <p:pic>
        <p:nvPicPr>
          <p:cNvPr id="88068" name="Picture 4" descr="http://www.bolivian.com/cmnp/foto-2.jpg"/>
          <p:cNvPicPr>
            <a:picLocks noChangeAspect="1" noChangeArrowheads="1"/>
          </p:cNvPicPr>
          <p:nvPr/>
        </p:nvPicPr>
        <p:blipFill>
          <a:blip r:embed="rId3" cstate="print"/>
          <a:srcRect/>
          <a:stretch>
            <a:fillRect/>
          </a:stretch>
        </p:blipFill>
        <p:spPr bwMode="auto">
          <a:xfrm>
            <a:off x="533400" y="1122872"/>
            <a:ext cx="3181350" cy="5192204"/>
          </a:xfrm>
          <a:prstGeom prst="rect">
            <a:avLst/>
          </a:prstGeom>
          <a:noFill/>
        </p:spPr>
      </p:pic>
    </p:spTree>
  </p:cSld>
  <p:clrMapOvr>
    <a:masterClrMapping/>
  </p:clrMapOvr>
  <p:transition>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32098" name="Picture 2" descr="http://www.bolivian.com/cmnp/foto-16.jpg"/>
          <p:cNvPicPr>
            <a:picLocks noChangeAspect="1" noChangeArrowheads="1"/>
          </p:cNvPicPr>
          <p:nvPr/>
        </p:nvPicPr>
        <p:blipFill>
          <a:blip r:embed="rId3" cstate="print"/>
          <a:srcRect/>
          <a:stretch>
            <a:fillRect/>
          </a:stretch>
        </p:blipFill>
        <p:spPr bwMode="auto">
          <a:xfrm>
            <a:off x="228600" y="381000"/>
            <a:ext cx="4762500" cy="2552700"/>
          </a:xfrm>
          <a:prstGeom prst="rect">
            <a:avLst/>
          </a:prstGeom>
          <a:noFill/>
        </p:spPr>
      </p:pic>
      <p:pic>
        <p:nvPicPr>
          <p:cNvPr id="132100" name="Picture 4" descr="http://www.bolivian.com/cmnp/foto-27.jpg"/>
          <p:cNvPicPr>
            <a:picLocks noChangeAspect="1" noChangeArrowheads="1"/>
          </p:cNvPicPr>
          <p:nvPr/>
        </p:nvPicPr>
        <p:blipFill>
          <a:blip r:embed="rId4" cstate="print"/>
          <a:srcRect/>
          <a:stretch>
            <a:fillRect/>
          </a:stretch>
        </p:blipFill>
        <p:spPr bwMode="auto">
          <a:xfrm>
            <a:off x="5562600" y="304800"/>
            <a:ext cx="2867025" cy="3810000"/>
          </a:xfrm>
          <a:prstGeom prst="rect">
            <a:avLst/>
          </a:prstGeom>
          <a:noFill/>
        </p:spPr>
      </p:pic>
      <p:pic>
        <p:nvPicPr>
          <p:cNvPr id="132102" name="Picture 6" descr="http://www.bolivian.com/cmnp/foto-6.jpg"/>
          <p:cNvPicPr>
            <a:picLocks noChangeAspect="1" noChangeArrowheads="1"/>
          </p:cNvPicPr>
          <p:nvPr/>
        </p:nvPicPr>
        <p:blipFill>
          <a:blip r:embed="rId5" cstate="print"/>
          <a:srcRect/>
          <a:stretch>
            <a:fillRect/>
          </a:stretch>
        </p:blipFill>
        <p:spPr bwMode="auto">
          <a:xfrm>
            <a:off x="228600" y="3429000"/>
            <a:ext cx="3816756" cy="2152651"/>
          </a:xfrm>
          <a:prstGeom prst="rect">
            <a:avLst/>
          </a:prstGeom>
          <a:noFill/>
        </p:spPr>
      </p:pic>
      <p:pic>
        <p:nvPicPr>
          <p:cNvPr id="132106" name="Picture 10" descr="http://www.bolivian.com/cmnp/foto-28.jpg"/>
          <p:cNvPicPr>
            <a:picLocks noChangeAspect="1" noChangeArrowheads="1"/>
          </p:cNvPicPr>
          <p:nvPr/>
        </p:nvPicPr>
        <p:blipFill>
          <a:blip r:embed="rId6" cstate="print"/>
          <a:srcRect/>
          <a:stretch>
            <a:fillRect/>
          </a:stretch>
        </p:blipFill>
        <p:spPr bwMode="auto">
          <a:xfrm>
            <a:off x="4152900" y="4352925"/>
            <a:ext cx="4762500" cy="2352675"/>
          </a:xfrm>
          <a:prstGeom prst="rect">
            <a:avLst/>
          </a:prstGeom>
          <a:noFill/>
        </p:spPr>
      </p:pic>
    </p:spTree>
  </p:cSld>
  <p:clrMapOvr>
    <a:masterClrMapping/>
  </p:clrMapOvr>
  <p:transition>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841248"/>
          </a:xfrm>
        </p:spPr>
        <p:txBody>
          <a:bodyPr/>
          <a:lstStyle/>
          <a:p>
            <a:r>
              <a:rPr lang="en-US" dirty="0" smtClean="0"/>
              <a:t>Comida de Bolivia: </a:t>
            </a:r>
            <a:r>
              <a:rPr lang="en-US" dirty="0" err="1" smtClean="0"/>
              <a:t>chicha</a:t>
            </a:r>
            <a:endParaRPr lang="en-US" dirty="0"/>
          </a:p>
        </p:txBody>
      </p:sp>
      <p:sp>
        <p:nvSpPr>
          <p:cNvPr id="7" name="TextBox 6"/>
          <p:cNvSpPr txBox="1"/>
          <p:nvPr/>
        </p:nvSpPr>
        <p:spPr>
          <a:xfrm>
            <a:off x="762000" y="1447800"/>
            <a:ext cx="3283271" cy="830997"/>
          </a:xfrm>
          <a:prstGeom prst="rect">
            <a:avLst/>
          </a:prstGeom>
          <a:noFill/>
          <a:ln>
            <a:solidFill>
              <a:schemeClr val="tx1"/>
            </a:solidFill>
          </a:ln>
        </p:spPr>
        <p:txBody>
          <a:bodyPr wrap="none" rtlCol="0">
            <a:spAutoFit/>
          </a:bodyPr>
          <a:lstStyle/>
          <a:p>
            <a:pPr algn="ctr"/>
            <a:r>
              <a:rPr lang="en-US" sz="2400" dirty="0" smtClean="0"/>
              <a:t>Alcoholic drink </a:t>
            </a:r>
          </a:p>
          <a:p>
            <a:pPr algn="ctr"/>
            <a:r>
              <a:rPr lang="en-US" sz="2400" dirty="0" smtClean="0"/>
              <a:t>made from purple corn</a:t>
            </a:r>
            <a:endParaRPr lang="en-US" sz="2400" dirty="0"/>
          </a:p>
        </p:txBody>
      </p:sp>
      <p:pic>
        <p:nvPicPr>
          <p:cNvPr id="86018" name="Picture 2" descr="http://ts3.mm.bing.net/th?id=H.4754504031536838&amp;pid=15.1"/>
          <p:cNvPicPr>
            <a:picLocks noChangeAspect="1" noChangeArrowheads="1"/>
          </p:cNvPicPr>
          <p:nvPr/>
        </p:nvPicPr>
        <p:blipFill>
          <a:blip r:embed="rId3" cstate="print"/>
          <a:srcRect/>
          <a:stretch>
            <a:fillRect/>
          </a:stretch>
        </p:blipFill>
        <p:spPr bwMode="auto">
          <a:xfrm>
            <a:off x="457200" y="2667000"/>
            <a:ext cx="3082890" cy="3581400"/>
          </a:xfrm>
          <a:prstGeom prst="rect">
            <a:avLst/>
          </a:prstGeom>
          <a:noFill/>
        </p:spPr>
      </p:pic>
      <p:pic>
        <p:nvPicPr>
          <p:cNvPr id="86020" name="Picture 4" descr="http://www.machupicchu-inca.com/images/chicha-morada.jpg"/>
          <p:cNvPicPr>
            <a:picLocks noChangeAspect="1" noChangeArrowheads="1"/>
          </p:cNvPicPr>
          <p:nvPr/>
        </p:nvPicPr>
        <p:blipFill>
          <a:blip r:embed="rId4" cstate="print"/>
          <a:srcRect/>
          <a:stretch>
            <a:fillRect/>
          </a:stretch>
        </p:blipFill>
        <p:spPr bwMode="auto">
          <a:xfrm>
            <a:off x="4419600" y="1219200"/>
            <a:ext cx="4429125" cy="5172075"/>
          </a:xfrm>
          <a:prstGeom prst="rect">
            <a:avLst/>
          </a:prstGeom>
          <a:noFill/>
        </p:spPr>
      </p:pic>
    </p:spTree>
  </p:cSld>
  <p:clrMapOvr>
    <a:masterClrMapping/>
  </p:clrMapOvr>
  <p:transition>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Comida de </a:t>
            </a:r>
            <a:r>
              <a:rPr lang="en-US" dirty="0" err="1" smtClean="0"/>
              <a:t>bolivia</a:t>
            </a:r>
            <a:r>
              <a:rPr lang="en-US" dirty="0" smtClean="0"/>
              <a:t>: </a:t>
            </a:r>
            <a:r>
              <a:rPr lang="en-US" dirty="0" err="1" smtClean="0"/>
              <a:t>Humitas</a:t>
            </a:r>
            <a:endParaRPr lang="en-US" dirty="0"/>
          </a:p>
        </p:txBody>
      </p:sp>
      <p:sp>
        <p:nvSpPr>
          <p:cNvPr id="3" name="TextBox 2"/>
          <p:cNvSpPr txBox="1"/>
          <p:nvPr/>
        </p:nvSpPr>
        <p:spPr>
          <a:xfrm>
            <a:off x="381001" y="1880949"/>
            <a:ext cx="2133600" cy="4062651"/>
          </a:xfrm>
          <a:prstGeom prst="rect">
            <a:avLst/>
          </a:prstGeom>
          <a:solidFill>
            <a:schemeClr val="bg2"/>
          </a:solidFill>
          <a:ln>
            <a:solidFill>
              <a:schemeClr val="tx1"/>
            </a:solidFill>
          </a:ln>
        </p:spPr>
        <p:txBody>
          <a:bodyPr wrap="square" rtlCol="0">
            <a:spAutoFit/>
          </a:bodyPr>
          <a:lstStyle/>
          <a:p>
            <a:r>
              <a:rPr lang="en-US" sz="2400" dirty="0" smtClean="0"/>
              <a:t>Sweet tamale:</a:t>
            </a:r>
          </a:p>
          <a:p>
            <a:r>
              <a:rPr lang="en-US" sz="2400" dirty="0" smtClean="0"/>
              <a:t>pureed corn, </a:t>
            </a:r>
            <a:r>
              <a:rPr lang="en-US" sz="2400" dirty="0" err="1" smtClean="0"/>
              <a:t>queso</a:t>
            </a:r>
            <a:r>
              <a:rPr lang="en-US" sz="2400" dirty="0" smtClean="0"/>
              <a:t> fresco, sugar, cinnamon and raisins all cooked in </a:t>
            </a:r>
            <a:r>
              <a:rPr lang="en-US" sz="2400" dirty="0" err="1" smtClean="0"/>
              <a:t>achiote</a:t>
            </a:r>
            <a:r>
              <a:rPr lang="en-US" sz="2400" dirty="0" smtClean="0"/>
              <a:t> oil and steamed in corn husks</a:t>
            </a:r>
          </a:p>
          <a:p>
            <a:endParaRPr lang="en-US" dirty="0"/>
          </a:p>
        </p:txBody>
      </p:sp>
      <p:pic>
        <p:nvPicPr>
          <p:cNvPr id="83972" name="Picture 4" descr="http://i.images.cdn.fotopedia.com/flickr-3850118642-hd/Argentina/Cuisine/Humita/Humitas_-_Chilean_Tamales.jpg"/>
          <p:cNvPicPr>
            <a:picLocks noChangeAspect="1" noChangeArrowheads="1"/>
          </p:cNvPicPr>
          <p:nvPr/>
        </p:nvPicPr>
        <p:blipFill>
          <a:blip r:embed="rId3" cstate="print"/>
          <a:srcRect/>
          <a:stretch>
            <a:fillRect/>
          </a:stretch>
        </p:blipFill>
        <p:spPr bwMode="auto">
          <a:xfrm>
            <a:off x="2706863" y="1828800"/>
            <a:ext cx="6259337" cy="4191000"/>
          </a:xfrm>
          <a:prstGeom prst="rect">
            <a:avLst/>
          </a:prstGeom>
          <a:noFill/>
        </p:spPr>
      </p:pic>
    </p:spTree>
  </p:cSld>
  <p:clrMapOvr>
    <a:masterClrMapping/>
  </p:clrMapOvr>
  <p:transition>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81000"/>
            <a:ext cx="8686800" cy="1184825"/>
          </a:xfrm>
        </p:spPr>
        <p:txBody>
          <a:bodyPr/>
          <a:lstStyle/>
          <a:p>
            <a:r>
              <a:rPr lang="en-US" dirty="0" err="1" smtClean="0"/>
              <a:t>bolivia</a:t>
            </a:r>
            <a:endParaRPr lang="en-US" dirty="0"/>
          </a:p>
        </p:txBody>
      </p:sp>
      <p:pic>
        <p:nvPicPr>
          <p:cNvPr id="77828" name="Picture 4" descr="http://www.aaawhere.com/ams-name.jpg"/>
          <p:cNvPicPr>
            <a:picLocks noChangeAspect="1" noChangeArrowheads="1"/>
          </p:cNvPicPr>
          <p:nvPr/>
        </p:nvPicPr>
        <p:blipFill>
          <a:blip r:embed="rId3" cstate="print"/>
          <a:srcRect/>
          <a:stretch>
            <a:fillRect/>
          </a:stretch>
        </p:blipFill>
        <p:spPr bwMode="auto">
          <a:xfrm>
            <a:off x="1142999" y="266769"/>
            <a:ext cx="4900467" cy="6362631"/>
          </a:xfrm>
          <a:prstGeom prst="rect">
            <a:avLst/>
          </a:prstGeom>
          <a:noFill/>
        </p:spPr>
      </p:pic>
      <p:sp>
        <p:nvSpPr>
          <p:cNvPr id="5" name="Down Arrow 4"/>
          <p:cNvSpPr/>
          <p:nvPr/>
        </p:nvSpPr>
        <p:spPr>
          <a:xfrm rot="4309348">
            <a:off x="5574644" y="-426139"/>
            <a:ext cx="415360" cy="513476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841248"/>
          </a:xfrm>
        </p:spPr>
        <p:txBody>
          <a:bodyPr>
            <a:normAutofit fontScale="90000"/>
          </a:bodyPr>
          <a:lstStyle/>
          <a:p>
            <a:r>
              <a:rPr lang="en-US" dirty="0" smtClean="0"/>
              <a:t>Comida de </a:t>
            </a:r>
            <a:r>
              <a:rPr lang="en-US" dirty="0" err="1" smtClean="0"/>
              <a:t>bolivia</a:t>
            </a:r>
            <a:r>
              <a:rPr lang="en-US" dirty="0" smtClean="0"/>
              <a:t>: </a:t>
            </a:r>
            <a:br>
              <a:rPr lang="en-US" dirty="0" smtClean="0"/>
            </a:br>
            <a:r>
              <a:rPr lang="en-US" dirty="0" smtClean="0"/>
              <a:t>Pique macho</a:t>
            </a:r>
            <a:endParaRPr lang="en-US" dirty="0"/>
          </a:p>
        </p:txBody>
      </p:sp>
      <p:sp>
        <p:nvSpPr>
          <p:cNvPr id="7" name="TextBox 6"/>
          <p:cNvSpPr txBox="1"/>
          <p:nvPr/>
        </p:nvSpPr>
        <p:spPr>
          <a:xfrm>
            <a:off x="304800" y="1636693"/>
            <a:ext cx="3505200" cy="954107"/>
          </a:xfrm>
          <a:prstGeom prst="rect">
            <a:avLst/>
          </a:prstGeom>
          <a:noFill/>
          <a:ln>
            <a:solidFill>
              <a:schemeClr val="tx1"/>
            </a:solidFill>
          </a:ln>
        </p:spPr>
        <p:txBody>
          <a:bodyPr wrap="square" rtlCol="0">
            <a:spAutoFit/>
          </a:bodyPr>
          <a:lstStyle/>
          <a:p>
            <a:r>
              <a:rPr lang="en-US" sz="2800" dirty="0" smtClean="0"/>
              <a:t>Beef, sausage, fries, boiled eggs, peppers</a:t>
            </a:r>
            <a:endParaRPr lang="en-US" sz="2800" dirty="0"/>
          </a:p>
        </p:txBody>
      </p:sp>
      <p:pic>
        <p:nvPicPr>
          <p:cNvPr id="81922" name="Picture 2" descr="http://recetas.mundorecetas.com/modules/Recipes/photos/G475c4357026fe.jpg"/>
          <p:cNvPicPr>
            <a:picLocks noChangeAspect="1" noChangeArrowheads="1"/>
          </p:cNvPicPr>
          <p:nvPr/>
        </p:nvPicPr>
        <p:blipFill>
          <a:blip r:embed="rId3" cstate="print"/>
          <a:srcRect/>
          <a:stretch>
            <a:fillRect/>
          </a:stretch>
        </p:blipFill>
        <p:spPr bwMode="auto">
          <a:xfrm>
            <a:off x="4191000" y="304800"/>
            <a:ext cx="4775200" cy="3581400"/>
          </a:xfrm>
          <a:prstGeom prst="rect">
            <a:avLst/>
          </a:prstGeom>
          <a:noFill/>
        </p:spPr>
      </p:pic>
      <p:pic>
        <p:nvPicPr>
          <p:cNvPr id="81924" name="Picture 4" descr="http://www.saltshaker.net/wp-content/kaikicarnealomacho.jpg"/>
          <p:cNvPicPr>
            <a:picLocks noChangeAspect="1" noChangeArrowheads="1"/>
          </p:cNvPicPr>
          <p:nvPr/>
        </p:nvPicPr>
        <p:blipFill>
          <a:blip r:embed="rId4" cstate="print"/>
          <a:srcRect/>
          <a:stretch>
            <a:fillRect/>
          </a:stretch>
        </p:blipFill>
        <p:spPr bwMode="auto">
          <a:xfrm>
            <a:off x="76200" y="3276599"/>
            <a:ext cx="4572000" cy="3429001"/>
          </a:xfrm>
          <a:prstGeom prst="rect">
            <a:avLst/>
          </a:prstGeom>
          <a:noFill/>
        </p:spPr>
      </p:pic>
      <p:pic>
        <p:nvPicPr>
          <p:cNvPr id="81926" name="Picture 6" descr="http://relisimple.com/RecipeImages/723.png"/>
          <p:cNvPicPr>
            <a:picLocks noChangeAspect="1" noChangeArrowheads="1"/>
          </p:cNvPicPr>
          <p:nvPr/>
        </p:nvPicPr>
        <p:blipFill>
          <a:blip r:embed="rId5" cstate="print"/>
          <a:srcRect/>
          <a:stretch>
            <a:fillRect/>
          </a:stretch>
        </p:blipFill>
        <p:spPr bwMode="auto">
          <a:xfrm>
            <a:off x="5791200" y="4191000"/>
            <a:ext cx="2362200" cy="2362200"/>
          </a:xfrm>
          <a:prstGeom prst="rect">
            <a:avLst/>
          </a:prstGeom>
          <a:noFill/>
        </p:spPr>
      </p:pic>
    </p:spTree>
  </p:cSld>
  <p:clrMapOvr>
    <a:masterClrMapping/>
  </p:clrMapOvr>
  <p:transition>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841248"/>
          </a:xfrm>
        </p:spPr>
        <p:txBody>
          <a:bodyPr>
            <a:normAutofit/>
          </a:bodyPr>
          <a:lstStyle/>
          <a:p>
            <a:r>
              <a:rPr lang="en-US" dirty="0" smtClean="0"/>
              <a:t>Comida de </a:t>
            </a:r>
            <a:r>
              <a:rPr lang="en-US" dirty="0" err="1" smtClean="0"/>
              <a:t>bolivia</a:t>
            </a:r>
            <a:r>
              <a:rPr lang="en-US" dirty="0" smtClean="0"/>
              <a:t>: </a:t>
            </a:r>
            <a:r>
              <a:rPr lang="en-US" dirty="0" err="1" smtClean="0"/>
              <a:t>salteÑA</a:t>
            </a:r>
            <a:r>
              <a:rPr lang="en-US" dirty="0" smtClean="0"/>
              <a:t> </a:t>
            </a:r>
            <a:endParaRPr lang="en-US" dirty="0"/>
          </a:p>
        </p:txBody>
      </p:sp>
      <p:pic>
        <p:nvPicPr>
          <p:cNvPr id="4" name="Picture 2" descr="http://www.visitbolivia.net/files/imagecache/article-picture/images/saltena.jpg"/>
          <p:cNvPicPr>
            <a:picLocks noChangeAspect="1" noChangeArrowheads="1"/>
          </p:cNvPicPr>
          <p:nvPr/>
        </p:nvPicPr>
        <p:blipFill>
          <a:blip r:embed="rId3" cstate="print"/>
          <a:srcRect/>
          <a:stretch>
            <a:fillRect/>
          </a:stretch>
        </p:blipFill>
        <p:spPr bwMode="auto">
          <a:xfrm>
            <a:off x="631301" y="2362200"/>
            <a:ext cx="7064899" cy="4267201"/>
          </a:xfrm>
          <a:prstGeom prst="rect">
            <a:avLst/>
          </a:prstGeom>
          <a:noFill/>
        </p:spPr>
      </p:pic>
      <p:sp>
        <p:nvSpPr>
          <p:cNvPr id="6" name="TextBox 5"/>
          <p:cNvSpPr txBox="1"/>
          <p:nvPr/>
        </p:nvSpPr>
        <p:spPr>
          <a:xfrm>
            <a:off x="381000" y="1295400"/>
            <a:ext cx="8534400" cy="1107996"/>
          </a:xfrm>
          <a:prstGeom prst="rect">
            <a:avLst/>
          </a:prstGeom>
          <a:noFill/>
        </p:spPr>
        <p:txBody>
          <a:bodyPr wrap="square" rtlCol="0">
            <a:spAutoFit/>
          </a:bodyPr>
          <a:lstStyle/>
          <a:p>
            <a:r>
              <a:rPr lang="en-US" sz="2400" b="1" dirty="0" smtClean="0"/>
              <a:t>Empanadas </a:t>
            </a:r>
            <a:r>
              <a:rPr lang="en-US" sz="2400" b="1" dirty="0" err="1" smtClean="0"/>
              <a:t>salteñas</a:t>
            </a:r>
            <a:r>
              <a:rPr lang="en-US" sz="2400" b="1" dirty="0" smtClean="0"/>
              <a:t> are stuffed with diced meat or chicken, chives, raisins, potatoes, hot sauce and peppers</a:t>
            </a:r>
          </a:p>
          <a:p>
            <a:endParaRPr lang="en-US" dirty="0"/>
          </a:p>
        </p:txBody>
      </p:sp>
    </p:spTree>
  </p:cSld>
  <p:clrMapOvr>
    <a:masterClrMapping/>
  </p:clrMapOvr>
  <p:transition>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686800" cy="841248"/>
          </a:xfrm>
        </p:spPr>
        <p:txBody>
          <a:bodyPr/>
          <a:lstStyle/>
          <a:p>
            <a:r>
              <a:rPr lang="en-US" dirty="0" smtClean="0"/>
              <a:t>Other facts</a:t>
            </a:r>
            <a:endParaRPr lang="en-US" dirty="0"/>
          </a:p>
        </p:txBody>
      </p:sp>
      <p:sp>
        <p:nvSpPr>
          <p:cNvPr id="3" name="TextBox 2"/>
          <p:cNvSpPr txBox="1"/>
          <p:nvPr/>
        </p:nvSpPr>
        <p:spPr>
          <a:xfrm>
            <a:off x="1066800" y="5486400"/>
            <a:ext cx="2895600" cy="1077218"/>
          </a:xfrm>
          <a:prstGeom prst="rect">
            <a:avLst/>
          </a:prstGeom>
          <a:solidFill>
            <a:schemeClr val="bg2">
              <a:lumMod val="90000"/>
            </a:schemeClr>
          </a:solidFill>
          <a:ln>
            <a:solidFill>
              <a:schemeClr val="tx1"/>
            </a:solidFill>
          </a:ln>
        </p:spPr>
        <p:txBody>
          <a:bodyPr wrap="square" rtlCol="0">
            <a:spAutoFit/>
          </a:bodyPr>
          <a:lstStyle/>
          <a:p>
            <a:pPr algn="ctr"/>
            <a:r>
              <a:rPr lang="en-US" sz="3200" dirty="0" smtClean="0">
                <a:latin typeface="+mj-lt"/>
              </a:rPr>
              <a:t>La </a:t>
            </a:r>
            <a:r>
              <a:rPr lang="en-US" sz="3200" dirty="0" err="1" smtClean="0">
                <a:latin typeface="+mj-lt"/>
              </a:rPr>
              <a:t>poblaci</a:t>
            </a:r>
            <a:r>
              <a:rPr lang="en-US" sz="3200" dirty="0" err="1" smtClean="0">
                <a:latin typeface="+mj-lt"/>
                <a:cs typeface="Arial"/>
              </a:rPr>
              <a:t>ón</a:t>
            </a:r>
            <a:r>
              <a:rPr lang="en-US" sz="3200" dirty="0" smtClean="0">
                <a:latin typeface="+mj-lt"/>
                <a:cs typeface="Arial"/>
              </a:rPr>
              <a:t> –9.5 million</a:t>
            </a:r>
            <a:endParaRPr lang="en-US" sz="3200" dirty="0">
              <a:latin typeface="+mj-lt"/>
            </a:endParaRPr>
          </a:p>
        </p:txBody>
      </p:sp>
      <p:sp>
        <p:nvSpPr>
          <p:cNvPr id="4" name="TextBox 3"/>
          <p:cNvSpPr txBox="1"/>
          <p:nvPr/>
        </p:nvSpPr>
        <p:spPr>
          <a:xfrm>
            <a:off x="5486400" y="5018782"/>
            <a:ext cx="3276600" cy="1077218"/>
          </a:xfrm>
          <a:prstGeom prst="rect">
            <a:avLst/>
          </a:prstGeom>
          <a:solidFill>
            <a:schemeClr val="bg2">
              <a:lumMod val="90000"/>
            </a:schemeClr>
          </a:solidFill>
          <a:ln>
            <a:solidFill>
              <a:schemeClr val="tx1"/>
            </a:solidFill>
          </a:ln>
        </p:spPr>
        <p:txBody>
          <a:bodyPr wrap="square" rtlCol="0">
            <a:spAutoFit/>
          </a:bodyPr>
          <a:lstStyle/>
          <a:p>
            <a:pPr algn="ctr"/>
            <a:r>
              <a:rPr lang="en-US" sz="3200" dirty="0" smtClean="0"/>
              <a:t>El </a:t>
            </a:r>
            <a:r>
              <a:rPr lang="en-US" sz="3200" dirty="0" err="1" smtClean="0"/>
              <a:t>ingreso</a:t>
            </a:r>
            <a:r>
              <a:rPr lang="en-US" sz="3200" dirty="0" smtClean="0"/>
              <a:t> </a:t>
            </a:r>
            <a:r>
              <a:rPr lang="en-US" sz="3200" dirty="0" err="1" smtClean="0"/>
              <a:t>anual</a:t>
            </a:r>
            <a:r>
              <a:rPr lang="en-US" sz="3200" dirty="0" smtClean="0"/>
              <a:t>- $1,260 per year </a:t>
            </a:r>
            <a:endParaRPr lang="en-US" sz="3200" dirty="0"/>
          </a:p>
        </p:txBody>
      </p:sp>
      <p:sp>
        <p:nvSpPr>
          <p:cNvPr id="5" name="Content Placeholder 2"/>
          <p:cNvSpPr txBox="1">
            <a:spLocks/>
          </p:cNvSpPr>
          <p:nvPr/>
        </p:nvSpPr>
        <p:spPr>
          <a:xfrm>
            <a:off x="609600" y="1143000"/>
            <a:ext cx="4038600" cy="1189037"/>
          </a:xfrm>
          <a:prstGeom prst="rect">
            <a:avLst/>
          </a:prstGeom>
          <a:solidFill>
            <a:schemeClr val="bg2">
              <a:lumMod val="90000"/>
            </a:schemeClr>
          </a:solidFill>
          <a:ln>
            <a:solidFill>
              <a:schemeClr val="tx1"/>
            </a:solidFill>
          </a:ln>
        </p:spPr>
        <p:txBody>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3200" b="0" i="0" u="none" strike="noStrike" kern="1200" cap="none" spc="0" normalizeH="0" baseline="0" noProof="0" dirty="0" smtClean="0">
                <a:ln>
                  <a:noFill/>
                </a:ln>
                <a:solidFill>
                  <a:schemeClr val="tx2"/>
                </a:solidFill>
                <a:effectLst/>
                <a:uLnTx/>
                <a:uFillTx/>
                <a:latin typeface="+mn-lt"/>
                <a:ea typeface="+mn-ea"/>
                <a:cs typeface="+mn-cs"/>
              </a:rPr>
              <a:t>La </a:t>
            </a: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Moneda</a:t>
            </a:r>
            <a:r>
              <a:rPr kumimoji="0" lang="en-US" sz="3200" b="0" i="0" u="none" strike="noStrike" kern="1200" cap="none" spc="0" normalizeH="0" baseline="0" noProof="0" dirty="0" smtClean="0">
                <a:ln>
                  <a:noFill/>
                </a:ln>
                <a:solidFill>
                  <a:schemeClr val="tx2"/>
                </a:solidFill>
                <a:effectLst/>
                <a:uLnTx/>
                <a:uFillTx/>
                <a:latin typeface="+mn-lt"/>
                <a:ea typeface="+mn-ea"/>
                <a:cs typeface="+mn-cs"/>
              </a:rPr>
              <a:t> </a:t>
            </a: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Nacional</a:t>
            </a:r>
            <a:r>
              <a:rPr lang="en-US" sz="3200" dirty="0" smtClean="0">
                <a:solidFill>
                  <a:schemeClr val="tx2"/>
                </a:solidFill>
              </a:rPr>
              <a:t>:</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lang="en-US" sz="3200" dirty="0" smtClean="0">
                <a:solidFill>
                  <a:schemeClr val="tx2"/>
                </a:solidFill>
              </a:rPr>
              <a:t>Boliviano</a:t>
            </a:r>
          </a:p>
        </p:txBody>
      </p:sp>
      <p:pic>
        <p:nvPicPr>
          <p:cNvPr id="77826" name="Picture 2" descr="http://www.banknotes.com/BO118.JPG"/>
          <p:cNvPicPr>
            <a:picLocks noChangeAspect="1" noChangeArrowheads="1"/>
          </p:cNvPicPr>
          <p:nvPr/>
        </p:nvPicPr>
        <p:blipFill>
          <a:blip r:embed="rId3" cstate="print"/>
          <a:srcRect/>
          <a:stretch>
            <a:fillRect/>
          </a:stretch>
        </p:blipFill>
        <p:spPr bwMode="auto">
          <a:xfrm>
            <a:off x="4876800" y="609599"/>
            <a:ext cx="3952875" cy="4038601"/>
          </a:xfrm>
          <a:prstGeom prst="rect">
            <a:avLst/>
          </a:prstGeom>
          <a:noFill/>
        </p:spPr>
      </p:pic>
      <p:pic>
        <p:nvPicPr>
          <p:cNvPr id="77828" name="Picture 4" descr="http://www.coinfactswiki.com/w/images/thumb/a/a7/Bolivia_1872_boliviano_obv_600.jpg/300px-Bolivia_1872_boliviano_obv_600.jpg"/>
          <p:cNvPicPr>
            <a:picLocks noChangeAspect="1" noChangeArrowheads="1"/>
          </p:cNvPicPr>
          <p:nvPr/>
        </p:nvPicPr>
        <p:blipFill>
          <a:blip r:embed="rId4" cstate="print"/>
          <a:srcRect/>
          <a:stretch>
            <a:fillRect/>
          </a:stretch>
        </p:blipFill>
        <p:spPr bwMode="auto">
          <a:xfrm>
            <a:off x="1066800" y="2514600"/>
            <a:ext cx="2857500" cy="2857500"/>
          </a:xfrm>
          <a:prstGeom prst="rect">
            <a:avLst/>
          </a:prstGeom>
          <a:noFill/>
        </p:spPr>
      </p:pic>
    </p:spTree>
  </p:cSld>
  <p:clrMapOvr>
    <a:masterClrMapping/>
  </p:clrMapOvr>
  <p:transition>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33400"/>
            <a:ext cx="8686800" cy="1184825"/>
          </a:xfrm>
        </p:spPr>
        <p:txBody>
          <a:bodyPr/>
          <a:lstStyle/>
          <a:p>
            <a:r>
              <a:rPr lang="en-US" dirty="0" err="1" smtClean="0"/>
              <a:t>Perú</a:t>
            </a:r>
            <a:endParaRPr lang="en-US" dirty="0"/>
          </a:p>
        </p:txBody>
      </p:sp>
      <p:pic>
        <p:nvPicPr>
          <p:cNvPr id="6" name="Picture 4" descr="http://www.aaawhere.com/ams-name.jpg"/>
          <p:cNvPicPr>
            <a:picLocks noChangeAspect="1" noChangeArrowheads="1"/>
          </p:cNvPicPr>
          <p:nvPr/>
        </p:nvPicPr>
        <p:blipFill>
          <a:blip r:embed="rId3" cstate="print"/>
          <a:srcRect/>
          <a:stretch>
            <a:fillRect/>
          </a:stretch>
        </p:blipFill>
        <p:spPr bwMode="auto">
          <a:xfrm>
            <a:off x="1142999" y="266769"/>
            <a:ext cx="4900467" cy="6362631"/>
          </a:xfrm>
          <a:prstGeom prst="rect">
            <a:avLst/>
          </a:prstGeom>
          <a:noFill/>
        </p:spPr>
      </p:pic>
      <p:sp>
        <p:nvSpPr>
          <p:cNvPr id="5" name="Down Arrow 4"/>
          <p:cNvSpPr/>
          <p:nvPr/>
        </p:nvSpPr>
        <p:spPr>
          <a:xfrm rot="4435039">
            <a:off x="4920773" y="-584184"/>
            <a:ext cx="453040" cy="519063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3"/>
          </p:cNvPr>
          <p:cNvSpPr txBox="1"/>
          <p:nvPr/>
        </p:nvSpPr>
        <p:spPr>
          <a:xfrm>
            <a:off x="6172200" y="6019800"/>
            <a:ext cx="2351926" cy="369332"/>
          </a:xfrm>
          <a:prstGeom prst="rect">
            <a:avLst/>
          </a:prstGeom>
          <a:solidFill>
            <a:schemeClr val="bg2">
              <a:lumMod val="75000"/>
            </a:schemeClr>
          </a:solidFill>
          <a:ln>
            <a:solidFill>
              <a:schemeClr val="tx1"/>
            </a:solidFill>
          </a:ln>
        </p:spPr>
        <p:txBody>
          <a:bodyPr wrap="none" rtlCol="0">
            <a:spAutoFit/>
          </a:bodyPr>
          <a:lstStyle/>
          <a:p>
            <a:r>
              <a:rPr lang="en-US" dirty="0" smtClean="0"/>
              <a:t>Peruvian Rain Forest</a:t>
            </a:r>
            <a:endParaRPr lang="en-US" dirty="0"/>
          </a:p>
        </p:txBody>
      </p:sp>
      <p:pic>
        <p:nvPicPr>
          <p:cNvPr id="73732" name="Picture 4" descr="http://i.infoplease.com/images/mperu.gif"/>
          <p:cNvPicPr>
            <a:picLocks noChangeAspect="1" noChangeArrowheads="1"/>
          </p:cNvPicPr>
          <p:nvPr/>
        </p:nvPicPr>
        <p:blipFill>
          <a:blip r:embed="rId4" cstate="print"/>
          <a:srcRect/>
          <a:stretch>
            <a:fillRect/>
          </a:stretch>
        </p:blipFill>
        <p:spPr bwMode="auto">
          <a:xfrm>
            <a:off x="228600" y="247953"/>
            <a:ext cx="4953000" cy="6400497"/>
          </a:xfrm>
          <a:prstGeom prst="rect">
            <a:avLst/>
          </a:prstGeom>
          <a:noFill/>
        </p:spPr>
      </p:pic>
      <p:sp>
        <p:nvSpPr>
          <p:cNvPr id="7" name="Title 6"/>
          <p:cNvSpPr>
            <a:spLocks noGrp="1"/>
          </p:cNvSpPr>
          <p:nvPr>
            <p:ph type="ctrTitle"/>
          </p:nvPr>
        </p:nvSpPr>
        <p:spPr>
          <a:xfrm>
            <a:off x="5562600" y="228600"/>
            <a:ext cx="1981200" cy="1222375"/>
          </a:xfrm>
        </p:spPr>
        <p:txBody>
          <a:bodyPr>
            <a:normAutofit/>
          </a:bodyPr>
          <a:lstStyle/>
          <a:p>
            <a:r>
              <a:rPr lang="en-US" sz="4800" dirty="0" smtClean="0"/>
              <a:t>Peru</a:t>
            </a:r>
            <a:endParaRPr lang="en-US" sz="4800" dirty="0"/>
          </a:p>
        </p:txBody>
      </p:sp>
    </p:spTree>
  </p:cSld>
  <p:clrMapOvr>
    <a:masterClrMapping/>
  </p:clrMapOvr>
  <p:transition>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4495800" cy="1905000"/>
          </a:xfrm>
        </p:spPr>
        <p:txBody>
          <a:bodyPr>
            <a:normAutofit/>
          </a:bodyPr>
          <a:lstStyle/>
          <a:p>
            <a:r>
              <a:rPr lang="en-US" sz="3200" dirty="0" err="1" smtClean="0"/>
              <a:t>Lugares</a:t>
            </a:r>
            <a:r>
              <a:rPr lang="en-US" sz="3200" dirty="0" smtClean="0"/>
              <a:t> </a:t>
            </a:r>
            <a:r>
              <a:rPr lang="en-US" sz="3200" dirty="0" err="1" smtClean="0"/>
              <a:t>para</a:t>
            </a:r>
            <a:r>
              <a:rPr lang="en-US" sz="3200" dirty="0" smtClean="0"/>
              <a:t> </a:t>
            </a:r>
            <a:r>
              <a:rPr lang="en-US" sz="3200" dirty="0" err="1" smtClean="0"/>
              <a:t>visitar</a:t>
            </a:r>
            <a:r>
              <a:rPr lang="en-US" dirty="0" smtClean="0"/>
              <a:t>: </a:t>
            </a:r>
            <a:br>
              <a:rPr lang="en-US" dirty="0" smtClean="0"/>
            </a:br>
            <a:r>
              <a:rPr lang="en-US" dirty="0" smtClean="0"/>
              <a:t>La Capital: Lima</a:t>
            </a:r>
            <a:br>
              <a:rPr lang="en-US" dirty="0" smtClean="0"/>
            </a:br>
            <a:r>
              <a:rPr lang="en-US" sz="3200" dirty="0" smtClean="0"/>
              <a:t>“City of the Kings”</a:t>
            </a:r>
            <a:endParaRPr lang="en-US" sz="3200" dirty="0"/>
          </a:p>
        </p:txBody>
      </p:sp>
      <p:sp>
        <p:nvSpPr>
          <p:cNvPr id="4" name="TextBox 3"/>
          <p:cNvSpPr txBox="1"/>
          <p:nvPr/>
        </p:nvSpPr>
        <p:spPr>
          <a:xfrm>
            <a:off x="3200400" y="6107668"/>
            <a:ext cx="5724709" cy="369332"/>
          </a:xfrm>
          <a:prstGeom prst="rect">
            <a:avLst/>
          </a:prstGeom>
          <a:noFill/>
        </p:spPr>
        <p:txBody>
          <a:bodyPr wrap="none" rtlCol="0">
            <a:spAutoFit/>
          </a:bodyPr>
          <a:lstStyle/>
          <a:p>
            <a:r>
              <a:rPr lang="en-US" dirty="0" smtClean="0"/>
              <a:t>http://www.peru-travel-adventures.com/lima-peru.html/</a:t>
            </a:r>
            <a:endParaRPr lang="en-US" dirty="0"/>
          </a:p>
        </p:txBody>
      </p:sp>
      <p:sp>
        <p:nvSpPr>
          <p:cNvPr id="5" name="TextBox 4"/>
          <p:cNvSpPr txBox="1"/>
          <p:nvPr/>
        </p:nvSpPr>
        <p:spPr>
          <a:xfrm>
            <a:off x="4876800" y="286941"/>
            <a:ext cx="4114800" cy="1846659"/>
          </a:xfrm>
          <a:prstGeom prst="rect">
            <a:avLst/>
          </a:prstGeom>
          <a:solidFill>
            <a:schemeClr val="bg2"/>
          </a:solidFill>
        </p:spPr>
        <p:txBody>
          <a:bodyPr wrap="square" rtlCol="0">
            <a:spAutoFit/>
          </a:bodyPr>
          <a:lstStyle/>
          <a:p>
            <a:r>
              <a:rPr lang="en-US" sz="2400" dirty="0" smtClean="0"/>
              <a:t>“Lima…is large, noisy, polluted and shrouded in a misty coastal fog for much of the year.”</a:t>
            </a:r>
          </a:p>
          <a:p>
            <a:endParaRPr lang="en-US" dirty="0"/>
          </a:p>
        </p:txBody>
      </p:sp>
      <p:sp>
        <p:nvSpPr>
          <p:cNvPr id="9" name="TextBox 8"/>
          <p:cNvSpPr txBox="1"/>
          <p:nvPr/>
        </p:nvSpPr>
        <p:spPr>
          <a:xfrm>
            <a:off x="152400" y="1996619"/>
            <a:ext cx="2057400" cy="4708981"/>
          </a:xfrm>
          <a:prstGeom prst="rect">
            <a:avLst/>
          </a:prstGeom>
          <a:solidFill>
            <a:schemeClr val="bg2"/>
          </a:solidFill>
        </p:spPr>
        <p:txBody>
          <a:bodyPr wrap="square" rtlCol="0">
            <a:spAutoFit/>
          </a:bodyPr>
          <a:lstStyle/>
          <a:p>
            <a:r>
              <a:rPr lang="en-US" sz="2000" dirty="0" smtClean="0"/>
              <a:t>“Despite the unimpressive landscape; the friendly people, important historical sites, quality museums, and variety of dining and entertainment establishments make Lima a very interesting place to visit.”</a:t>
            </a:r>
            <a:endParaRPr lang="en-US" sz="2000" dirty="0"/>
          </a:p>
        </p:txBody>
      </p:sp>
      <p:pic>
        <p:nvPicPr>
          <p:cNvPr id="71684" name="Picture 4" descr="http://upload.wikimedia.org/wikipedia/commons/7/75/Lima-peru_skyline.jpg"/>
          <p:cNvPicPr>
            <a:picLocks noChangeAspect="1" noChangeArrowheads="1"/>
          </p:cNvPicPr>
          <p:nvPr/>
        </p:nvPicPr>
        <p:blipFill>
          <a:blip r:embed="rId3" cstate="print"/>
          <a:srcRect/>
          <a:stretch>
            <a:fillRect/>
          </a:stretch>
        </p:blipFill>
        <p:spPr bwMode="auto">
          <a:xfrm>
            <a:off x="2137217" y="2209801"/>
            <a:ext cx="6854383" cy="3505200"/>
          </a:xfrm>
          <a:prstGeom prst="rect">
            <a:avLst/>
          </a:prstGeom>
          <a:noFill/>
        </p:spPr>
      </p:pic>
    </p:spTree>
  </p:cSld>
  <p:clrMapOvr>
    <a:masterClrMapping/>
  </p:clrMapOvr>
  <p:transition>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3962400" cy="838200"/>
          </a:xfrm>
        </p:spPr>
        <p:txBody>
          <a:bodyPr/>
          <a:lstStyle/>
          <a:p>
            <a:r>
              <a:rPr lang="en-US" dirty="0" smtClean="0"/>
              <a:t>Exploring Lima</a:t>
            </a:r>
            <a:endParaRPr lang="en-US" dirty="0"/>
          </a:p>
        </p:txBody>
      </p:sp>
      <p:sp>
        <p:nvSpPr>
          <p:cNvPr id="3" name="Content Placeholder 2"/>
          <p:cNvSpPr>
            <a:spLocks noGrp="1"/>
          </p:cNvSpPr>
          <p:nvPr>
            <p:ph idx="1"/>
          </p:nvPr>
        </p:nvSpPr>
        <p:spPr>
          <a:xfrm>
            <a:off x="304800" y="3902075"/>
            <a:ext cx="8686800" cy="3032125"/>
          </a:xfrm>
        </p:spPr>
        <p:txBody>
          <a:bodyPr>
            <a:normAutofit fontScale="77500" lnSpcReduction="20000"/>
          </a:bodyPr>
          <a:lstStyle/>
          <a:p>
            <a:r>
              <a:rPr lang="en-US" b="1" dirty="0" smtClean="0"/>
              <a:t>The Plaza de </a:t>
            </a:r>
            <a:r>
              <a:rPr lang="en-US" b="1" dirty="0" err="1" smtClean="0"/>
              <a:t>Armas</a:t>
            </a:r>
            <a:r>
              <a:rPr lang="en-US" b="1" dirty="0" smtClean="0"/>
              <a:t> </a:t>
            </a:r>
            <a:r>
              <a:rPr lang="en-US" dirty="0" smtClean="0"/>
              <a:t>is a great starting point for exploring Lima. Stand in the middle of this spacious and handsome square, by the 17th-centruy bronze fountain, and you are at the historic heart of the city. </a:t>
            </a:r>
          </a:p>
          <a:p>
            <a:r>
              <a:rPr lang="en-US" dirty="0" smtClean="0"/>
              <a:t>On the north side is the Government Palace, which was completed in 1938, and suffers from the past of Peru's dictators of the time for grandiose French baroque. On weekdays at 12:45 pm, you can see the changing of the guard. </a:t>
            </a:r>
          </a:p>
          <a:p>
            <a:endParaRPr lang="en-US" dirty="0"/>
          </a:p>
        </p:txBody>
      </p:sp>
      <p:sp>
        <p:nvSpPr>
          <p:cNvPr id="4" name="TextBox 3"/>
          <p:cNvSpPr txBox="1"/>
          <p:nvPr/>
        </p:nvSpPr>
        <p:spPr>
          <a:xfrm>
            <a:off x="3200400" y="6488668"/>
            <a:ext cx="5724709" cy="369332"/>
          </a:xfrm>
          <a:prstGeom prst="rect">
            <a:avLst/>
          </a:prstGeom>
          <a:noFill/>
        </p:spPr>
        <p:txBody>
          <a:bodyPr wrap="none" rtlCol="0">
            <a:spAutoFit/>
          </a:bodyPr>
          <a:lstStyle/>
          <a:p>
            <a:r>
              <a:rPr lang="en-US" dirty="0" smtClean="0"/>
              <a:t>http://www.peru-travel-adventures.com/lima-peru.html/</a:t>
            </a:r>
            <a:endParaRPr lang="en-US" dirty="0"/>
          </a:p>
        </p:txBody>
      </p:sp>
      <p:pic>
        <p:nvPicPr>
          <p:cNvPr id="140290" name="Picture 2" descr="http://farm8.staticflickr.com/7174/6782770425_d56ac2123b_z.jpg"/>
          <p:cNvPicPr>
            <a:picLocks noChangeAspect="1" noChangeArrowheads="1"/>
          </p:cNvPicPr>
          <p:nvPr/>
        </p:nvPicPr>
        <p:blipFill>
          <a:blip r:embed="rId3" cstate="print"/>
          <a:srcRect/>
          <a:stretch>
            <a:fillRect/>
          </a:stretch>
        </p:blipFill>
        <p:spPr bwMode="auto">
          <a:xfrm>
            <a:off x="4445000" y="152400"/>
            <a:ext cx="4165600" cy="3124200"/>
          </a:xfrm>
          <a:prstGeom prst="rect">
            <a:avLst/>
          </a:prstGeom>
          <a:noFill/>
        </p:spPr>
      </p:pic>
      <p:pic>
        <p:nvPicPr>
          <p:cNvPr id="140292" name="Picture 4" descr="http://www.globenotes.com/members/photos/sati2008/lima-peru-172983.jpg"/>
          <p:cNvPicPr>
            <a:picLocks noChangeAspect="1" noChangeArrowheads="1"/>
          </p:cNvPicPr>
          <p:nvPr/>
        </p:nvPicPr>
        <p:blipFill>
          <a:blip r:embed="rId4" cstate="print"/>
          <a:srcRect/>
          <a:stretch>
            <a:fillRect/>
          </a:stretch>
        </p:blipFill>
        <p:spPr bwMode="auto">
          <a:xfrm>
            <a:off x="304800" y="914400"/>
            <a:ext cx="3810000" cy="2857501"/>
          </a:xfrm>
          <a:prstGeom prst="rect">
            <a:avLst/>
          </a:prstGeom>
          <a:noFill/>
        </p:spPr>
      </p:pic>
    </p:spTree>
  </p:cSld>
  <p:clrMapOvr>
    <a:masterClrMapping/>
  </p:clrMapOvr>
  <p:transition>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2743200" cy="1524000"/>
          </a:xfrm>
        </p:spPr>
        <p:txBody>
          <a:bodyPr/>
          <a:lstStyle/>
          <a:p>
            <a:r>
              <a:rPr lang="en-US" dirty="0" smtClean="0"/>
              <a:t>Exploring Lima</a:t>
            </a:r>
            <a:endParaRPr lang="en-US" dirty="0"/>
          </a:p>
        </p:txBody>
      </p:sp>
      <p:sp>
        <p:nvSpPr>
          <p:cNvPr id="3" name="Content Placeholder 2"/>
          <p:cNvSpPr>
            <a:spLocks noGrp="1"/>
          </p:cNvSpPr>
          <p:nvPr>
            <p:ph idx="1"/>
          </p:nvPr>
        </p:nvSpPr>
        <p:spPr>
          <a:xfrm>
            <a:off x="304800" y="4054475"/>
            <a:ext cx="8686800" cy="2651125"/>
          </a:xfrm>
        </p:spPr>
        <p:txBody>
          <a:bodyPr>
            <a:normAutofit fontScale="77500" lnSpcReduction="20000"/>
          </a:bodyPr>
          <a:lstStyle/>
          <a:p>
            <a:r>
              <a:rPr lang="en-US" dirty="0" smtClean="0"/>
              <a:t>The eastern side of the square is dominated by the cathedral, which was reconstructed many times due to earthquakes.</a:t>
            </a:r>
          </a:p>
          <a:p>
            <a:r>
              <a:rPr lang="en-US" dirty="0" smtClean="0"/>
              <a:t>Opposite the cathedral is the </a:t>
            </a:r>
            <a:r>
              <a:rPr lang="en-US" dirty="0" err="1" smtClean="0"/>
              <a:t>Municiplidad</a:t>
            </a:r>
            <a:r>
              <a:rPr lang="en-US" dirty="0" smtClean="0"/>
              <a:t> de Lima, or town hall. The pleasant interior includes a fine library. Next to it on the square is the headquarters of the Club de la Union, a lunchtime mixture of politicians and professionals.</a:t>
            </a:r>
          </a:p>
          <a:p>
            <a:endParaRPr lang="en-US" dirty="0"/>
          </a:p>
        </p:txBody>
      </p:sp>
      <p:sp>
        <p:nvSpPr>
          <p:cNvPr id="4" name="TextBox 3"/>
          <p:cNvSpPr txBox="1"/>
          <p:nvPr/>
        </p:nvSpPr>
        <p:spPr>
          <a:xfrm>
            <a:off x="3200400" y="6412468"/>
            <a:ext cx="5724709" cy="369332"/>
          </a:xfrm>
          <a:prstGeom prst="rect">
            <a:avLst/>
          </a:prstGeom>
          <a:noFill/>
        </p:spPr>
        <p:txBody>
          <a:bodyPr wrap="none" rtlCol="0">
            <a:spAutoFit/>
          </a:bodyPr>
          <a:lstStyle/>
          <a:p>
            <a:r>
              <a:rPr lang="en-US" dirty="0" smtClean="0"/>
              <a:t>http://www.peru-travel-adventures.com/lima-peru.html/</a:t>
            </a:r>
            <a:endParaRPr lang="en-US" dirty="0"/>
          </a:p>
        </p:txBody>
      </p:sp>
      <p:pic>
        <p:nvPicPr>
          <p:cNvPr id="134146" name="Picture 2" descr="http://1.bp.blogspot.com/_ObYECFfml4M/TP3Df6LtOAI/AAAAAAAABYk/JzZCYgGJoCg/s1600/Lima+Cathedral+Peru+tourism5.jpg"/>
          <p:cNvPicPr>
            <a:picLocks noChangeAspect="1" noChangeArrowheads="1"/>
          </p:cNvPicPr>
          <p:nvPr/>
        </p:nvPicPr>
        <p:blipFill>
          <a:blip r:embed="rId3" cstate="print"/>
          <a:srcRect/>
          <a:stretch>
            <a:fillRect/>
          </a:stretch>
        </p:blipFill>
        <p:spPr bwMode="auto">
          <a:xfrm>
            <a:off x="3745488" y="152400"/>
            <a:ext cx="5169912" cy="3505200"/>
          </a:xfrm>
          <a:prstGeom prst="rect">
            <a:avLst/>
          </a:prstGeom>
          <a:noFill/>
        </p:spPr>
      </p:pic>
      <p:pic>
        <p:nvPicPr>
          <p:cNvPr id="134148" name="Picture 4" descr="http://mw2.google.com/mw-panoramio/photos/medium/30448707.jpg"/>
          <p:cNvPicPr>
            <a:picLocks noChangeAspect="1" noChangeArrowheads="1"/>
          </p:cNvPicPr>
          <p:nvPr/>
        </p:nvPicPr>
        <p:blipFill>
          <a:blip r:embed="rId4" cstate="print"/>
          <a:srcRect/>
          <a:stretch>
            <a:fillRect/>
          </a:stretch>
        </p:blipFill>
        <p:spPr bwMode="auto">
          <a:xfrm>
            <a:off x="177800" y="1447800"/>
            <a:ext cx="3251200" cy="2438400"/>
          </a:xfrm>
          <a:prstGeom prst="rect">
            <a:avLst/>
          </a:prstGeom>
          <a:noFill/>
        </p:spPr>
      </p:pic>
    </p:spTree>
  </p:cSld>
  <p:clrMapOvr>
    <a:masterClrMapping/>
  </p:clrMapOvr>
  <p:transition>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09600"/>
            <a:ext cx="8686800" cy="838200"/>
          </a:xfrm>
        </p:spPr>
        <p:txBody>
          <a:bodyPr>
            <a:normAutofit fontScale="90000"/>
          </a:bodyPr>
          <a:lstStyle/>
          <a:p>
            <a:r>
              <a:rPr lang="en-US" dirty="0" smtClean="0"/>
              <a:t>Festivities in lima: </a:t>
            </a:r>
            <a:br>
              <a:rPr lang="en-US" dirty="0" smtClean="0"/>
            </a:br>
            <a:r>
              <a:rPr lang="en-US" dirty="0" err="1" smtClean="0"/>
              <a:t>SeÑor</a:t>
            </a:r>
            <a:r>
              <a:rPr lang="en-US" dirty="0" smtClean="0"/>
              <a:t> de los </a:t>
            </a:r>
            <a:r>
              <a:rPr lang="en-US" dirty="0" err="1" smtClean="0"/>
              <a:t>milagros</a:t>
            </a:r>
            <a:endParaRPr lang="en-US" dirty="0"/>
          </a:p>
        </p:txBody>
      </p:sp>
      <p:sp>
        <p:nvSpPr>
          <p:cNvPr id="3" name="Content Placeholder 2"/>
          <p:cNvSpPr>
            <a:spLocks noGrp="1"/>
          </p:cNvSpPr>
          <p:nvPr>
            <p:ph idx="1"/>
          </p:nvPr>
        </p:nvSpPr>
        <p:spPr>
          <a:xfrm>
            <a:off x="76200" y="4906962"/>
            <a:ext cx="8458200" cy="2179638"/>
          </a:xfrm>
        </p:spPr>
        <p:txBody>
          <a:bodyPr>
            <a:normAutofit fontScale="70000" lnSpcReduction="20000"/>
          </a:bodyPr>
          <a:lstStyle/>
          <a:p>
            <a:r>
              <a:rPr lang="en-US" dirty="0" smtClean="0"/>
              <a:t>The Lord of the Miracles, the patron saint of Lima, is celebrated in October with a series of street parades that include a life-size replica of Jesus carried on an elaborate adorned altar. The faithful followers are adorned in purple robes and the entire reverent, yet festive, occasion is accompanied by music, singing, the ringing of ceremonial bells and the burning of incense. </a:t>
            </a:r>
          </a:p>
          <a:p>
            <a:endParaRPr lang="en-US" dirty="0"/>
          </a:p>
        </p:txBody>
      </p:sp>
      <p:sp>
        <p:nvSpPr>
          <p:cNvPr id="4" name="TextBox 3"/>
          <p:cNvSpPr txBox="1"/>
          <p:nvPr/>
        </p:nvSpPr>
        <p:spPr>
          <a:xfrm>
            <a:off x="3200400" y="6488668"/>
            <a:ext cx="5724709" cy="369332"/>
          </a:xfrm>
          <a:prstGeom prst="rect">
            <a:avLst/>
          </a:prstGeom>
          <a:noFill/>
        </p:spPr>
        <p:txBody>
          <a:bodyPr wrap="none" rtlCol="0">
            <a:spAutoFit/>
          </a:bodyPr>
          <a:lstStyle/>
          <a:p>
            <a:r>
              <a:rPr lang="en-US" dirty="0" smtClean="0"/>
              <a:t>http://www.peru-travel-adventures.com/lima-peru.html/</a:t>
            </a:r>
            <a:endParaRPr lang="en-US" dirty="0"/>
          </a:p>
        </p:txBody>
      </p:sp>
      <p:pic>
        <p:nvPicPr>
          <p:cNvPr id="142340" name="Picture 4" descr="http://quehaydonde.es/wp-content/uploads/2010/09/www.bellezahuancaina.com_.jpg"/>
          <p:cNvPicPr>
            <a:picLocks noChangeAspect="1" noChangeArrowheads="1"/>
          </p:cNvPicPr>
          <p:nvPr/>
        </p:nvPicPr>
        <p:blipFill>
          <a:blip r:embed="rId3" cstate="print"/>
          <a:srcRect/>
          <a:stretch>
            <a:fillRect/>
          </a:stretch>
        </p:blipFill>
        <p:spPr bwMode="auto">
          <a:xfrm>
            <a:off x="609600" y="1581150"/>
            <a:ext cx="4191000" cy="3143250"/>
          </a:xfrm>
          <a:prstGeom prst="rect">
            <a:avLst/>
          </a:prstGeom>
          <a:noFill/>
        </p:spPr>
      </p:pic>
      <p:pic>
        <p:nvPicPr>
          <p:cNvPr id="142342" name="Picture 6" descr="http://www.worldisround.com/photos/27/432/309_o.jpg"/>
          <p:cNvPicPr>
            <a:picLocks noChangeAspect="1" noChangeArrowheads="1"/>
          </p:cNvPicPr>
          <p:nvPr/>
        </p:nvPicPr>
        <p:blipFill>
          <a:blip r:embed="rId4" cstate="print"/>
          <a:srcRect/>
          <a:stretch>
            <a:fillRect/>
          </a:stretch>
        </p:blipFill>
        <p:spPr bwMode="auto">
          <a:xfrm>
            <a:off x="5448300" y="228600"/>
            <a:ext cx="3314700" cy="4419600"/>
          </a:xfrm>
          <a:prstGeom prst="rect">
            <a:avLst/>
          </a:prstGeom>
          <a:noFill/>
        </p:spPr>
      </p:pic>
    </p:spTree>
  </p:cSld>
  <p:clrMapOvr>
    <a:masterClrMapping/>
  </p:clrMapOvr>
  <p:transition>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38200"/>
          </a:xfrm>
        </p:spPr>
        <p:txBody>
          <a:bodyPr/>
          <a:lstStyle/>
          <a:p>
            <a:r>
              <a:rPr lang="en-US" dirty="0" smtClean="0"/>
              <a:t>Festivities in lima</a:t>
            </a:r>
            <a:endParaRPr lang="en-US" dirty="0"/>
          </a:p>
        </p:txBody>
      </p:sp>
      <p:sp>
        <p:nvSpPr>
          <p:cNvPr id="3" name="Content Placeholder 2"/>
          <p:cNvSpPr>
            <a:spLocks noGrp="1"/>
          </p:cNvSpPr>
          <p:nvPr>
            <p:ph idx="1"/>
          </p:nvPr>
        </p:nvSpPr>
        <p:spPr>
          <a:xfrm>
            <a:off x="4495800" y="457200"/>
            <a:ext cx="4648200" cy="2590800"/>
          </a:xfrm>
        </p:spPr>
        <p:txBody>
          <a:bodyPr>
            <a:normAutofit fontScale="77500" lnSpcReduction="20000"/>
          </a:bodyPr>
          <a:lstStyle/>
          <a:p>
            <a:r>
              <a:rPr lang="en-US" dirty="0" smtClean="0"/>
              <a:t>October is also the month when the bullfighting season begins. The best bullfighters of the world come to compete for the </a:t>
            </a:r>
            <a:r>
              <a:rPr lang="en-US" dirty="0" err="1" smtClean="0"/>
              <a:t>Escapulario</a:t>
            </a:r>
            <a:r>
              <a:rPr lang="en-US" dirty="0" smtClean="0"/>
              <a:t> de Oro (the gold epaulet) in the Plaza de </a:t>
            </a:r>
            <a:r>
              <a:rPr lang="en-US" dirty="0" err="1" smtClean="0"/>
              <a:t>Acho</a:t>
            </a:r>
            <a:r>
              <a:rPr lang="en-US" dirty="0" smtClean="0"/>
              <a:t> ring.</a:t>
            </a:r>
          </a:p>
          <a:p>
            <a:endParaRPr lang="en-US" dirty="0"/>
          </a:p>
        </p:txBody>
      </p:sp>
      <p:sp>
        <p:nvSpPr>
          <p:cNvPr id="4" name="TextBox 3"/>
          <p:cNvSpPr txBox="1"/>
          <p:nvPr/>
        </p:nvSpPr>
        <p:spPr>
          <a:xfrm>
            <a:off x="3200400" y="6336268"/>
            <a:ext cx="5724709" cy="369332"/>
          </a:xfrm>
          <a:prstGeom prst="rect">
            <a:avLst/>
          </a:prstGeom>
          <a:noFill/>
        </p:spPr>
        <p:txBody>
          <a:bodyPr wrap="none" rtlCol="0">
            <a:spAutoFit/>
          </a:bodyPr>
          <a:lstStyle/>
          <a:p>
            <a:r>
              <a:rPr lang="en-US" dirty="0" smtClean="0"/>
              <a:t>http://www.peru-travel-adventures.com/lima-peru.html/</a:t>
            </a:r>
            <a:endParaRPr lang="en-US" dirty="0"/>
          </a:p>
        </p:txBody>
      </p:sp>
      <p:pic>
        <p:nvPicPr>
          <p:cNvPr id="144386" name="Picture 2" descr="http://www.quitandtravel.com/wp-content/uploads/2009/11/img_0141.jpg"/>
          <p:cNvPicPr>
            <a:picLocks noChangeAspect="1" noChangeArrowheads="1"/>
          </p:cNvPicPr>
          <p:nvPr/>
        </p:nvPicPr>
        <p:blipFill>
          <a:blip r:embed="rId3" cstate="print"/>
          <a:srcRect/>
          <a:stretch>
            <a:fillRect/>
          </a:stretch>
        </p:blipFill>
        <p:spPr bwMode="auto">
          <a:xfrm>
            <a:off x="304800" y="838200"/>
            <a:ext cx="4343400" cy="3257551"/>
          </a:xfrm>
          <a:prstGeom prst="rect">
            <a:avLst/>
          </a:prstGeom>
          <a:noFill/>
        </p:spPr>
      </p:pic>
      <p:sp>
        <p:nvSpPr>
          <p:cNvPr id="6" name="Content Placeholder 2"/>
          <p:cNvSpPr txBox="1">
            <a:spLocks/>
          </p:cNvSpPr>
          <p:nvPr/>
        </p:nvSpPr>
        <p:spPr>
          <a:xfrm>
            <a:off x="762000" y="4343400"/>
            <a:ext cx="3810000" cy="2438400"/>
          </a:xfrm>
          <a:prstGeom prst="rect">
            <a:avLst/>
          </a:prstGeom>
        </p:spPr>
        <p:txBody>
          <a:bodyPr vert="horz">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tx2"/>
                </a:solidFill>
                <a:effectLst/>
                <a:uLnTx/>
                <a:uFillTx/>
                <a:latin typeface="+mn-lt"/>
                <a:ea typeface="+mn-ea"/>
                <a:cs typeface="+mn-cs"/>
              </a:rPr>
              <a:t>Other celebrations throughout the year include a wine harvest festival in March, and the </a:t>
            </a: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Feria</a:t>
            </a:r>
            <a:r>
              <a:rPr kumimoji="0" lang="en-US" sz="3200" b="0" i="0" u="none" strike="noStrike" kern="1200" cap="none" spc="0" normalizeH="0" baseline="0" noProof="0" dirty="0" smtClean="0">
                <a:ln>
                  <a:noFill/>
                </a:ln>
                <a:solidFill>
                  <a:schemeClr val="tx2"/>
                </a:solidFill>
                <a:effectLst/>
                <a:uLnTx/>
                <a:uFillTx/>
                <a:latin typeface="+mn-lt"/>
                <a:ea typeface="+mn-ea"/>
                <a:cs typeface="+mn-cs"/>
              </a:rPr>
              <a:t> del </a:t>
            </a: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Pacifico</a:t>
            </a:r>
            <a:r>
              <a:rPr kumimoji="0" lang="en-US" sz="3200" b="0" i="0" u="none" strike="noStrike" kern="1200" cap="none" spc="0" normalizeH="0" baseline="0" noProof="0" dirty="0" smtClean="0">
                <a:ln>
                  <a:noFill/>
                </a:ln>
                <a:solidFill>
                  <a:schemeClr val="tx2"/>
                </a:solidFill>
                <a:effectLst/>
                <a:uLnTx/>
                <a:uFillTx/>
                <a:latin typeface="+mn-lt"/>
                <a:ea typeface="+mn-ea"/>
                <a:cs typeface="+mn-cs"/>
              </a:rPr>
              <a:t> international fair in November.</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pic>
        <p:nvPicPr>
          <p:cNvPr id="144388" name="Picture 4" descr="http://www.vagabuzz.com/images/marchwine4.jpg"/>
          <p:cNvPicPr>
            <a:picLocks noChangeAspect="1" noChangeArrowheads="1"/>
          </p:cNvPicPr>
          <p:nvPr/>
        </p:nvPicPr>
        <p:blipFill>
          <a:blip r:embed="rId4" cstate="print"/>
          <a:srcRect/>
          <a:stretch>
            <a:fillRect/>
          </a:stretch>
        </p:blipFill>
        <p:spPr bwMode="auto">
          <a:xfrm>
            <a:off x="4876800" y="3200400"/>
            <a:ext cx="3810000" cy="2686051"/>
          </a:xfrm>
          <a:prstGeom prst="rect">
            <a:avLst/>
          </a:prstGeom>
          <a:noFill/>
        </p:spPr>
      </p:pic>
    </p:spTree>
  </p:cSld>
  <p:clrMapOvr>
    <a:masterClrMapping/>
  </p:clrMapOvr>
  <p:transition>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228600"/>
            <a:ext cx="7696200" cy="685800"/>
          </a:xfrm>
          <a:prstGeom prst="rect">
            <a:avLst/>
          </a:prstGeom>
        </p:spPr>
        <p:txBody>
          <a:bodyPr vert="horz" anchor="ctr">
            <a:normAutofit fontScale="25000" lnSpcReduction="20000"/>
          </a:bodyPr>
          <a:lstStyle/>
          <a:p>
            <a:pPr>
              <a:spcBef>
                <a:spcPct val="0"/>
              </a:spcBef>
            </a:pPr>
            <a:endParaRPr kumimoji="0" lang="en-US" sz="7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endParaRPr>
          </a:p>
          <a:p>
            <a:pPr algn="r">
              <a:spcBef>
                <a:spcPct val="0"/>
              </a:spcBef>
            </a:pPr>
            <a:r>
              <a:rPr kumimoji="0" lang="en-US" sz="14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Bolivia</a:t>
            </a:r>
            <a:endParaRPr lang="en-US" sz="14400" dirty="0" smtClean="0">
              <a:latin typeface="+mj-lt"/>
            </a:endParaRPr>
          </a:p>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pic>
        <p:nvPicPr>
          <p:cNvPr id="98306" name="Picture 2" descr="http://i.infoplease.com/images/mbolivia.gif"/>
          <p:cNvPicPr>
            <a:picLocks noChangeAspect="1" noChangeArrowheads="1"/>
          </p:cNvPicPr>
          <p:nvPr/>
        </p:nvPicPr>
        <p:blipFill>
          <a:blip r:embed="rId3" cstate="print"/>
          <a:srcRect/>
          <a:stretch>
            <a:fillRect/>
          </a:stretch>
        </p:blipFill>
        <p:spPr bwMode="auto">
          <a:xfrm>
            <a:off x="533400" y="456605"/>
            <a:ext cx="5791200" cy="5802489"/>
          </a:xfrm>
          <a:prstGeom prst="rect">
            <a:avLst/>
          </a:prstGeom>
          <a:noFill/>
        </p:spPr>
      </p:pic>
    </p:spTree>
  </p:cSld>
  <p:clrMapOvr>
    <a:masterClrMapping/>
  </p:clrMapOvr>
  <p:transition>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Museums</a:t>
            </a:r>
            <a:endParaRPr lang="en-US" dirty="0"/>
          </a:p>
        </p:txBody>
      </p:sp>
      <p:sp>
        <p:nvSpPr>
          <p:cNvPr id="3" name="Content Placeholder 2"/>
          <p:cNvSpPr>
            <a:spLocks noGrp="1"/>
          </p:cNvSpPr>
          <p:nvPr>
            <p:ph idx="1"/>
          </p:nvPr>
        </p:nvSpPr>
        <p:spPr>
          <a:xfrm>
            <a:off x="76200" y="3581400"/>
            <a:ext cx="8610600" cy="3276600"/>
          </a:xfrm>
        </p:spPr>
        <p:txBody>
          <a:bodyPr>
            <a:normAutofit fontScale="62500" lnSpcReduction="20000"/>
          </a:bodyPr>
          <a:lstStyle/>
          <a:p>
            <a:r>
              <a:rPr lang="en-US" dirty="0" smtClean="0"/>
              <a:t>The Museum of the Republic, contains exhibits from the colonial and independence periods. The National Museum, opened in 1990, in a neo-</a:t>
            </a:r>
            <a:r>
              <a:rPr lang="en-US" dirty="0" err="1" smtClean="0"/>
              <a:t>brutalist</a:t>
            </a:r>
            <a:r>
              <a:rPr lang="en-US" dirty="0" smtClean="0"/>
              <a:t> mausoleum on Av Javier Prado </a:t>
            </a:r>
            <a:r>
              <a:rPr lang="en-US" dirty="0" err="1" smtClean="0"/>
              <a:t>Oeste</a:t>
            </a:r>
            <a:r>
              <a:rPr lang="en-US" dirty="0" smtClean="0"/>
              <a:t> in San </a:t>
            </a:r>
            <a:r>
              <a:rPr lang="en-US" dirty="0" err="1" smtClean="0"/>
              <a:t>Borja</a:t>
            </a:r>
            <a:r>
              <a:rPr lang="en-US" dirty="0" smtClean="0"/>
              <a:t>. The museum contains impressive mock-ups of pre-Columbian archaeological sites, and an ingenious replica of the </a:t>
            </a:r>
            <a:r>
              <a:rPr lang="en-US" dirty="0" err="1" smtClean="0"/>
              <a:t>Chavin</a:t>
            </a:r>
            <a:r>
              <a:rPr lang="en-US" dirty="0" smtClean="0"/>
              <a:t> </a:t>
            </a:r>
            <a:r>
              <a:rPr lang="en-US" dirty="0" err="1" smtClean="0"/>
              <a:t>stela</a:t>
            </a:r>
            <a:r>
              <a:rPr lang="en-US" dirty="0" smtClean="0"/>
              <a:t>, a massive carved stone idol. </a:t>
            </a:r>
          </a:p>
          <a:p>
            <a:r>
              <a:rPr lang="en-US" dirty="0" smtClean="0"/>
              <a:t>The Gold Museum contains a private collection with some fine items and artifacts. </a:t>
            </a:r>
          </a:p>
          <a:p>
            <a:r>
              <a:rPr lang="en-US" dirty="0" smtClean="0"/>
              <a:t>The Museum of the Inquisition, next to the Congress in the city center, is in the building where generations of supposed heretics were tortured and tied. The stocks in the underground dungeons and torture chambers are originals.</a:t>
            </a:r>
          </a:p>
          <a:p>
            <a:endParaRPr lang="en-US" dirty="0"/>
          </a:p>
        </p:txBody>
      </p:sp>
      <p:sp>
        <p:nvSpPr>
          <p:cNvPr id="4" name="TextBox 3"/>
          <p:cNvSpPr txBox="1"/>
          <p:nvPr/>
        </p:nvSpPr>
        <p:spPr>
          <a:xfrm>
            <a:off x="3343091" y="6336268"/>
            <a:ext cx="5724709" cy="369332"/>
          </a:xfrm>
          <a:prstGeom prst="rect">
            <a:avLst/>
          </a:prstGeom>
          <a:noFill/>
        </p:spPr>
        <p:txBody>
          <a:bodyPr wrap="none" rtlCol="0">
            <a:spAutoFit/>
          </a:bodyPr>
          <a:lstStyle/>
          <a:p>
            <a:r>
              <a:rPr lang="en-US" dirty="0" smtClean="0"/>
              <a:t>http://www.peru-travel-adventures.com/lima-peru.html/</a:t>
            </a:r>
            <a:endParaRPr lang="en-US" dirty="0"/>
          </a:p>
        </p:txBody>
      </p:sp>
      <p:pic>
        <p:nvPicPr>
          <p:cNvPr id="71682" name="Picture 2" descr="http://holeinthedonut.smugmug.com/DailyPhotos/HITD-Daily-Photos/i-cRPwLx7/0/L/Peru-Lima-Museum-L.jpg"/>
          <p:cNvPicPr>
            <a:picLocks noChangeAspect="1" noChangeArrowheads="1"/>
          </p:cNvPicPr>
          <p:nvPr/>
        </p:nvPicPr>
        <p:blipFill>
          <a:blip r:embed="rId3" cstate="print"/>
          <a:srcRect/>
          <a:stretch>
            <a:fillRect/>
          </a:stretch>
        </p:blipFill>
        <p:spPr bwMode="auto">
          <a:xfrm>
            <a:off x="3962400" y="228600"/>
            <a:ext cx="4495800" cy="3000947"/>
          </a:xfrm>
          <a:prstGeom prst="rect">
            <a:avLst/>
          </a:prstGeom>
          <a:noFill/>
        </p:spPr>
      </p:pic>
      <p:sp>
        <p:nvSpPr>
          <p:cNvPr id="6" name="Content Placeholder 2"/>
          <p:cNvSpPr txBox="1">
            <a:spLocks/>
          </p:cNvSpPr>
          <p:nvPr/>
        </p:nvSpPr>
        <p:spPr>
          <a:xfrm>
            <a:off x="76200" y="1295400"/>
            <a:ext cx="4114800" cy="2438400"/>
          </a:xfrm>
          <a:prstGeom prst="rect">
            <a:avLst/>
          </a:prstGeom>
        </p:spPr>
        <p:txBody>
          <a:bodyPr vert="horz">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tx2"/>
                </a:solidFill>
                <a:effectLst/>
                <a:uLnTx/>
                <a:uFillTx/>
                <a:latin typeface="+mn-lt"/>
                <a:ea typeface="+mn-ea"/>
                <a:cs typeface="+mn-cs"/>
              </a:rPr>
              <a:t>The Museum of Anthropology and Archaeology in the Plaza Bolivar is one of the most interesting museums in South America, with a superb collection of pottery and textiles from all the main cultures of ancient Peru. </a:t>
            </a: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3962400" cy="1828800"/>
          </a:xfrm>
        </p:spPr>
        <p:txBody>
          <a:bodyPr>
            <a:normAutofit fontScale="90000"/>
          </a:bodyPr>
          <a:lstStyle/>
          <a:p>
            <a:r>
              <a:rPr lang="en-US" dirty="0" smtClean="0"/>
              <a:t>Business </a:t>
            </a:r>
            <a:r>
              <a:rPr lang="en-US" dirty="0" err="1" smtClean="0"/>
              <a:t>distrit</a:t>
            </a:r>
            <a:r>
              <a:rPr lang="en-US" dirty="0" smtClean="0"/>
              <a:t> : </a:t>
            </a:r>
            <a:br>
              <a:rPr lang="en-US" dirty="0" smtClean="0"/>
            </a:br>
            <a:r>
              <a:rPr lang="en-US" dirty="0" smtClean="0"/>
              <a:t>San Isidro and </a:t>
            </a:r>
            <a:r>
              <a:rPr lang="en-US" dirty="0" err="1" smtClean="0"/>
              <a:t>Miraflores</a:t>
            </a:r>
            <a:endParaRPr lang="en-US" dirty="0"/>
          </a:p>
        </p:txBody>
      </p:sp>
      <p:sp>
        <p:nvSpPr>
          <p:cNvPr id="3" name="Content Placeholder 2"/>
          <p:cNvSpPr>
            <a:spLocks noGrp="1"/>
          </p:cNvSpPr>
          <p:nvPr>
            <p:ph idx="1"/>
          </p:nvPr>
        </p:nvSpPr>
        <p:spPr>
          <a:xfrm>
            <a:off x="4343400" y="381000"/>
            <a:ext cx="4648200" cy="6400800"/>
          </a:xfrm>
        </p:spPr>
        <p:txBody>
          <a:bodyPr>
            <a:noAutofit/>
          </a:bodyPr>
          <a:lstStyle/>
          <a:p>
            <a:r>
              <a:rPr lang="en-US" sz="2100" dirty="0" smtClean="0"/>
              <a:t>At the top end of Av. </a:t>
            </a:r>
            <a:r>
              <a:rPr lang="en-US" sz="2100" dirty="0" err="1" smtClean="0"/>
              <a:t>Larco</a:t>
            </a:r>
            <a:r>
              <a:rPr lang="en-US" sz="2100" dirty="0" smtClean="0"/>
              <a:t> is the </a:t>
            </a:r>
            <a:r>
              <a:rPr lang="en-US" sz="2100" dirty="0" err="1" smtClean="0"/>
              <a:t>Parque</a:t>
            </a:r>
            <a:r>
              <a:rPr lang="en-US" sz="2100" dirty="0" smtClean="0"/>
              <a:t> Kennedy, where artists sell paintings during the weekend. </a:t>
            </a:r>
          </a:p>
          <a:p>
            <a:r>
              <a:rPr lang="en-US" sz="2100" dirty="0" smtClean="0"/>
              <a:t>Next to the </a:t>
            </a:r>
            <a:r>
              <a:rPr lang="en-US" sz="2100" dirty="0" err="1" smtClean="0"/>
              <a:t>Pacifico</a:t>
            </a:r>
            <a:r>
              <a:rPr lang="en-US" sz="2100" dirty="0" smtClean="0"/>
              <a:t> </a:t>
            </a:r>
            <a:r>
              <a:rPr lang="en-US" sz="2100" dirty="0" err="1" smtClean="0"/>
              <a:t>Cinima</a:t>
            </a:r>
            <a:r>
              <a:rPr lang="en-US" sz="2100" dirty="0" smtClean="0"/>
              <a:t> is the Café Haiti, a prime spot for people-watching. </a:t>
            </a:r>
          </a:p>
          <a:p>
            <a:r>
              <a:rPr lang="en-US" sz="2100" dirty="0" smtClean="0"/>
              <a:t>Around the corner in Ricardo Palma, is the more </a:t>
            </a:r>
            <a:r>
              <a:rPr lang="en-US" sz="2100" dirty="0" err="1" smtClean="0"/>
              <a:t>upmarket</a:t>
            </a:r>
            <a:r>
              <a:rPr lang="en-US" sz="2100" dirty="0" smtClean="0"/>
              <a:t> Vivaldi Café.</a:t>
            </a:r>
          </a:p>
          <a:p>
            <a:r>
              <a:rPr lang="en-US" sz="2100" dirty="0" smtClean="0"/>
              <a:t>Walking down Diagonal you will find firstly great imported export-quality Peruvian coffee in the highly trendy Café </a:t>
            </a:r>
            <a:r>
              <a:rPr lang="en-US" sz="2100" dirty="0" err="1" smtClean="0"/>
              <a:t>Café</a:t>
            </a:r>
            <a:r>
              <a:rPr lang="en-US" sz="2100" dirty="0" smtClean="0"/>
              <a:t> and a little further on is a side street crammed with pizzerias with open-air tables. A cobbled road leads down a gully to the Costa Verde, as the sweep of beaches is called.</a:t>
            </a:r>
          </a:p>
        </p:txBody>
      </p:sp>
      <p:sp>
        <p:nvSpPr>
          <p:cNvPr id="4" name="TextBox 3"/>
          <p:cNvSpPr txBox="1"/>
          <p:nvPr/>
        </p:nvSpPr>
        <p:spPr>
          <a:xfrm>
            <a:off x="76200" y="5334000"/>
            <a:ext cx="4480457" cy="307777"/>
          </a:xfrm>
          <a:prstGeom prst="rect">
            <a:avLst/>
          </a:prstGeom>
          <a:noFill/>
        </p:spPr>
        <p:txBody>
          <a:bodyPr wrap="none" rtlCol="0">
            <a:spAutoFit/>
          </a:bodyPr>
          <a:lstStyle/>
          <a:p>
            <a:r>
              <a:rPr lang="en-US" sz="1400" dirty="0" smtClean="0"/>
              <a:t>http://www.peru-travel-adventures.com/lima-peru.html/</a:t>
            </a:r>
            <a:endParaRPr lang="en-US" sz="1400" dirty="0"/>
          </a:p>
        </p:txBody>
      </p:sp>
      <p:pic>
        <p:nvPicPr>
          <p:cNvPr id="69634" name="Picture 2" descr="http://www.photos4travel.com/photos/peru/San-Isidro_Lima_Peru.jpg"/>
          <p:cNvPicPr>
            <a:picLocks noChangeAspect="1" noChangeArrowheads="1"/>
          </p:cNvPicPr>
          <p:nvPr/>
        </p:nvPicPr>
        <p:blipFill>
          <a:blip r:embed="rId3" cstate="print"/>
          <a:srcRect/>
          <a:stretch>
            <a:fillRect/>
          </a:stretch>
        </p:blipFill>
        <p:spPr bwMode="auto">
          <a:xfrm>
            <a:off x="228600" y="1905000"/>
            <a:ext cx="4065224" cy="3048000"/>
          </a:xfrm>
          <a:prstGeom prst="rect">
            <a:avLst/>
          </a:prstGeom>
          <a:noFill/>
        </p:spPr>
      </p:pic>
      <p:sp>
        <p:nvSpPr>
          <p:cNvPr id="6" name="TextBox 5">
            <a:hlinkClick r:id="rId4"/>
          </p:cNvPr>
          <p:cNvSpPr txBox="1"/>
          <p:nvPr/>
        </p:nvSpPr>
        <p:spPr>
          <a:xfrm>
            <a:off x="304800" y="6019800"/>
            <a:ext cx="3813865" cy="646331"/>
          </a:xfrm>
          <a:prstGeom prst="rect">
            <a:avLst/>
          </a:prstGeom>
          <a:solidFill>
            <a:schemeClr val="bg2">
              <a:lumMod val="75000"/>
            </a:schemeClr>
          </a:solidFill>
          <a:ln>
            <a:solidFill>
              <a:schemeClr val="tx1"/>
            </a:solidFill>
          </a:ln>
        </p:spPr>
        <p:txBody>
          <a:bodyPr wrap="none" rtlCol="0">
            <a:spAutoFit/>
          </a:bodyPr>
          <a:lstStyle/>
          <a:p>
            <a:r>
              <a:rPr lang="en-US" dirty="0" smtClean="0"/>
              <a:t>Peru: Nation with healthy economy </a:t>
            </a:r>
          </a:p>
          <a:p>
            <a:r>
              <a:rPr lang="en-US" dirty="0" smtClean="0"/>
              <a:t>And Stable Democracy   10 min</a:t>
            </a:r>
            <a:endParaRPr lang="en-US" dirty="0"/>
          </a:p>
        </p:txBody>
      </p:sp>
    </p:spTree>
  </p:cSld>
  <p:clrMapOvr>
    <a:masterClrMapping/>
  </p:clrMapOvr>
  <p:transition>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600200"/>
          </a:xfrm>
        </p:spPr>
        <p:txBody>
          <a:bodyPr>
            <a:normAutofit/>
          </a:bodyPr>
          <a:lstStyle/>
          <a:p>
            <a:r>
              <a:rPr lang="en-US" dirty="0" err="1" smtClean="0"/>
              <a:t>islas</a:t>
            </a:r>
            <a:r>
              <a:rPr lang="en-US" dirty="0" smtClean="0"/>
              <a:t> </a:t>
            </a:r>
            <a:r>
              <a:rPr lang="en-US" dirty="0" err="1" smtClean="0"/>
              <a:t>flotantes</a:t>
            </a:r>
            <a:endParaRPr lang="en-US" sz="3200" dirty="0"/>
          </a:p>
        </p:txBody>
      </p:sp>
      <p:sp>
        <p:nvSpPr>
          <p:cNvPr id="9" name="TextBox 8">
            <a:hlinkClick r:id="rId3"/>
          </p:cNvPr>
          <p:cNvSpPr txBox="1"/>
          <p:nvPr/>
        </p:nvSpPr>
        <p:spPr>
          <a:xfrm>
            <a:off x="304801" y="1447800"/>
            <a:ext cx="3505200" cy="646331"/>
          </a:xfrm>
          <a:prstGeom prst="rect">
            <a:avLst/>
          </a:prstGeom>
          <a:solidFill>
            <a:schemeClr val="bg2">
              <a:lumMod val="75000"/>
            </a:schemeClr>
          </a:solidFill>
          <a:ln>
            <a:solidFill>
              <a:schemeClr val="tx1"/>
            </a:solidFill>
          </a:ln>
        </p:spPr>
        <p:txBody>
          <a:bodyPr wrap="square" rtlCol="0">
            <a:spAutoFit/>
          </a:bodyPr>
          <a:lstStyle/>
          <a:p>
            <a:r>
              <a:rPr lang="en-US" dirty="0" smtClean="0">
                <a:latin typeface="+mj-lt"/>
              </a:rPr>
              <a:t>Floating Islands on Lake Titicaca – 6 min en </a:t>
            </a:r>
            <a:r>
              <a:rPr lang="en-US" dirty="0" err="1" smtClean="0">
                <a:latin typeface="+mj-lt"/>
              </a:rPr>
              <a:t>espaňol</a:t>
            </a:r>
            <a:endParaRPr lang="en-US" dirty="0">
              <a:latin typeface="+mj-lt"/>
            </a:endParaRPr>
          </a:p>
        </p:txBody>
      </p:sp>
      <p:sp>
        <p:nvSpPr>
          <p:cNvPr id="4" name="TextBox 3"/>
          <p:cNvSpPr txBox="1"/>
          <p:nvPr/>
        </p:nvSpPr>
        <p:spPr>
          <a:xfrm>
            <a:off x="4876800" y="3810000"/>
            <a:ext cx="3810000" cy="2215991"/>
          </a:xfrm>
          <a:prstGeom prst="rect">
            <a:avLst/>
          </a:prstGeom>
          <a:solidFill>
            <a:schemeClr val="bg2">
              <a:lumMod val="90000"/>
            </a:schemeClr>
          </a:solidFill>
        </p:spPr>
        <p:txBody>
          <a:bodyPr wrap="square" rtlCol="0">
            <a:spAutoFit/>
          </a:bodyPr>
          <a:lstStyle/>
          <a:p>
            <a:r>
              <a:rPr lang="en-US" sz="2000" dirty="0" smtClean="0"/>
              <a:t>The </a:t>
            </a:r>
            <a:r>
              <a:rPr lang="en-US" sz="2000" dirty="0" err="1" smtClean="0"/>
              <a:t>Aymaras</a:t>
            </a:r>
            <a:r>
              <a:rPr lang="en-US" sz="2000" dirty="0" smtClean="0"/>
              <a:t> that have settled there today construct their floors and rafts with bulrush (reedy plant). They are dedicated to fishing and especially welcoming tourists.</a:t>
            </a:r>
          </a:p>
          <a:p>
            <a:endParaRPr lang="en-US" dirty="0"/>
          </a:p>
        </p:txBody>
      </p:sp>
      <p:sp>
        <p:nvSpPr>
          <p:cNvPr id="5" name="TextBox 4"/>
          <p:cNvSpPr txBox="1"/>
          <p:nvPr/>
        </p:nvSpPr>
        <p:spPr>
          <a:xfrm>
            <a:off x="3429000" y="6172200"/>
            <a:ext cx="5396029" cy="307777"/>
          </a:xfrm>
          <a:prstGeom prst="rect">
            <a:avLst/>
          </a:prstGeom>
          <a:noFill/>
          <a:ln>
            <a:solidFill>
              <a:schemeClr val="tx1"/>
            </a:solidFill>
          </a:ln>
        </p:spPr>
        <p:txBody>
          <a:bodyPr wrap="none" rtlCol="0">
            <a:spAutoFit/>
          </a:bodyPr>
          <a:lstStyle/>
          <a:p>
            <a:r>
              <a:rPr lang="en-US" sz="1400" dirty="0" smtClean="0"/>
              <a:t>http://pe.gotolatin.com/eng/Attr/htm/Peru-Islas-Flotantes-Uros.asp</a:t>
            </a:r>
            <a:endParaRPr lang="en-US" sz="1400" dirty="0"/>
          </a:p>
        </p:txBody>
      </p:sp>
      <p:pic>
        <p:nvPicPr>
          <p:cNvPr id="65538" name="Picture 2" descr="http://www.vacazionaviajes.com/blog/wp-content/uploads/2012/08/Isla-Flotante-Per%C3%BA.jpg"/>
          <p:cNvPicPr>
            <a:picLocks noChangeAspect="1" noChangeArrowheads="1"/>
          </p:cNvPicPr>
          <p:nvPr/>
        </p:nvPicPr>
        <p:blipFill>
          <a:blip r:embed="rId4" cstate="print"/>
          <a:srcRect/>
          <a:stretch>
            <a:fillRect/>
          </a:stretch>
        </p:blipFill>
        <p:spPr bwMode="auto">
          <a:xfrm>
            <a:off x="304800" y="3097054"/>
            <a:ext cx="4419600" cy="2941796"/>
          </a:xfrm>
          <a:prstGeom prst="rect">
            <a:avLst/>
          </a:prstGeom>
          <a:noFill/>
        </p:spPr>
      </p:pic>
      <p:pic>
        <p:nvPicPr>
          <p:cNvPr id="65540" name="Picture 4" descr="http://www.vacazionaviajes.com/blog/wp-content/uploads/2012/08/Isla_flotante_de_uros_4.jpg"/>
          <p:cNvPicPr>
            <a:picLocks noChangeAspect="1" noChangeArrowheads="1"/>
          </p:cNvPicPr>
          <p:nvPr/>
        </p:nvPicPr>
        <p:blipFill>
          <a:blip r:embed="rId5" cstate="print"/>
          <a:srcRect/>
          <a:stretch>
            <a:fillRect/>
          </a:stretch>
        </p:blipFill>
        <p:spPr bwMode="auto">
          <a:xfrm>
            <a:off x="3962400" y="381000"/>
            <a:ext cx="4914900" cy="3278940"/>
          </a:xfrm>
          <a:prstGeom prst="rect">
            <a:avLst/>
          </a:prstGeom>
          <a:noFill/>
        </p:spPr>
      </p:pic>
      <p:sp>
        <p:nvSpPr>
          <p:cNvPr id="8" name="TextBox 7">
            <a:hlinkClick r:id="rId6"/>
          </p:cNvPr>
          <p:cNvSpPr txBox="1"/>
          <p:nvPr/>
        </p:nvSpPr>
        <p:spPr>
          <a:xfrm>
            <a:off x="304800" y="2438400"/>
            <a:ext cx="3352200" cy="369332"/>
          </a:xfrm>
          <a:prstGeom prst="rect">
            <a:avLst/>
          </a:prstGeom>
          <a:solidFill>
            <a:schemeClr val="bg2">
              <a:lumMod val="75000"/>
            </a:schemeClr>
          </a:solidFill>
          <a:ln>
            <a:solidFill>
              <a:schemeClr val="tx1"/>
            </a:solidFill>
          </a:ln>
        </p:spPr>
        <p:txBody>
          <a:bodyPr wrap="none" rtlCol="0">
            <a:spAutoFit/>
          </a:bodyPr>
          <a:lstStyle/>
          <a:p>
            <a:r>
              <a:rPr lang="en-US" b="1" dirty="0" smtClean="0"/>
              <a:t>Creating the Floating Islands</a:t>
            </a:r>
            <a:endParaRPr lang="en-US" b="1" dirty="0"/>
          </a:p>
        </p:txBody>
      </p:sp>
    </p:spTree>
  </p:cSld>
  <p:clrMapOvr>
    <a:masterClrMapping/>
  </p:clrMapOvr>
  <p:transition>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600200"/>
          </a:xfrm>
        </p:spPr>
        <p:txBody>
          <a:bodyPr>
            <a:normAutofit/>
          </a:bodyPr>
          <a:lstStyle/>
          <a:p>
            <a:r>
              <a:rPr lang="en-US" dirty="0" smtClean="0"/>
              <a:t>Machu </a:t>
            </a:r>
            <a:r>
              <a:rPr lang="en-US" dirty="0" err="1" smtClean="0"/>
              <a:t>picchÚ</a:t>
            </a:r>
            <a:r>
              <a:rPr lang="en-US" dirty="0" smtClean="0"/>
              <a:t/>
            </a:r>
            <a:br>
              <a:rPr lang="en-US" dirty="0" smtClean="0"/>
            </a:br>
            <a:r>
              <a:rPr lang="en-US" dirty="0" smtClean="0"/>
              <a:t>  </a:t>
            </a:r>
            <a:endParaRPr lang="en-US" sz="3200" dirty="0"/>
          </a:p>
        </p:txBody>
      </p:sp>
      <p:sp>
        <p:nvSpPr>
          <p:cNvPr id="3" name="TextBox 2">
            <a:hlinkClick r:id="rId3"/>
          </p:cNvPr>
          <p:cNvSpPr txBox="1"/>
          <p:nvPr/>
        </p:nvSpPr>
        <p:spPr>
          <a:xfrm>
            <a:off x="7162800" y="6336268"/>
            <a:ext cx="1407501" cy="369332"/>
          </a:xfrm>
          <a:prstGeom prst="rect">
            <a:avLst/>
          </a:prstGeom>
          <a:solidFill>
            <a:schemeClr val="bg2">
              <a:lumMod val="75000"/>
            </a:schemeClr>
          </a:solidFill>
          <a:ln>
            <a:solidFill>
              <a:schemeClr val="tx1"/>
            </a:solidFill>
          </a:ln>
        </p:spPr>
        <p:txBody>
          <a:bodyPr wrap="none" rtlCol="0">
            <a:spAutoFit/>
          </a:bodyPr>
          <a:lstStyle/>
          <a:p>
            <a:r>
              <a:rPr lang="en-US" dirty="0" smtClean="0"/>
              <a:t>Virtual Tour </a:t>
            </a:r>
            <a:endParaRPr lang="en-US" dirty="0"/>
          </a:p>
        </p:txBody>
      </p:sp>
      <p:sp>
        <p:nvSpPr>
          <p:cNvPr id="6" name="TextBox 5"/>
          <p:cNvSpPr txBox="1"/>
          <p:nvPr/>
        </p:nvSpPr>
        <p:spPr>
          <a:xfrm>
            <a:off x="228601" y="990600"/>
            <a:ext cx="4038600" cy="5638800"/>
          </a:xfrm>
          <a:prstGeom prst="rect">
            <a:avLst/>
          </a:prstGeom>
          <a:noFill/>
        </p:spPr>
        <p:txBody>
          <a:bodyPr wrap="square" rtlCol="0">
            <a:spAutoFit/>
          </a:bodyPr>
          <a:lstStyle/>
          <a:p>
            <a:r>
              <a:rPr lang="en-US" sz="2000" dirty="0" smtClean="0"/>
              <a:t>7,000 feet above sea level and nestled on a small hilltop between the Andean Mountain Range, the majestic city soars above the </a:t>
            </a:r>
            <a:r>
              <a:rPr lang="en-US" sz="2000" dirty="0" err="1" smtClean="0"/>
              <a:t>Urabamba</a:t>
            </a:r>
            <a:r>
              <a:rPr lang="en-US" sz="2000" dirty="0" smtClean="0"/>
              <a:t> Valley below. The Incan built structure has been deemed the “Lost Cities”, unknown until its relatively recent discovery in 1911. Archaeologists estimate that approximately 1200 people could have lived in the area, though many theorize it was most likely a retreat for Incan rulers. Due to it’s isolation from the rest of Peru, living in the area full time would require traveling great distances just to reach the nearest village.</a:t>
            </a:r>
            <a:endParaRPr lang="en-US" sz="2000" dirty="0"/>
          </a:p>
        </p:txBody>
      </p:sp>
      <p:sp>
        <p:nvSpPr>
          <p:cNvPr id="7" name="TextBox 6"/>
          <p:cNvSpPr txBox="1"/>
          <p:nvPr/>
        </p:nvSpPr>
        <p:spPr>
          <a:xfrm rot="5400000">
            <a:off x="7322841" y="5113041"/>
            <a:ext cx="3029740" cy="307777"/>
          </a:xfrm>
          <a:prstGeom prst="rect">
            <a:avLst/>
          </a:prstGeom>
          <a:solidFill>
            <a:schemeClr val="bg2">
              <a:lumMod val="90000"/>
            </a:schemeClr>
          </a:solidFill>
        </p:spPr>
        <p:txBody>
          <a:bodyPr wrap="none" rtlCol="0">
            <a:spAutoFit/>
          </a:bodyPr>
          <a:lstStyle/>
          <a:p>
            <a:r>
              <a:rPr lang="en-US" sz="1400" dirty="0" smtClean="0"/>
              <a:t>http://www.peru-machu-picchu.com/</a:t>
            </a:r>
            <a:endParaRPr lang="en-US" sz="1400" dirty="0"/>
          </a:p>
        </p:txBody>
      </p:sp>
      <p:pic>
        <p:nvPicPr>
          <p:cNvPr id="63493" name="Picture 5" descr="http://1.bp.blogspot.com/_HaW0cjiYafk/TPhFfmov6UI/AAAAAAAAA2I/yiJjMZjrNZc/s1600/Machu_Picchu_Peru_01.jpg"/>
          <p:cNvPicPr>
            <a:picLocks noChangeAspect="1" noChangeArrowheads="1"/>
          </p:cNvPicPr>
          <p:nvPr/>
        </p:nvPicPr>
        <p:blipFill>
          <a:blip r:embed="rId4" cstate="print"/>
          <a:srcRect/>
          <a:stretch>
            <a:fillRect/>
          </a:stretch>
        </p:blipFill>
        <p:spPr bwMode="auto">
          <a:xfrm>
            <a:off x="4339435" y="152400"/>
            <a:ext cx="4576248" cy="3429000"/>
          </a:xfrm>
          <a:prstGeom prst="rect">
            <a:avLst/>
          </a:prstGeom>
          <a:noFill/>
        </p:spPr>
      </p:pic>
      <p:pic>
        <p:nvPicPr>
          <p:cNvPr id="63495" name="Picture 7" descr="http://upload.wikimedia.org/wikipedia/commons/e/eb/Machu_Picchu,_Peru.jpg"/>
          <p:cNvPicPr>
            <a:picLocks noChangeAspect="1" noChangeArrowheads="1"/>
          </p:cNvPicPr>
          <p:nvPr/>
        </p:nvPicPr>
        <p:blipFill>
          <a:blip r:embed="rId5" cstate="print"/>
          <a:srcRect/>
          <a:stretch>
            <a:fillRect/>
          </a:stretch>
        </p:blipFill>
        <p:spPr bwMode="auto">
          <a:xfrm>
            <a:off x="4653217" y="3733800"/>
            <a:ext cx="3652583" cy="2438400"/>
          </a:xfrm>
          <a:prstGeom prst="rect">
            <a:avLst/>
          </a:prstGeom>
          <a:noFill/>
        </p:spPr>
      </p:pic>
      <p:sp>
        <p:nvSpPr>
          <p:cNvPr id="11" name="TextBox 10">
            <a:hlinkClick r:id="rId6"/>
          </p:cNvPr>
          <p:cNvSpPr txBox="1"/>
          <p:nvPr/>
        </p:nvSpPr>
        <p:spPr>
          <a:xfrm>
            <a:off x="2209800" y="6400800"/>
            <a:ext cx="4788490" cy="369332"/>
          </a:xfrm>
          <a:prstGeom prst="rect">
            <a:avLst/>
          </a:prstGeom>
          <a:solidFill>
            <a:schemeClr val="bg2">
              <a:lumMod val="75000"/>
            </a:schemeClr>
          </a:solidFill>
          <a:ln>
            <a:solidFill>
              <a:schemeClr val="tx1"/>
            </a:solidFill>
          </a:ln>
        </p:spPr>
        <p:txBody>
          <a:bodyPr wrap="none" rtlCol="0">
            <a:spAutoFit/>
          </a:bodyPr>
          <a:lstStyle/>
          <a:p>
            <a:r>
              <a:rPr lang="en-US" dirty="0" smtClean="0"/>
              <a:t>National Geographic : Machu </a:t>
            </a:r>
            <a:r>
              <a:rPr lang="en-US" dirty="0" err="1" smtClean="0"/>
              <a:t>Piccu</a:t>
            </a:r>
            <a:r>
              <a:rPr lang="en-US" dirty="0" smtClean="0"/>
              <a:t> Decoded</a:t>
            </a:r>
            <a:endParaRPr lang="en-US" dirty="0"/>
          </a:p>
        </p:txBody>
      </p:sp>
    </p:spTree>
  </p:cSld>
  <p:clrMapOvr>
    <a:masterClrMapping/>
  </p:clrMapOvr>
  <p:transition>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6019800" cy="1600200"/>
          </a:xfrm>
        </p:spPr>
        <p:txBody>
          <a:bodyPr>
            <a:normAutofit/>
          </a:bodyPr>
          <a:lstStyle/>
          <a:p>
            <a:r>
              <a:rPr lang="en-US" dirty="0" smtClean="0"/>
              <a:t>Cusco-</a:t>
            </a:r>
            <a:r>
              <a:rPr lang="en-US" dirty="0" err="1" smtClean="0"/>
              <a:t>Inti</a:t>
            </a:r>
            <a:r>
              <a:rPr lang="en-US" dirty="0" smtClean="0"/>
              <a:t> </a:t>
            </a:r>
            <a:r>
              <a:rPr lang="en-US" dirty="0" err="1" smtClean="0"/>
              <a:t>raymi</a:t>
            </a:r>
            <a:r>
              <a:rPr lang="en-US" dirty="0" smtClean="0"/>
              <a:t> </a:t>
            </a:r>
            <a:r>
              <a:rPr lang="en-US" dirty="0" err="1" smtClean="0"/>
              <a:t>fesital</a:t>
            </a:r>
            <a:r>
              <a:rPr lang="en-US" dirty="0" smtClean="0"/>
              <a:t> </a:t>
            </a:r>
            <a:endParaRPr lang="en-US" sz="3200" dirty="0"/>
          </a:p>
        </p:txBody>
      </p:sp>
      <p:sp>
        <p:nvSpPr>
          <p:cNvPr id="3" name="TextBox 2"/>
          <p:cNvSpPr txBox="1"/>
          <p:nvPr/>
        </p:nvSpPr>
        <p:spPr>
          <a:xfrm>
            <a:off x="228600" y="1143000"/>
            <a:ext cx="4724400" cy="5324535"/>
          </a:xfrm>
          <a:prstGeom prst="rect">
            <a:avLst/>
          </a:prstGeom>
          <a:noFill/>
        </p:spPr>
        <p:txBody>
          <a:bodyPr wrap="square" rtlCol="0">
            <a:spAutoFit/>
          </a:bodyPr>
          <a:lstStyle/>
          <a:p>
            <a:r>
              <a:rPr lang="en-US" sz="2000" dirty="0" smtClean="0"/>
              <a:t>Every year on the 24th of June Cusco celebrates the festival of </a:t>
            </a:r>
            <a:r>
              <a:rPr lang="en-US" sz="2000" dirty="0" err="1" smtClean="0"/>
              <a:t>Inti</a:t>
            </a:r>
            <a:r>
              <a:rPr lang="en-US" sz="2000" dirty="0" smtClean="0"/>
              <a:t> </a:t>
            </a:r>
            <a:r>
              <a:rPr lang="en-US" sz="2000" dirty="0" err="1" smtClean="0"/>
              <a:t>Raymi</a:t>
            </a:r>
            <a:r>
              <a:rPr lang="en-US" sz="2000" dirty="0" smtClean="0"/>
              <a:t>. This festival was celebrated by the Incas as the Festival of the Sun where the God of the Sun </a:t>
            </a:r>
            <a:r>
              <a:rPr lang="en-US" sz="2000" dirty="0" err="1" smtClean="0"/>
              <a:t>Wiracocha</a:t>
            </a:r>
            <a:r>
              <a:rPr lang="en-US" sz="2000" dirty="0" smtClean="0"/>
              <a:t> is honored. The </a:t>
            </a:r>
            <a:r>
              <a:rPr lang="en-US" sz="2000" dirty="0" err="1" smtClean="0"/>
              <a:t>Inti</a:t>
            </a:r>
            <a:r>
              <a:rPr lang="en-US" sz="2000" dirty="0" smtClean="0"/>
              <a:t> </a:t>
            </a:r>
            <a:r>
              <a:rPr lang="en-US" sz="2000" dirty="0" err="1" smtClean="0"/>
              <a:t>Raymi</a:t>
            </a:r>
            <a:r>
              <a:rPr lang="en-US" sz="2000" dirty="0" smtClean="0"/>
              <a:t> symbolizes the eternal consecration of marriage between the Sun and his sons, the human beings.</a:t>
            </a:r>
          </a:p>
          <a:p>
            <a:r>
              <a:rPr lang="en-US" sz="2000" dirty="0" smtClean="0"/>
              <a:t>During the ceremony the Inca is toasted with </a:t>
            </a:r>
            <a:r>
              <a:rPr lang="en-US" sz="2000" dirty="0" err="1" smtClean="0"/>
              <a:t>chicha</a:t>
            </a:r>
            <a:r>
              <a:rPr lang="en-US" sz="2000" dirty="0" smtClean="0"/>
              <a:t> (a fermented drink) poured into gold containers, one for the Inca, one for the Sun, and the third one for the mother land, mentioning also the </a:t>
            </a:r>
            <a:r>
              <a:rPr lang="en-US" sz="2000" dirty="0" err="1" smtClean="0"/>
              <a:t>Apus</a:t>
            </a:r>
            <a:r>
              <a:rPr lang="en-US" sz="2000" dirty="0" smtClean="0"/>
              <a:t> or gods of the earth.  As a fitting finale, the Inca gives a speech in the native language </a:t>
            </a:r>
            <a:r>
              <a:rPr lang="en-US" sz="2000" dirty="0" err="1" smtClean="0"/>
              <a:t>quechua</a:t>
            </a:r>
            <a:r>
              <a:rPr lang="en-US" sz="2000" dirty="0" smtClean="0"/>
              <a:t>.</a:t>
            </a:r>
            <a:endParaRPr lang="en-US" dirty="0"/>
          </a:p>
        </p:txBody>
      </p:sp>
      <p:sp>
        <p:nvSpPr>
          <p:cNvPr id="4" name="TextBox 3"/>
          <p:cNvSpPr txBox="1"/>
          <p:nvPr/>
        </p:nvSpPr>
        <p:spPr>
          <a:xfrm rot="5400000">
            <a:off x="6113936" y="2572864"/>
            <a:ext cx="5057859" cy="369332"/>
          </a:xfrm>
          <a:prstGeom prst="rect">
            <a:avLst/>
          </a:prstGeom>
          <a:noFill/>
        </p:spPr>
        <p:txBody>
          <a:bodyPr wrap="none" rtlCol="0">
            <a:spAutoFit/>
          </a:bodyPr>
          <a:lstStyle/>
          <a:p>
            <a:r>
              <a:rPr lang="en-US" dirty="0" smtClean="0"/>
              <a:t>http://www.perupicchu.com/cusco/inti-raymi.php</a:t>
            </a:r>
            <a:endParaRPr lang="en-US" dirty="0"/>
          </a:p>
        </p:txBody>
      </p:sp>
      <p:pic>
        <p:nvPicPr>
          <p:cNvPr id="61444" name="Picture 4" descr="http://farm6.staticflickr.com/5279/5866421175_aa7e670e77_z.jpg"/>
          <p:cNvPicPr>
            <a:picLocks noChangeAspect="1" noChangeArrowheads="1"/>
          </p:cNvPicPr>
          <p:nvPr/>
        </p:nvPicPr>
        <p:blipFill>
          <a:blip r:embed="rId3" cstate="print"/>
          <a:srcRect/>
          <a:stretch>
            <a:fillRect/>
          </a:stretch>
        </p:blipFill>
        <p:spPr bwMode="auto">
          <a:xfrm>
            <a:off x="4991696" y="1524000"/>
            <a:ext cx="3390304" cy="5105400"/>
          </a:xfrm>
          <a:prstGeom prst="rect">
            <a:avLst/>
          </a:prstGeom>
          <a:noFill/>
        </p:spPr>
      </p:pic>
      <p:sp>
        <p:nvSpPr>
          <p:cNvPr id="7" name="TextBox 6">
            <a:hlinkClick r:id="rId4"/>
          </p:cNvPr>
          <p:cNvSpPr txBox="1"/>
          <p:nvPr/>
        </p:nvSpPr>
        <p:spPr>
          <a:xfrm>
            <a:off x="6781800" y="228600"/>
            <a:ext cx="1364476" cy="369332"/>
          </a:xfrm>
          <a:prstGeom prst="rect">
            <a:avLst/>
          </a:prstGeom>
          <a:solidFill>
            <a:schemeClr val="bg2">
              <a:lumMod val="75000"/>
            </a:schemeClr>
          </a:solidFill>
          <a:ln>
            <a:solidFill>
              <a:schemeClr val="tx1"/>
            </a:solidFill>
          </a:ln>
        </p:spPr>
        <p:txBody>
          <a:bodyPr wrap="none" rtlCol="0">
            <a:spAutoFit/>
          </a:bodyPr>
          <a:lstStyle/>
          <a:p>
            <a:r>
              <a:rPr lang="en-US" dirty="0" smtClean="0"/>
              <a:t>4 min video</a:t>
            </a:r>
            <a:endParaRPr lang="en-US" dirty="0"/>
          </a:p>
        </p:txBody>
      </p:sp>
    </p:spTree>
  </p:cSld>
  <p:clrMapOvr>
    <a:masterClrMapping/>
  </p:clrMapOvr>
  <p:transition>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600200"/>
          </a:xfrm>
        </p:spPr>
        <p:txBody>
          <a:bodyPr>
            <a:normAutofit/>
          </a:bodyPr>
          <a:lstStyle/>
          <a:p>
            <a:r>
              <a:rPr lang="en-US" dirty="0" err="1" smtClean="0"/>
              <a:t>Nazca</a:t>
            </a:r>
            <a:r>
              <a:rPr lang="en-US" dirty="0" smtClean="0"/>
              <a:t> Lines</a:t>
            </a:r>
            <a:endParaRPr lang="en-US" sz="3200" dirty="0"/>
          </a:p>
        </p:txBody>
      </p:sp>
      <p:sp>
        <p:nvSpPr>
          <p:cNvPr id="3" name="TextBox 2"/>
          <p:cNvSpPr txBox="1"/>
          <p:nvPr/>
        </p:nvSpPr>
        <p:spPr>
          <a:xfrm>
            <a:off x="2209800" y="1219200"/>
            <a:ext cx="3810000" cy="3139321"/>
          </a:xfrm>
          <a:prstGeom prst="rect">
            <a:avLst/>
          </a:prstGeom>
          <a:noFill/>
        </p:spPr>
        <p:txBody>
          <a:bodyPr wrap="square" rtlCol="0">
            <a:spAutoFit/>
          </a:bodyPr>
          <a:lstStyle/>
          <a:p>
            <a:r>
              <a:rPr lang="en-US" sz="2000" dirty="0" smtClean="0"/>
              <a:t>The </a:t>
            </a:r>
            <a:r>
              <a:rPr lang="en-US" sz="2000" dirty="0" err="1" smtClean="0"/>
              <a:t>Nazca</a:t>
            </a:r>
            <a:r>
              <a:rPr lang="en-US" sz="2000" dirty="0" smtClean="0"/>
              <a:t> Lines are giant sketches drawn in the desert of western Peru by ancient peoples. The drawings were created on such a large scale is such that the shapes can be readily discerned only from the air, leading to a variety of theories about their purpose.</a:t>
            </a:r>
          </a:p>
          <a:p>
            <a:endParaRPr lang="en-US" dirty="0"/>
          </a:p>
        </p:txBody>
      </p:sp>
      <p:sp>
        <p:nvSpPr>
          <p:cNvPr id="4" name="TextBox 3"/>
          <p:cNvSpPr txBox="1"/>
          <p:nvPr/>
        </p:nvSpPr>
        <p:spPr>
          <a:xfrm>
            <a:off x="3200400" y="152400"/>
            <a:ext cx="5570820" cy="369332"/>
          </a:xfrm>
          <a:prstGeom prst="rect">
            <a:avLst/>
          </a:prstGeom>
          <a:solidFill>
            <a:schemeClr val="bg2"/>
          </a:solidFill>
        </p:spPr>
        <p:txBody>
          <a:bodyPr wrap="none" rtlCol="0">
            <a:spAutoFit/>
          </a:bodyPr>
          <a:lstStyle/>
          <a:p>
            <a:r>
              <a:rPr lang="en-US" dirty="0" smtClean="0"/>
              <a:t>http://www.sacred-destinations.com/peru/nazca-lines</a:t>
            </a:r>
            <a:endParaRPr lang="en-US" dirty="0"/>
          </a:p>
        </p:txBody>
      </p:sp>
      <p:pic>
        <p:nvPicPr>
          <p:cNvPr id="59394" name="Picture 2" descr="http://d1ezg6ep0f8pmf.cloudfront.net/images/slides/a5/21585-nazca-lines-spider.gif"/>
          <p:cNvPicPr>
            <a:picLocks noChangeAspect="1" noChangeArrowheads="1"/>
          </p:cNvPicPr>
          <p:nvPr/>
        </p:nvPicPr>
        <p:blipFill>
          <a:blip r:embed="rId3" cstate="print"/>
          <a:srcRect/>
          <a:stretch>
            <a:fillRect/>
          </a:stretch>
        </p:blipFill>
        <p:spPr bwMode="auto">
          <a:xfrm>
            <a:off x="5942134" y="685801"/>
            <a:ext cx="2954215" cy="2743200"/>
          </a:xfrm>
          <a:prstGeom prst="rect">
            <a:avLst/>
          </a:prstGeom>
          <a:noFill/>
        </p:spPr>
      </p:pic>
      <p:pic>
        <p:nvPicPr>
          <p:cNvPr id="59396" name="Picture 4" descr="http://d1ezg6ep0f8pmf.cloudfront.net/images/slides/a9/21589-nazca-lines-hummingbird.gif"/>
          <p:cNvPicPr>
            <a:picLocks noChangeAspect="1" noChangeArrowheads="1"/>
          </p:cNvPicPr>
          <p:nvPr/>
        </p:nvPicPr>
        <p:blipFill>
          <a:blip r:embed="rId4" cstate="print"/>
          <a:srcRect/>
          <a:stretch>
            <a:fillRect/>
          </a:stretch>
        </p:blipFill>
        <p:spPr bwMode="auto">
          <a:xfrm>
            <a:off x="5248275" y="4419599"/>
            <a:ext cx="3571875" cy="2286001"/>
          </a:xfrm>
          <a:prstGeom prst="rect">
            <a:avLst/>
          </a:prstGeom>
          <a:noFill/>
        </p:spPr>
      </p:pic>
      <p:pic>
        <p:nvPicPr>
          <p:cNvPr id="59398" name="Picture 6" descr="http://d1ezg6ep0f8pmf.cloudfront.net/images/slides/a3/8013-nazca-lines-monkey.jpg"/>
          <p:cNvPicPr>
            <a:picLocks noChangeAspect="1" noChangeArrowheads="1"/>
          </p:cNvPicPr>
          <p:nvPr/>
        </p:nvPicPr>
        <p:blipFill>
          <a:blip r:embed="rId5" cstate="print"/>
          <a:srcRect/>
          <a:stretch>
            <a:fillRect/>
          </a:stretch>
        </p:blipFill>
        <p:spPr bwMode="auto">
          <a:xfrm>
            <a:off x="304800" y="4169569"/>
            <a:ext cx="3810000" cy="2536031"/>
          </a:xfrm>
          <a:prstGeom prst="rect">
            <a:avLst/>
          </a:prstGeom>
          <a:noFill/>
        </p:spPr>
      </p:pic>
      <p:pic>
        <p:nvPicPr>
          <p:cNvPr id="59400" name="Picture 8" descr="http://d1ezg6ep0f8pmf.cloudfront.net/images/slides/a6/21586-nazca-lines-drawings-major.jpg"/>
          <p:cNvPicPr>
            <a:picLocks noChangeAspect="1" noChangeArrowheads="1"/>
          </p:cNvPicPr>
          <p:nvPr/>
        </p:nvPicPr>
        <p:blipFill>
          <a:blip r:embed="rId6" cstate="print"/>
          <a:srcRect l="18286" t="6038" r="29143"/>
          <a:stretch>
            <a:fillRect/>
          </a:stretch>
        </p:blipFill>
        <p:spPr bwMode="auto">
          <a:xfrm>
            <a:off x="304800" y="1447800"/>
            <a:ext cx="1752600" cy="2371726"/>
          </a:xfrm>
          <a:prstGeom prst="rect">
            <a:avLst/>
          </a:prstGeom>
          <a:noFill/>
        </p:spPr>
      </p:pic>
      <p:sp>
        <p:nvSpPr>
          <p:cNvPr id="9" name="TextBox 8">
            <a:hlinkClick r:id="rId7"/>
          </p:cNvPr>
          <p:cNvSpPr txBox="1"/>
          <p:nvPr/>
        </p:nvSpPr>
        <p:spPr>
          <a:xfrm>
            <a:off x="5867400" y="3620869"/>
            <a:ext cx="3134191" cy="646331"/>
          </a:xfrm>
          <a:prstGeom prst="rect">
            <a:avLst/>
          </a:prstGeom>
          <a:solidFill>
            <a:schemeClr val="bg2">
              <a:lumMod val="75000"/>
            </a:schemeClr>
          </a:solidFill>
          <a:ln>
            <a:solidFill>
              <a:schemeClr val="tx1"/>
            </a:solidFill>
          </a:ln>
        </p:spPr>
        <p:txBody>
          <a:bodyPr wrap="none" rtlCol="0">
            <a:spAutoFit/>
          </a:bodyPr>
          <a:lstStyle/>
          <a:p>
            <a:r>
              <a:rPr lang="en-US" dirty="0" smtClean="0"/>
              <a:t>Mystery of the </a:t>
            </a:r>
            <a:r>
              <a:rPr lang="en-US" dirty="0" err="1" smtClean="0"/>
              <a:t>Nazca</a:t>
            </a:r>
            <a:r>
              <a:rPr lang="en-US" dirty="0" smtClean="0"/>
              <a:t> Lines</a:t>
            </a:r>
          </a:p>
          <a:p>
            <a:r>
              <a:rPr lang="en-US" dirty="0" smtClean="0"/>
              <a:t>Smithsonian Channel 46 min</a:t>
            </a:r>
            <a:endParaRPr lang="en-US" dirty="0"/>
          </a:p>
        </p:txBody>
      </p:sp>
    </p:spTree>
  </p:cSld>
  <p:clrMapOvr>
    <a:masterClrMapping/>
  </p:clrMapOvr>
  <p:transition>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p:spPr>
        <p:txBody>
          <a:bodyPr>
            <a:normAutofit fontScale="90000"/>
          </a:bodyPr>
          <a:lstStyle/>
          <a:p>
            <a:r>
              <a:rPr lang="en-US" dirty="0" smtClean="0"/>
              <a:t>Arequipa-</a:t>
            </a:r>
            <a:br>
              <a:rPr lang="en-US" dirty="0" smtClean="0"/>
            </a:br>
            <a:r>
              <a:rPr lang="en-US" dirty="0" err="1" smtClean="0"/>
              <a:t>colca</a:t>
            </a:r>
            <a:r>
              <a:rPr lang="en-US" dirty="0" smtClean="0"/>
              <a:t> canyon</a:t>
            </a:r>
            <a:endParaRPr lang="en-US" sz="3200" dirty="0"/>
          </a:p>
        </p:txBody>
      </p:sp>
      <p:sp>
        <p:nvSpPr>
          <p:cNvPr id="3" name="Content Placeholder 2"/>
          <p:cNvSpPr>
            <a:spLocks noGrp="1"/>
          </p:cNvSpPr>
          <p:nvPr>
            <p:ph idx="1"/>
          </p:nvPr>
        </p:nvSpPr>
        <p:spPr>
          <a:xfrm>
            <a:off x="0" y="1066800"/>
            <a:ext cx="4267200" cy="5257800"/>
          </a:xfrm>
        </p:spPr>
        <p:txBody>
          <a:bodyPr>
            <a:normAutofit fontScale="92500" lnSpcReduction="20000"/>
          </a:bodyPr>
          <a:lstStyle/>
          <a:p>
            <a:r>
              <a:rPr lang="en-US" sz="2400" dirty="0" smtClean="0"/>
              <a:t>The </a:t>
            </a:r>
            <a:r>
              <a:rPr lang="en-US" sz="2400" dirty="0" err="1" smtClean="0"/>
              <a:t>Colca</a:t>
            </a:r>
            <a:r>
              <a:rPr lang="en-US" sz="2400" dirty="0" smtClean="0"/>
              <a:t> Valley is a colorful Andean valley with pre-Inca roots, and towns founded in Spanish colonial times, still inhabited by people of the </a:t>
            </a:r>
            <a:r>
              <a:rPr lang="en-US" sz="2400" dirty="0" err="1" smtClean="0"/>
              <a:t>Collagua</a:t>
            </a:r>
            <a:r>
              <a:rPr lang="en-US" sz="2400" dirty="0" smtClean="0"/>
              <a:t> and the Cabana cultures. The local people maintain their ancestral traditions and continue to cultivate the pre-Inca stepped terraces. </a:t>
            </a:r>
          </a:p>
          <a:p>
            <a:r>
              <a:rPr lang="en-US" sz="2400" dirty="0" err="1" smtClean="0"/>
              <a:t>Colca</a:t>
            </a:r>
            <a:r>
              <a:rPr lang="en-US" sz="2400" dirty="0" smtClean="0"/>
              <a:t> Canyon is a canyon of the </a:t>
            </a:r>
            <a:r>
              <a:rPr lang="en-US" sz="2400" dirty="0" err="1" smtClean="0"/>
              <a:t>Colca</a:t>
            </a:r>
            <a:r>
              <a:rPr lang="en-US" sz="2400" dirty="0" smtClean="0"/>
              <a:t> River in southern Peru, located about 100 miles (160 kilometers) northwest of Arequipa. It is more than twice as deep as the Grand Canyon in the United States at 13,650 ft depth.</a:t>
            </a:r>
          </a:p>
        </p:txBody>
      </p:sp>
      <p:pic>
        <p:nvPicPr>
          <p:cNvPr id="57348" name="Picture 4" descr="http://www.travelhouse.ch/CMS/18/1123930/2/G_____________________32288.jpg">
            <a:hlinkClick r:id="rId3"/>
          </p:cNvPr>
          <p:cNvPicPr>
            <a:picLocks noChangeAspect="1" noChangeArrowheads="1"/>
          </p:cNvPicPr>
          <p:nvPr/>
        </p:nvPicPr>
        <p:blipFill>
          <a:blip r:embed="rId4" cstate="print"/>
          <a:srcRect l="48562" t="3834"/>
          <a:stretch>
            <a:fillRect/>
          </a:stretch>
        </p:blipFill>
        <p:spPr bwMode="auto">
          <a:xfrm>
            <a:off x="4572000" y="1295400"/>
            <a:ext cx="1533525" cy="1911350"/>
          </a:xfrm>
          <a:prstGeom prst="rect">
            <a:avLst/>
          </a:prstGeom>
          <a:noFill/>
        </p:spPr>
      </p:pic>
      <p:pic>
        <p:nvPicPr>
          <p:cNvPr id="57350" name="Picture 6" descr="http://www.travelhouse.ch/CMS/18/1123927/2/G_____________________32289.jpg">
            <a:hlinkClick r:id="rId3"/>
          </p:cNvPr>
          <p:cNvPicPr>
            <a:picLocks noChangeAspect="1" noChangeArrowheads="1"/>
          </p:cNvPicPr>
          <p:nvPr/>
        </p:nvPicPr>
        <p:blipFill>
          <a:blip r:embed="rId5" cstate="print"/>
          <a:srcRect/>
          <a:stretch>
            <a:fillRect/>
          </a:stretch>
        </p:blipFill>
        <p:spPr bwMode="auto">
          <a:xfrm>
            <a:off x="4495800" y="3733800"/>
            <a:ext cx="4457699" cy="2971800"/>
          </a:xfrm>
          <a:prstGeom prst="rect">
            <a:avLst/>
          </a:prstGeom>
          <a:noFill/>
        </p:spPr>
      </p:pic>
      <p:pic>
        <p:nvPicPr>
          <p:cNvPr id="57352" name="Picture 8" descr="http://www.travel-pictures-gallery.com/images/peru/arequipa/arequipa-0012.jpg">
            <a:hlinkClick r:id="rId6"/>
          </p:cNvPr>
          <p:cNvPicPr>
            <a:picLocks noChangeAspect="1" noChangeArrowheads="1"/>
          </p:cNvPicPr>
          <p:nvPr/>
        </p:nvPicPr>
        <p:blipFill>
          <a:blip r:embed="rId7" cstate="print"/>
          <a:srcRect l="14667" t="24821" r="18667" b="31265"/>
          <a:stretch>
            <a:fillRect/>
          </a:stretch>
        </p:blipFill>
        <p:spPr bwMode="auto">
          <a:xfrm>
            <a:off x="4191000" y="152400"/>
            <a:ext cx="2286000" cy="1051560"/>
          </a:xfrm>
          <a:prstGeom prst="rect">
            <a:avLst/>
          </a:prstGeom>
          <a:noFill/>
        </p:spPr>
      </p:pic>
      <p:pic>
        <p:nvPicPr>
          <p:cNvPr id="57354" name="Picture 10" descr="http://inkasperu.com/tours/jpg_files/jpg_photos/colca_canyon/arequipa_andenes_de_yumina.jpg">
            <a:hlinkClick r:id="rId8"/>
          </p:cNvPr>
          <p:cNvPicPr>
            <a:picLocks noChangeAspect="1" noChangeArrowheads="1"/>
          </p:cNvPicPr>
          <p:nvPr/>
        </p:nvPicPr>
        <p:blipFill>
          <a:blip r:embed="rId9" cstate="print"/>
          <a:srcRect/>
          <a:stretch>
            <a:fillRect/>
          </a:stretch>
        </p:blipFill>
        <p:spPr bwMode="auto">
          <a:xfrm>
            <a:off x="6629400" y="152400"/>
            <a:ext cx="2276475" cy="3360111"/>
          </a:xfrm>
          <a:prstGeom prst="rect">
            <a:avLst/>
          </a:prstGeom>
          <a:noFill/>
        </p:spPr>
      </p:pic>
      <p:sp>
        <p:nvSpPr>
          <p:cNvPr id="9" name="TextBox 8">
            <a:hlinkClick r:id="rId10"/>
          </p:cNvPr>
          <p:cNvSpPr txBox="1"/>
          <p:nvPr/>
        </p:nvSpPr>
        <p:spPr>
          <a:xfrm>
            <a:off x="4419600" y="3288268"/>
            <a:ext cx="2159694" cy="369332"/>
          </a:xfrm>
          <a:prstGeom prst="rect">
            <a:avLst/>
          </a:prstGeom>
          <a:solidFill>
            <a:schemeClr val="bg2">
              <a:lumMod val="75000"/>
            </a:schemeClr>
          </a:solidFill>
          <a:ln>
            <a:solidFill>
              <a:schemeClr val="tx1"/>
            </a:solidFill>
          </a:ln>
        </p:spPr>
        <p:txBody>
          <a:bodyPr wrap="none" rtlCol="0">
            <a:spAutoFit/>
          </a:bodyPr>
          <a:lstStyle/>
          <a:p>
            <a:r>
              <a:rPr lang="en-US" dirty="0" smtClean="0"/>
              <a:t>Tour Advertisement</a:t>
            </a:r>
            <a:endParaRPr lang="en-US" dirty="0"/>
          </a:p>
        </p:txBody>
      </p:sp>
      <p:sp>
        <p:nvSpPr>
          <p:cNvPr id="10" name="TextBox 9"/>
          <p:cNvSpPr txBox="1"/>
          <p:nvPr/>
        </p:nvSpPr>
        <p:spPr>
          <a:xfrm>
            <a:off x="381000" y="6324600"/>
            <a:ext cx="3052439" cy="307777"/>
          </a:xfrm>
          <a:prstGeom prst="rect">
            <a:avLst/>
          </a:prstGeom>
          <a:solidFill>
            <a:schemeClr val="bg2">
              <a:lumMod val="90000"/>
            </a:schemeClr>
          </a:solidFill>
        </p:spPr>
        <p:txBody>
          <a:bodyPr wrap="none" rtlCol="0">
            <a:spAutoFit/>
          </a:bodyPr>
          <a:lstStyle/>
          <a:p>
            <a:r>
              <a:rPr lang="en-US" sz="1400" dirty="0" smtClean="0"/>
              <a:t>en.wikipedia.org/wiki/</a:t>
            </a:r>
            <a:r>
              <a:rPr lang="en-US" sz="1400" dirty="0" err="1" smtClean="0"/>
              <a:t>Colca_Canyon</a:t>
            </a:r>
            <a:endParaRPr lang="en-US" sz="1400" dirty="0"/>
          </a:p>
        </p:txBody>
      </p:sp>
    </p:spTree>
  </p:cSld>
  <p:clrMapOvr>
    <a:masterClrMapping/>
  </p:clrMapOvr>
  <p:transition>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686800" cy="841248"/>
          </a:xfrm>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457200" y="1295400"/>
            <a:ext cx="3886200" cy="1371600"/>
          </a:xfrm>
          <a:ln>
            <a:solidFill>
              <a:schemeClr val="tx1"/>
            </a:solidFill>
          </a:ln>
        </p:spPr>
        <p:txBody>
          <a:bodyPr>
            <a:normAutofit/>
          </a:bodyPr>
          <a:lstStyle/>
          <a:p>
            <a:pPr>
              <a:buNone/>
            </a:pPr>
            <a:r>
              <a:rPr lang="en-US" b="1" dirty="0" smtClean="0"/>
              <a:t>Atahualpa </a:t>
            </a:r>
            <a:r>
              <a:rPr lang="en-US" dirty="0" smtClean="0"/>
              <a:t>(c 1500)</a:t>
            </a:r>
          </a:p>
          <a:p>
            <a:r>
              <a:rPr lang="en-US" dirty="0" smtClean="0"/>
              <a:t>Last Inca Emperor</a:t>
            </a:r>
          </a:p>
        </p:txBody>
      </p:sp>
      <p:sp>
        <p:nvSpPr>
          <p:cNvPr id="7" name="Content Placeholder 2"/>
          <p:cNvSpPr>
            <a:spLocks noGrp="1"/>
          </p:cNvSpPr>
          <p:nvPr>
            <p:ph sz="half" idx="1"/>
          </p:nvPr>
        </p:nvSpPr>
        <p:spPr>
          <a:xfrm>
            <a:off x="4572000" y="4343400"/>
            <a:ext cx="3962400" cy="2133600"/>
          </a:xfrm>
          <a:ln>
            <a:solidFill>
              <a:schemeClr val="tx1"/>
            </a:solidFill>
          </a:ln>
        </p:spPr>
        <p:txBody>
          <a:bodyPr>
            <a:normAutofit lnSpcReduction="10000"/>
          </a:bodyPr>
          <a:lstStyle/>
          <a:p>
            <a:pPr>
              <a:buNone/>
            </a:pPr>
            <a:r>
              <a:rPr lang="en-US" b="1" dirty="0" err="1" smtClean="0"/>
              <a:t>Tupac</a:t>
            </a:r>
            <a:r>
              <a:rPr lang="en-US" b="1" dirty="0" smtClean="0"/>
              <a:t> </a:t>
            </a:r>
            <a:r>
              <a:rPr lang="en-US" b="1" dirty="0" err="1" smtClean="0"/>
              <a:t>Amaru</a:t>
            </a:r>
            <a:r>
              <a:rPr lang="en-US" b="1" dirty="0" smtClean="0"/>
              <a:t> II </a:t>
            </a:r>
            <a:r>
              <a:rPr lang="en-US" dirty="0" smtClean="0"/>
              <a:t>(1742-1781-)</a:t>
            </a:r>
          </a:p>
          <a:p>
            <a:r>
              <a:rPr lang="en-US" dirty="0" smtClean="0"/>
              <a:t>Leader of indigenous uprising against the Spanish</a:t>
            </a:r>
          </a:p>
        </p:txBody>
      </p:sp>
      <p:pic>
        <p:nvPicPr>
          <p:cNvPr id="55298" name="Picture 2" descr="http://farm4.static.flickr.com/3288/3730793091_36c1a2c258.jpg?v=0">
            <a:hlinkClick r:id="rId3"/>
          </p:cNvPr>
          <p:cNvPicPr>
            <a:picLocks noChangeAspect="1" noChangeArrowheads="1"/>
          </p:cNvPicPr>
          <p:nvPr/>
        </p:nvPicPr>
        <p:blipFill>
          <a:blip r:embed="rId4" cstate="print"/>
          <a:srcRect/>
          <a:stretch>
            <a:fillRect/>
          </a:stretch>
        </p:blipFill>
        <p:spPr bwMode="auto">
          <a:xfrm>
            <a:off x="6248400" y="228600"/>
            <a:ext cx="2295525" cy="3864520"/>
          </a:xfrm>
          <a:prstGeom prst="rect">
            <a:avLst/>
          </a:prstGeom>
          <a:noFill/>
        </p:spPr>
      </p:pic>
      <p:pic>
        <p:nvPicPr>
          <p:cNvPr id="55300" name="Picture 4" descr="http://www.stars-portraits.com/img/portraits/stars/a/atahualpa/atahualpa-by-Marino63.jpg">
            <a:hlinkClick r:id="rId5"/>
          </p:cNvPr>
          <p:cNvPicPr>
            <a:picLocks noChangeAspect="1" noChangeArrowheads="1"/>
          </p:cNvPicPr>
          <p:nvPr/>
        </p:nvPicPr>
        <p:blipFill>
          <a:blip r:embed="rId6" cstate="print"/>
          <a:srcRect/>
          <a:stretch>
            <a:fillRect/>
          </a:stretch>
        </p:blipFill>
        <p:spPr bwMode="auto">
          <a:xfrm>
            <a:off x="1219200" y="2787650"/>
            <a:ext cx="2514600" cy="3841750"/>
          </a:xfrm>
          <a:prstGeom prst="rect">
            <a:avLst/>
          </a:prstGeom>
          <a:noFill/>
        </p:spPr>
      </p:pic>
    </p:spTree>
  </p:cSld>
  <p:clrMapOvr>
    <a:masterClrMapping/>
  </p:clrMapOvr>
  <p:transition>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304800" y="1295400"/>
            <a:ext cx="3505200" cy="2286000"/>
          </a:xfrm>
          <a:ln>
            <a:solidFill>
              <a:schemeClr val="tx1"/>
            </a:solidFill>
          </a:ln>
        </p:spPr>
        <p:txBody>
          <a:bodyPr>
            <a:normAutofit/>
          </a:bodyPr>
          <a:lstStyle/>
          <a:p>
            <a:pPr>
              <a:buNone/>
            </a:pPr>
            <a:r>
              <a:rPr lang="en-US" sz="3200" b="1" dirty="0" err="1" smtClean="0">
                <a:latin typeface="+mj-lt"/>
              </a:rPr>
              <a:t>Pachamama</a:t>
            </a:r>
            <a:r>
              <a:rPr lang="en-US" sz="3200" b="1" dirty="0" smtClean="0">
                <a:latin typeface="+mj-lt"/>
              </a:rPr>
              <a:t> </a:t>
            </a:r>
            <a:endParaRPr lang="en-US" dirty="0" smtClean="0"/>
          </a:p>
          <a:p>
            <a:r>
              <a:rPr lang="en-US" dirty="0" smtClean="0"/>
              <a:t>An Andes, Incan goddess meaning “Mother Earth</a:t>
            </a:r>
          </a:p>
          <a:p>
            <a:pPr>
              <a:buNone/>
            </a:pPr>
            <a:endParaRPr lang="en-US" dirty="0" smtClean="0"/>
          </a:p>
          <a:p>
            <a:pPr>
              <a:buNone/>
            </a:pPr>
            <a:endParaRPr lang="en-US" dirty="0" smtClean="0"/>
          </a:p>
        </p:txBody>
      </p:sp>
      <p:pic>
        <p:nvPicPr>
          <p:cNvPr id="51202" name="Picture 2" descr="http://home.earthlink.net/~mostwonderful/sitebuildercontent/sitebuilderpictures/pachamama.jpg">
            <a:hlinkClick r:id="rId3"/>
          </p:cNvPr>
          <p:cNvPicPr>
            <a:picLocks noChangeAspect="1" noChangeArrowheads="1"/>
          </p:cNvPicPr>
          <p:nvPr/>
        </p:nvPicPr>
        <p:blipFill>
          <a:blip r:embed="rId4" cstate="print"/>
          <a:srcRect/>
          <a:stretch>
            <a:fillRect/>
          </a:stretch>
        </p:blipFill>
        <p:spPr bwMode="auto">
          <a:xfrm>
            <a:off x="3924300" y="228600"/>
            <a:ext cx="5143500" cy="5229226"/>
          </a:xfrm>
          <a:prstGeom prst="rect">
            <a:avLst/>
          </a:prstGeom>
          <a:noFill/>
        </p:spPr>
      </p:pic>
      <p:pic>
        <p:nvPicPr>
          <p:cNvPr id="51204" name="Picture 4" descr="http://img.over-blog.com/265x264/3/20/23/02/naturaleza/PACHAMAMA.jpg">
            <a:hlinkClick r:id="rId5"/>
          </p:cNvPr>
          <p:cNvPicPr>
            <a:picLocks noChangeAspect="1" noChangeArrowheads="1"/>
          </p:cNvPicPr>
          <p:nvPr/>
        </p:nvPicPr>
        <p:blipFill>
          <a:blip r:embed="rId6" cstate="print"/>
          <a:srcRect/>
          <a:stretch>
            <a:fillRect/>
          </a:stretch>
        </p:blipFill>
        <p:spPr bwMode="auto">
          <a:xfrm>
            <a:off x="838200" y="3962400"/>
            <a:ext cx="2514600" cy="2514600"/>
          </a:xfrm>
          <a:prstGeom prst="rect">
            <a:avLst/>
          </a:prstGeom>
          <a:noFill/>
        </p:spPr>
      </p:pic>
    </p:spTree>
  </p:cSld>
  <p:clrMapOvr>
    <a:masterClrMapping/>
  </p:clrMapOvr>
  <p:transition>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4343400" y="228600"/>
            <a:ext cx="4572000" cy="6248400"/>
          </a:xfrm>
          <a:ln>
            <a:solidFill>
              <a:schemeClr val="tx1"/>
            </a:solidFill>
          </a:ln>
        </p:spPr>
        <p:txBody>
          <a:bodyPr>
            <a:normAutofit/>
          </a:bodyPr>
          <a:lstStyle/>
          <a:p>
            <a:pPr>
              <a:buNone/>
            </a:pPr>
            <a:r>
              <a:rPr lang="en-US" sz="3200" b="1" dirty="0" smtClean="0"/>
              <a:t>Alberto Fujimori </a:t>
            </a:r>
            <a:r>
              <a:rPr lang="en-US" sz="3200" dirty="0" smtClean="0"/>
              <a:t>(1938-)</a:t>
            </a:r>
          </a:p>
          <a:p>
            <a:r>
              <a:rPr lang="en-US" dirty="0" smtClean="0"/>
              <a:t>President (1990-2000)</a:t>
            </a:r>
          </a:p>
          <a:p>
            <a:r>
              <a:rPr lang="en-US" dirty="0" smtClean="0"/>
              <a:t>Currently serving a 6-25 year prison sentence for abuses of power including:</a:t>
            </a:r>
          </a:p>
          <a:p>
            <a:pPr lvl="1"/>
            <a:r>
              <a:rPr lang="en-US" dirty="0" smtClean="0"/>
              <a:t>ordering an illegal search and seizure</a:t>
            </a:r>
          </a:p>
          <a:p>
            <a:pPr lvl="1"/>
            <a:r>
              <a:rPr lang="en-US" dirty="0" smtClean="0"/>
              <a:t>human rights violations </a:t>
            </a:r>
          </a:p>
          <a:p>
            <a:pPr lvl="1"/>
            <a:r>
              <a:rPr lang="en-US" dirty="0" smtClean="0"/>
              <a:t>and a role in killings and kidnappings by the </a:t>
            </a:r>
            <a:r>
              <a:rPr lang="en-US" dirty="0" err="1" smtClean="0"/>
              <a:t>Grupo</a:t>
            </a:r>
            <a:r>
              <a:rPr lang="en-US" dirty="0" smtClean="0"/>
              <a:t> </a:t>
            </a:r>
            <a:r>
              <a:rPr lang="en-US" dirty="0" err="1" smtClean="0"/>
              <a:t>Colina</a:t>
            </a:r>
            <a:r>
              <a:rPr lang="en-US" dirty="0" smtClean="0"/>
              <a:t> death squad during his government's battle against leftist guerrillas in the 1990s</a:t>
            </a:r>
          </a:p>
          <a:p>
            <a:pPr>
              <a:buNone/>
            </a:pPr>
            <a:endParaRPr lang="en-US" dirty="0" smtClean="0"/>
          </a:p>
        </p:txBody>
      </p:sp>
      <p:pic>
        <p:nvPicPr>
          <p:cNvPr id="53250" name="Picture 2" descr="File:Al Fujimori.jpg">
            <a:hlinkClick r:id="rId3"/>
          </p:cNvPr>
          <p:cNvPicPr>
            <a:picLocks noChangeAspect="1" noChangeArrowheads="1"/>
          </p:cNvPicPr>
          <p:nvPr/>
        </p:nvPicPr>
        <p:blipFill>
          <a:blip r:embed="rId4" cstate="print"/>
          <a:srcRect/>
          <a:stretch>
            <a:fillRect/>
          </a:stretch>
        </p:blipFill>
        <p:spPr bwMode="auto">
          <a:xfrm>
            <a:off x="381000" y="1371600"/>
            <a:ext cx="3907464" cy="4800600"/>
          </a:xfrm>
          <a:prstGeom prst="rect">
            <a:avLst/>
          </a:prstGeom>
          <a:noFill/>
        </p:spPr>
      </p:pic>
    </p:spTree>
  </p:cSld>
  <p:clrMapOvr>
    <a:masterClrMapping/>
  </p:clrMapOvr>
  <p:transition>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ts1.mm.bing.net/th?id=H.4517108334462756&amp;pid=1.7"/>
          <p:cNvPicPr>
            <a:picLocks noChangeAspect="1" noChangeArrowheads="1"/>
          </p:cNvPicPr>
          <p:nvPr/>
        </p:nvPicPr>
        <p:blipFill>
          <a:blip r:embed="rId3" cstate="print"/>
          <a:srcRect/>
          <a:stretch>
            <a:fillRect/>
          </a:stretch>
        </p:blipFill>
        <p:spPr bwMode="auto">
          <a:xfrm>
            <a:off x="3619500" y="2565400"/>
            <a:ext cx="5295900" cy="3530600"/>
          </a:xfrm>
          <a:prstGeom prst="rect">
            <a:avLst/>
          </a:prstGeom>
          <a:noFill/>
        </p:spPr>
      </p:pic>
      <p:sp>
        <p:nvSpPr>
          <p:cNvPr id="5" name="Title 4"/>
          <p:cNvSpPr>
            <a:spLocks noGrp="1"/>
          </p:cNvSpPr>
          <p:nvPr>
            <p:ph type="title"/>
          </p:nvPr>
        </p:nvSpPr>
        <p:spPr/>
        <p:txBody>
          <a:bodyPr>
            <a:normAutofit fontScale="90000"/>
          </a:bodyPr>
          <a:lstStyle/>
          <a:p>
            <a:r>
              <a:rPr lang="en-US" sz="4900" dirty="0" smtClean="0"/>
              <a:t>La Capital </a:t>
            </a:r>
            <a:r>
              <a:rPr lang="en-US" sz="4900" dirty="0" err="1" smtClean="0"/>
              <a:t>oficial</a:t>
            </a:r>
            <a:r>
              <a:rPr lang="en-US" sz="4900" dirty="0" smtClean="0"/>
              <a:t>: Sucre</a:t>
            </a:r>
            <a:r>
              <a:rPr lang="en-US" sz="9600" dirty="0" smtClean="0"/>
              <a:t/>
            </a:r>
            <a:br>
              <a:rPr lang="en-US" sz="9600" dirty="0" smtClean="0"/>
            </a:br>
            <a:endParaRPr lang="en-US" dirty="0"/>
          </a:p>
        </p:txBody>
      </p:sp>
      <p:sp>
        <p:nvSpPr>
          <p:cNvPr id="7" name="TextBox 6">
            <a:hlinkClick r:id="rId4"/>
          </p:cNvPr>
          <p:cNvSpPr txBox="1"/>
          <p:nvPr/>
        </p:nvSpPr>
        <p:spPr>
          <a:xfrm>
            <a:off x="2362200" y="1295401"/>
            <a:ext cx="6705600" cy="830998"/>
          </a:xfrm>
          <a:prstGeom prst="rect">
            <a:avLst/>
          </a:prstGeom>
          <a:solidFill>
            <a:schemeClr val="bg2">
              <a:lumMod val="75000"/>
            </a:schemeClr>
          </a:solidFill>
          <a:ln>
            <a:solidFill>
              <a:schemeClr val="tx1"/>
            </a:solidFill>
          </a:ln>
        </p:spPr>
        <p:txBody>
          <a:bodyPr wrap="square" rtlCol="0">
            <a:spAutoFit/>
          </a:bodyPr>
          <a:lstStyle/>
          <a:p>
            <a:pPr algn="ctr"/>
            <a:r>
              <a:rPr lang="en-US" sz="2400" dirty="0" smtClean="0"/>
              <a:t>The city with 4 names : </a:t>
            </a:r>
          </a:p>
          <a:p>
            <a:pPr algn="ctr"/>
            <a:r>
              <a:rPr lang="en-US" sz="2400" dirty="0" smtClean="0"/>
              <a:t>Sucre, La Plata, </a:t>
            </a:r>
            <a:r>
              <a:rPr lang="en-US" sz="2400" dirty="0" err="1" smtClean="0"/>
              <a:t>Charcas</a:t>
            </a:r>
            <a:r>
              <a:rPr lang="en-US" sz="2400" dirty="0" smtClean="0"/>
              <a:t>, or Ciudad Blanca</a:t>
            </a:r>
            <a:endParaRPr lang="en-US" sz="2400" dirty="0"/>
          </a:p>
        </p:txBody>
      </p:sp>
      <p:sp>
        <p:nvSpPr>
          <p:cNvPr id="8" name="TextBox 7"/>
          <p:cNvSpPr txBox="1"/>
          <p:nvPr/>
        </p:nvSpPr>
        <p:spPr>
          <a:xfrm>
            <a:off x="228600" y="2362200"/>
            <a:ext cx="3048000" cy="3539430"/>
          </a:xfrm>
          <a:prstGeom prst="rect">
            <a:avLst/>
          </a:prstGeom>
          <a:solidFill>
            <a:schemeClr val="bg2"/>
          </a:solidFill>
          <a:ln>
            <a:solidFill>
              <a:schemeClr val="tx1"/>
            </a:solidFill>
          </a:ln>
        </p:spPr>
        <p:txBody>
          <a:bodyPr wrap="square" rtlCol="0">
            <a:spAutoFit/>
          </a:bodyPr>
          <a:lstStyle/>
          <a:p>
            <a:pPr algn="ctr"/>
            <a:r>
              <a:rPr lang="en-US" sz="2800" dirty="0" smtClean="0"/>
              <a:t>Bolivia has 2 capital cities: </a:t>
            </a:r>
          </a:p>
          <a:p>
            <a:pPr algn="ctr"/>
            <a:r>
              <a:rPr lang="en-US" sz="2800" dirty="0" smtClean="0"/>
              <a:t>La Paz and Sucre. Sucre is the  constitutional capital and home of the Supreme Court. </a:t>
            </a:r>
            <a:endParaRPr lang="en-US" sz="2800" dirty="0"/>
          </a:p>
        </p:txBody>
      </p:sp>
      <p:sp>
        <p:nvSpPr>
          <p:cNvPr id="9" name="TextBox 8">
            <a:hlinkClick r:id="rId5"/>
          </p:cNvPr>
          <p:cNvSpPr txBox="1"/>
          <p:nvPr/>
        </p:nvSpPr>
        <p:spPr>
          <a:xfrm>
            <a:off x="3124200" y="6248400"/>
            <a:ext cx="5747534" cy="369332"/>
          </a:xfrm>
          <a:prstGeom prst="rect">
            <a:avLst/>
          </a:prstGeom>
          <a:solidFill>
            <a:schemeClr val="bg2">
              <a:lumMod val="75000"/>
            </a:schemeClr>
          </a:solidFill>
          <a:ln>
            <a:solidFill>
              <a:schemeClr val="tx1"/>
            </a:solidFill>
          </a:ln>
        </p:spPr>
        <p:txBody>
          <a:bodyPr wrap="square" rtlCol="0">
            <a:spAutoFit/>
          </a:bodyPr>
          <a:lstStyle/>
          <a:p>
            <a:r>
              <a:rPr lang="en-US" dirty="0" smtClean="0"/>
              <a:t>Amateur Tour of Sucre and Southern La Paz – 12 min</a:t>
            </a:r>
            <a:endParaRPr lang="en-US" dirty="0"/>
          </a:p>
        </p:txBody>
      </p:sp>
    </p:spTree>
  </p:cSld>
  <p:clrMapOvr>
    <a:masterClrMapping/>
  </p:clrMapOvr>
  <p:transition>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686800" cy="841248"/>
          </a:xfrm>
        </p:spPr>
        <p:txBody>
          <a:bodyPr>
            <a:normAutofit fontScale="90000"/>
          </a:bodyPr>
          <a:lstStyle/>
          <a:p>
            <a:r>
              <a:rPr lang="en-US" dirty="0" smtClean="0"/>
              <a:t>Comida de </a:t>
            </a:r>
            <a:r>
              <a:rPr lang="en-US" dirty="0" err="1" smtClean="0"/>
              <a:t>perÚ</a:t>
            </a:r>
            <a:r>
              <a:rPr lang="en-US" dirty="0" smtClean="0"/>
              <a:t>: </a:t>
            </a:r>
            <a:br>
              <a:rPr lang="en-US" dirty="0" smtClean="0"/>
            </a:br>
            <a:r>
              <a:rPr lang="en-US" sz="4000" dirty="0" smtClean="0"/>
              <a:t>CUY </a:t>
            </a:r>
            <a:endParaRPr lang="en-US" sz="4000" dirty="0"/>
          </a:p>
        </p:txBody>
      </p:sp>
      <p:sp>
        <p:nvSpPr>
          <p:cNvPr id="13" name="TextBox 12"/>
          <p:cNvSpPr txBox="1"/>
          <p:nvPr/>
        </p:nvSpPr>
        <p:spPr>
          <a:xfrm>
            <a:off x="3886200" y="457200"/>
            <a:ext cx="2172390" cy="369332"/>
          </a:xfrm>
          <a:prstGeom prst="rect">
            <a:avLst/>
          </a:prstGeom>
          <a:noFill/>
          <a:ln>
            <a:solidFill>
              <a:schemeClr val="tx1"/>
            </a:solidFill>
          </a:ln>
        </p:spPr>
        <p:txBody>
          <a:bodyPr wrap="none" rtlCol="0">
            <a:spAutoFit/>
          </a:bodyPr>
          <a:lstStyle/>
          <a:p>
            <a:r>
              <a:rPr lang="en-US" dirty="0" smtClean="0"/>
              <a:t>Roasted guinea pig</a:t>
            </a:r>
            <a:endParaRPr lang="en-US" dirty="0"/>
          </a:p>
        </p:txBody>
      </p:sp>
      <p:pic>
        <p:nvPicPr>
          <p:cNvPr id="47106" name="Picture 2" descr="http://www.peruforless.com/blog/wp-content/uploads/2011/02/Cuy-Chactado.jpeg">
            <a:hlinkClick r:id="rId3"/>
          </p:cNvPr>
          <p:cNvPicPr>
            <a:picLocks noChangeAspect="1" noChangeArrowheads="1"/>
          </p:cNvPicPr>
          <p:nvPr/>
        </p:nvPicPr>
        <p:blipFill>
          <a:blip r:embed="rId4" cstate="print"/>
          <a:srcRect/>
          <a:stretch>
            <a:fillRect/>
          </a:stretch>
        </p:blipFill>
        <p:spPr bwMode="auto">
          <a:xfrm>
            <a:off x="1066800" y="1524000"/>
            <a:ext cx="6943725" cy="4629151"/>
          </a:xfrm>
          <a:prstGeom prst="rect">
            <a:avLst/>
          </a:prstGeom>
          <a:noFill/>
        </p:spPr>
      </p:pic>
    </p:spTree>
  </p:cSld>
  <p:clrMapOvr>
    <a:masterClrMapping/>
  </p:clrMapOvr>
  <p:transition>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rmAutofit fontScale="90000"/>
          </a:bodyPr>
          <a:lstStyle/>
          <a:p>
            <a:r>
              <a:rPr lang="en-US" dirty="0" smtClean="0"/>
              <a:t>Comida de </a:t>
            </a:r>
            <a:r>
              <a:rPr lang="en-US" dirty="0" err="1" smtClean="0"/>
              <a:t>perÚ</a:t>
            </a:r>
            <a:r>
              <a:rPr lang="en-US" dirty="0" smtClean="0"/>
              <a:t> : </a:t>
            </a:r>
            <a:br>
              <a:rPr lang="en-US" dirty="0" smtClean="0"/>
            </a:br>
            <a:r>
              <a:rPr lang="en-US" sz="4900" dirty="0" err="1" smtClean="0"/>
              <a:t>inca</a:t>
            </a:r>
            <a:r>
              <a:rPr lang="en-US" sz="4900" dirty="0" smtClean="0"/>
              <a:t> cola</a:t>
            </a:r>
            <a:endParaRPr lang="en-US" sz="4900" dirty="0"/>
          </a:p>
        </p:txBody>
      </p:sp>
      <p:pic>
        <p:nvPicPr>
          <p:cNvPr id="45060" name="Picture 4" descr="Inca Kola">
            <a:hlinkClick r:id="rId3" tooltip="Inca Kola"/>
          </p:cNvPr>
          <p:cNvPicPr>
            <a:picLocks noChangeAspect="1" noChangeArrowheads="1"/>
          </p:cNvPicPr>
          <p:nvPr/>
        </p:nvPicPr>
        <p:blipFill>
          <a:blip r:embed="rId4" cstate="print"/>
          <a:srcRect/>
          <a:stretch>
            <a:fillRect/>
          </a:stretch>
        </p:blipFill>
        <p:spPr bwMode="auto">
          <a:xfrm>
            <a:off x="5181600" y="952500"/>
            <a:ext cx="3733800" cy="5600700"/>
          </a:xfrm>
          <a:prstGeom prst="rect">
            <a:avLst/>
          </a:prstGeom>
          <a:noFill/>
        </p:spPr>
      </p:pic>
      <p:pic>
        <p:nvPicPr>
          <p:cNvPr id="45062" name="Picture 6" descr="http://ts2.mm.bing.net/th?id=H.4851033436653631&amp;pid=15.1">
            <a:hlinkClick r:id="rId5"/>
          </p:cNvPr>
          <p:cNvPicPr>
            <a:picLocks noChangeAspect="1" noChangeArrowheads="1"/>
          </p:cNvPicPr>
          <p:nvPr/>
        </p:nvPicPr>
        <p:blipFill>
          <a:blip r:embed="rId6" cstate="print"/>
          <a:srcRect/>
          <a:stretch>
            <a:fillRect/>
          </a:stretch>
        </p:blipFill>
        <p:spPr bwMode="auto">
          <a:xfrm>
            <a:off x="4572000" y="152400"/>
            <a:ext cx="2857500" cy="2143125"/>
          </a:xfrm>
          <a:prstGeom prst="rect">
            <a:avLst/>
          </a:prstGeom>
          <a:noFill/>
        </p:spPr>
      </p:pic>
      <p:sp>
        <p:nvSpPr>
          <p:cNvPr id="11" name="Content Placeholder 10"/>
          <p:cNvSpPr>
            <a:spLocks noGrp="1"/>
          </p:cNvSpPr>
          <p:nvPr>
            <p:ph idx="1"/>
          </p:nvPr>
        </p:nvSpPr>
        <p:spPr>
          <a:xfrm>
            <a:off x="152400" y="1295400"/>
            <a:ext cx="5029200" cy="5562600"/>
          </a:xfrm>
        </p:spPr>
        <p:txBody>
          <a:bodyPr>
            <a:noAutofit/>
          </a:bodyPr>
          <a:lstStyle/>
          <a:p>
            <a:r>
              <a:rPr lang="en-US" sz="2000" dirty="0" smtClean="0"/>
              <a:t>known as "the Golden Kola" in international advertising) is a soft drink that was created in Peru in 1935.</a:t>
            </a:r>
          </a:p>
          <a:p>
            <a:r>
              <a:rPr lang="en-US" sz="2000" dirty="0" smtClean="0"/>
              <a:t>yellowish-gold in color, and is sold in glass and plastic bottles of various sizes and cans of the same color with an Inca motif.</a:t>
            </a:r>
          </a:p>
          <a:p>
            <a:r>
              <a:rPr lang="en-US" sz="2000" dirty="0" smtClean="0"/>
              <a:t>has an unusual sweet fruity flavor that resembles a little of its main ingredient, lemon verbena. Americans compare its flavor to bubblegum or cream soda</a:t>
            </a:r>
          </a:p>
          <a:p>
            <a:r>
              <a:rPr lang="en-US" sz="2000" dirty="0" smtClean="0"/>
              <a:t>is a source of national pride and patriotism in Peru, a national icon </a:t>
            </a:r>
          </a:p>
          <a:p>
            <a:r>
              <a:rPr lang="en-US" sz="2000" dirty="0" smtClean="0"/>
              <a:t>The Coca-Cola Company owns the Inca Kola trademark everywhere but in Peru. In Peru, the Inca Kola trademark is owned by </a:t>
            </a:r>
            <a:r>
              <a:rPr lang="en-US" sz="2000" dirty="0" err="1" smtClean="0"/>
              <a:t>Corporación</a:t>
            </a:r>
            <a:r>
              <a:rPr lang="en-US" sz="2000" dirty="0" smtClean="0"/>
              <a:t> Inca Kola </a:t>
            </a:r>
            <a:r>
              <a:rPr lang="en-US" sz="2000" dirty="0" err="1" smtClean="0"/>
              <a:t>Perú</a:t>
            </a:r>
            <a:r>
              <a:rPr lang="en-US" sz="2000" dirty="0" smtClean="0"/>
              <a:t> S.A</a:t>
            </a:r>
            <a:endParaRPr lang="en-US" sz="2000" dirty="0"/>
          </a:p>
        </p:txBody>
      </p:sp>
      <p:sp>
        <p:nvSpPr>
          <p:cNvPr id="12" name="TextBox 11"/>
          <p:cNvSpPr txBox="1"/>
          <p:nvPr/>
        </p:nvSpPr>
        <p:spPr>
          <a:xfrm>
            <a:off x="1132196" y="6488668"/>
            <a:ext cx="3973204" cy="369332"/>
          </a:xfrm>
          <a:prstGeom prst="rect">
            <a:avLst/>
          </a:prstGeom>
          <a:solidFill>
            <a:schemeClr val="bg2">
              <a:lumMod val="90000"/>
            </a:schemeClr>
          </a:solidFill>
        </p:spPr>
        <p:txBody>
          <a:bodyPr wrap="none" rtlCol="0">
            <a:spAutoFit/>
          </a:bodyPr>
          <a:lstStyle/>
          <a:p>
            <a:r>
              <a:rPr lang="en-US" dirty="0" smtClean="0"/>
              <a:t>http://en.wikipedia.org/wiki/Inca_Kola</a:t>
            </a:r>
            <a:endParaRPr lang="en-US" dirty="0"/>
          </a:p>
        </p:txBody>
      </p:sp>
    </p:spTree>
  </p:cSld>
  <p:clrMapOvr>
    <a:masterClrMapping/>
  </p:clrMapOvr>
  <p:transition>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457200"/>
            <a:ext cx="8613648" cy="838200"/>
          </a:xfrm>
        </p:spPr>
        <p:txBody>
          <a:bodyPr>
            <a:normAutofit/>
          </a:bodyPr>
          <a:lstStyle/>
          <a:p>
            <a:r>
              <a:rPr lang="en-US" dirty="0" smtClean="0"/>
              <a:t>Comida de </a:t>
            </a:r>
            <a:r>
              <a:rPr lang="en-US" dirty="0" err="1" smtClean="0"/>
              <a:t>perÚ</a:t>
            </a:r>
            <a:r>
              <a:rPr lang="en-US" dirty="0" smtClean="0"/>
              <a:t> : </a:t>
            </a:r>
            <a:r>
              <a:rPr lang="en-US" dirty="0" err="1" smtClean="0"/>
              <a:t>mazamorra</a:t>
            </a:r>
            <a:r>
              <a:rPr lang="en-US" dirty="0" smtClean="0"/>
              <a:t> </a:t>
            </a:r>
            <a:r>
              <a:rPr lang="en-US" dirty="0" err="1" smtClean="0"/>
              <a:t>morada</a:t>
            </a:r>
            <a:endParaRPr lang="en-US" dirty="0"/>
          </a:p>
        </p:txBody>
      </p:sp>
      <p:sp>
        <p:nvSpPr>
          <p:cNvPr id="4" name="TextBox 3"/>
          <p:cNvSpPr txBox="1"/>
          <p:nvPr/>
        </p:nvSpPr>
        <p:spPr>
          <a:xfrm>
            <a:off x="6324600" y="228600"/>
            <a:ext cx="2313454" cy="369332"/>
          </a:xfrm>
          <a:prstGeom prst="rect">
            <a:avLst/>
          </a:prstGeom>
          <a:noFill/>
          <a:ln>
            <a:solidFill>
              <a:schemeClr val="tx1"/>
            </a:solidFill>
          </a:ln>
        </p:spPr>
        <p:txBody>
          <a:bodyPr wrap="none" rtlCol="0">
            <a:spAutoFit/>
          </a:bodyPr>
          <a:lstStyle/>
          <a:p>
            <a:r>
              <a:rPr lang="en-US" dirty="0" smtClean="0"/>
              <a:t>Purple corn pudding </a:t>
            </a:r>
            <a:endParaRPr lang="en-US" dirty="0"/>
          </a:p>
        </p:txBody>
      </p:sp>
      <p:pic>
        <p:nvPicPr>
          <p:cNvPr id="43010" name="Picture 2" descr="http://1.bp.blogspot.com/-_HtmXZpBY3k/TgeuDLWfzFI/AAAAAAAABvk/FLSmNK5dd2U/s1600/Visit+Peru+Mazamorra+Morada+deserts+Lima+food2.jpg"/>
          <p:cNvPicPr>
            <a:picLocks noChangeAspect="1" noChangeArrowheads="1"/>
          </p:cNvPicPr>
          <p:nvPr/>
        </p:nvPicPr>
        <p:blipFill>
          <a:blip r:embed="rId3" cstate="print"/>
          <a:srcRect/>
          <a:stretch>
            <a:fillRect/>
          </a:stretch>
        </p:blipFill>
        <p:spPr bwMode="auto">
          <a:xfrm>
            <a:off x="228600" y="1371600"/>
            <a:ext cx="5986404" cy="4426474"/>
          </a:xfrm>
          <a:prstGeom prst="rect">
            <a:avLst/>
          </a:prstGeom>
          <a:noFill/>
        </p:spPr>
      </p:pic>
      <p:sp>
        <p:nvSpPr>
          <p:cNvPr id="5" name="TextBox 4"/>
          <p:cNvSpPr txBox="1"/>
          <p:nvPr/>
        </p:nvSpPr>
        <p:spPr>
          <a:xfrm>
            <a:off x="6400800" y="1371600"/>
            <a:ext cx="2514600" cy="5601533"/>
          </a:xfrm>
          <a:prstGeom prst="rect">
            <a:avLst/>
          </a:prstGeom>
          <a:noFill/>
        </p:spPr>
        <p:txBody>
          <a:bodyPr wrap="square" rtlCol="0">
            <a:spAutoFit/>
          </a:bodyPr>
          <a:lstStyle/>
          <a:p>
            <a:r>
              <a:rPr lang="en-US" sz="2000" dirty="0" err="1" smtClean="0"/>
              <a:t>Mazamorra</a:t>
            </a:r>
            <a:r>
              <a:rPr lang="en-US" sz="2000" dirty="0" smtClean="0"/>
              <a:t> </a:t>
            </a:r>
            <a:r>
              <a:rPr lang="en-US" sz="2000" dirty="0" err="1" smtClean="0"/>
              <a:t>morada</a:t>
            </a:r>
            <a:r>
              <a:rPr lang="en-US" sz="2000" dirty="0" smtClean="0"/>
              <a:t> is a popular Peruvian dessert made from purple corn and fruit. It's thickened into a pudding-like texture with potato flour or corn starch, and spiced with cinnamon and cloves. It tastes a bit like blackberry pie filling, but more exotic. </a:t>
            </a:r>
            <a:r>
              <a:rPr lang="en-US" sz="2000" dirty="0" err="1" smtClean="0"/>
              <a:t>Mazamorra</a:t>
            </a:r>
            <a:r>
              <a:rPr lang="en-US" sz="2000" dirty="0" smtClean="0"/>
              <a:t> has a beautiful deep purple (</a:t>
            </a:r>
            <a:r>
              <a:rPr lang="en-US" sz="2000" dirty="0" err="1" smtClean="0"/>
              <a:t>morada</a:t>
            </a:r>
            <a:r>
              <a:rPr lang="en-US" sz="2000" dirty="0" smtClean="0"/>
              <a:t>) color, and is usually served cold</a:t>
            </a:r>
            <a:r>
              <a:rPr lang="en-US" dirty="0" smtClean="0"/>
              <a:t>.</a:t>
            </a:r>
          </a:p>
          <a:p>
            <a:endParaRPr lang="en-US" dirty="0"/>
          </a:p>
        </p:txBody>
      </p:sp>
      <p:sp>
        <p:nvSpPr>
          <p:cNvPr id="6" name="TextBox 5"/>
          <p:cNvSpPr txBox="1"/>
          <p:nvPr/>
        </p:nvSpPr>
        <p:spPr>
          <a:xfrm>
            <a:off x="228600" y="6324600"/>
            <a:ext cx="6170535" cy="369332"/>
          </a:xfrm>
          <a:prstGeom prst="rect">
            <a:avLst/>
          </a:prstGeom>
          <a:noFill/>
        </p:spPr>
        <p:txBody>
          <a:bodyPr wrap="none" rtlCol="0">
            <a:spAutoFit/>
          </a:bodyPr>
          <a:lstStyle/>
          <a:p>
            <a:r>
              <a:rPr lang="en-US" dirty="0" smtClean="0"/>
              <a:t>http://</a:t>
            </a:r>
            <a:r>
              <a:rPr lang="en-US" sz="1400" dirty="0" smtClean="0"/>
              <a:t>southamericanfood.about.com/od/desserts/r/mazamorramorada.htm</a:t>
            </a:r>
            <a:endParaRPr lang="en-US" sz="1400" dirty="0"/>
          </a:p>
        </p:txBody>
      </p:sp>
    </p:spTree>
  </p:cSld>
  <p:clrMapOvr>
    <a:masterClrMapping/>
  </p:clrMapOvr>
  <p:transition>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Comida de </a:t>
            </a:r>
            <a:r>
              <a:rPr lang="en-US" dirty="0" err="1" smtClean="0"/>
              <a:t>perÚ</a:t>
            </a:r>
            <a:r>
              <a:rPr lang="en-US" dirty="0" smtClean="0"/>
              <a:t> :</a:t>
            </a:r>
            <a:br>
              <a:rPr lang="en-US" dirty="0" smtClean="0"/>
            </a:br>
            <a:r>
              <a:rPr lang="en-US" dirty="0" smtClean="0"/>
              <a:t>papas a la </a:t>
            </a:r>
            <a:r>
              <a:rPr lang="en-US" dirty="0" err="1" smtClean="0"/>
              <a:t>huancaÍna</a:t>
            </a:r>
            <a:endParaRPr lang="en-US" dirty="0"/>
          </a:p>
        </p:txBody>
      </p:sp>
      <p:sp>
        <p:nvSpPr>
          <p:cNvPr id="6" name="Content Placeholder 5"/>
          <p:cNvSpPr>
            <a:spLocks noGrp="1"/>
          </p:cNvSpPr>
          <p:nvPr>
            <p:ph idx="1"/>
          </p:nvPr>
        </p:nvSpPr>
        <p:spPr>
          <a:xfrm>
            <a:off x="76200" y="1676400"/>
            <a:ext cx="3886200" cy="5181600"/>
          </a:xfrm>
        </p:spPr>
        <p:txBody>
          <a:bodyPr>
            <a:normAutofit fontScale="70000" lnSpcReduction="20000"/>
          </a:bodyPr>
          <a:lstStyle/>
          <a:p>
            <a:r>
              <a:rPr lang="en-US" dirty="0" smtClean="0"/>
              <a:t>Papa a la </a:t>
            </a:r>
            <a:r>
              <a:rPr lang="en-US" dirty="0" err="1" smtClean="0"/>
              <a:t>Huancai­na</a:t>
            </a:r>
            <a:r>
              <a:rPr lang="en-US" dirty="0" smtClean="0"/>
              <a:t>, (potatoes </a:t>
            </a:r>
            <a:r>
              <a:rPr lang="en-US" dirty="0" err="1" smtClean="0"/>
              <a:t>Huancayo</a:t>
            </a:r>
            <a:r>
              <a:rPr lang="en-US" dirty="0" smtClean="0"/>
              <a:t> style) are boiled yellow potatoes covered with an even yellower spicy and creamy cheese sauce, and accompanied by hard-boiled eggs and black olives. </a:t>
            </a:r>
          </a:p>
          <a:p>
            <a:r>
              <a:rPr lang="en-US" dirty="0" smtClean="0"/>
              <a:t>This easy recipe is so popular that you can find the </a:t>
            </a:r>
            <a:r>
              <a:rPr lang="en-US" i="1" dirty="0" err="1" smtClean="0"/>
              <a:t>Huancai­na</a:t>
            </a:r>
            <a:r>
              <a:rPr lang="en-US" dirty="0" smtClean="0"/>
              <a:t> sauce everywhere: as a dip for </a:t>
            </a:r>
            <a:r>
              <a:rPr lang="en-US" dirty="0" err="1" smtClean="0"/>
              <a:t>crudites</a:t>
            </a:r>
            <a:r>
              <a:rPr lang="en-US" dirty="0" smtClean="0"/>
              <a:t>, quails eggs</a:t>
            </a:r>
            <a:r>
              <a:rPr lang="en-US" i="1" dirty="0" smtClean="0"/>
              <a:t>, </a:t>
            </a:r>
            <a:r>
              <a:rPr lang="en-US" dirty="0" smtClean="0"/>
              <a:t>corn, or fried yucca, as a sauce for spaghetti or risotto (surprisingly good), with steak, etc.</a:t>
            </a:r>
          </a:p>
          <a:p>
            <a:endParaRPr lang="en-US" dirty="0"/>
          </a:p>
        </p:txBody>
      </p:sp>
      <p:sp>
        <p:nvSpPr>
          <p:cNvPr id="4" name="TextBox 3"/>
          <p:cNvSpPr txBox="1"/>
          <p:nvPr/>
        </p:nvSpPr>
        <p:spPr>
          <a:xfrm>
            <a:off x="4114800" y="152400"/>
            <a:ext cx="4365362" cy="369332"/>
          </a:xfrm>
          <a:prstGeom prst="rect">
            <a:avLst/>
          </a:prstGeom>
          <a:noFill/>
          <a:ln>
            <a:solidFill>
              <a:schemeClr val="tx1"/>
            </a:solidFill>
          </a:ln>
        </p:spPr>
        <p:txBody>
          <a:bodyPr wrap="none" rtlCol="0">
            <a:spAutoFit/>
          </a:bodyPr>
          <a:lstStyle/>
          <a:p>
            <a:r>
              <a:rPr lang="en-US" dirty="0" smtClean="0"/>
              <a:t>Potatoes in an </a:t>
            </a:r>
            <a:r>
              <a:rPr lang="en-US" dirty="0" err="1" smtClean="0"/>
              <a:t>ají</a:t>
            </a:r>
            <a:r>
              <a:rPr lang="en-US" dirty="0" smtClean="0"/>
              <a:t> pepper, creamy sauce </a:t>
            </a:r>
            <a:endParaRPr lang="en-US" dirty="0"/>
          </a:p>
        </p:txBody>
      </p:sp>
      <p:pic>
        <p:nvPicPr>
          <p:cNvPr id="40962" name="Picture 2" descr="http://perudelights.com/wp-content/uploads/2011/07/papa-a-la-huancaina-lista-1024x768.jpg">
            <a:hlinkClick r:id="rId3"/>
          </p:cNvPr>
          <p:cNvPicPr>
            <a:picLocks noChangeAspect="1" noChangeArrowheads="1"/>
          </p:cNvPicPr>
          <p:nvPr/>
        </p:nvPicPr>
        <p:blipFill>
          <a:blip r:embed="rId4" cstate="print"/>
          <a:srcRect/>
          <a:stretch>
            <a:fillRect/>
          </a:stretch>
        </p:blipFill>
        <p:spPr bwMode="auto">
          <a:xfrm>
            <a:off x="3914224" y="1447800"/>
            <a:ext cx="5077376" cy="3810000"/>
          </a:xfrm>
          <a:prstGeom prst="rect">
            <a:avLst/>
          </a:prstGeom>
          <a:noFill/>
        </p:spPr>
      </p:pic>
    </p:spTree>
  </p:cSld>
  <p:clrMapOvr>
    <a:masterClrMapping/>
  </p:clrMapOvr>
  <p:transition>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13648" cy="838200"/>
          </a:xfrm>
        </p:spPr>
        <p:txBody>
          <a:bodyPr>
            <a:normAutofit fontScale="90000"/>
          </a:bodyPr>
          <a:lstStyle/>
          <a:p>
            <a:r>
              <a:rPr lang="en-US" dirty="0" smtClean="0"/>
              <a:t>Comida de </a:t>
            </a:r>
            <a:r>
              <a:rPr lang="en-US" dirty="0" err="1" smtClean="0"/>
              <a:t>perÚ</a:t>
            </a:r>
            <a:r>
              <a:rPr lang="en-US" dirty="0" smtClean="0"/>
              <a:t> : </a:t>
            </a:r>
            <a:br>
              <a:rPr lang="en-US" dirty="0" smtClean="0"/>
            </a:br>
            <a:r>
              <a:rPr lang="en-US" dirty="0" smtClean="0"/>
              <a:t>quinoa</a:t>
            </a:r>
            <a:endParaRPr lang="en-US" dirty="0"/>
          </a:p>
        </p:txBody>
      </p:sp>
      <p:sp>
        <p:nvSpPr>
          <p:cNvPr id="4" name="TextBox 3"/>
          <p:cNvSpPr txBox="1"/>
          <p:nvPr/>
        </p:nvSpPr>
        <p:spPr>
          <a:xfrm>
            <a:off x="3695700" y="152400"/>
            <a:ext cx="4762500" cy="2246769"/>
          </a:xfrm>
          <a:prstGeom prst="rect">
            <a:avLst/>
          </a:prstGeom>
          <a:noFill/>
          <a:ln>
            <a:solidFill>
              <a:schemeClr val="tx1"/>
            </a:solidFill>
          </a:ln>
        </p:spPr>
        <p:txBody>
          <a:bodyPr wrap="square" rtlCol="0">
            <a:spAutoFit/>
          </a:bodyPr>
          <a:lstStyle/>
          <a:p>
            <a:r>
              <a:rPr lang="en-US" sz="2000" b="1" dirty="0" smtClean="0"/>
              <a:t>Quinoa,</a:t>
            </a:r>
            <a:r>
              <a:rPr lang="en-US" sz="2000" dirty="0" smtClean="0"/>
              <a:t> an ancient grain known as the “Mother Grain” to the Incas, is a delightful ingredient that is used in drinks, desserts, salads, and soups, to name just a few. Eaten for breakfast, lunch and dinner, this Andes-grown grain is the most protein-packed of all the grains. </a:t>
            </a:r>
            <a:endParaRPr lang="en-US" sz="2000" dirty="0"/>
          </a:p>
        </p:txBody>
      </p:sp>
      <p:sp>
        <p:nvSpPr>
          <p:cNvPr id="5" name="TextBox 4"/>
          <p:cNvSpPr txBox="1"/>
          <p:nvPr/>
        </p:nvSpPr>
        <p:spPr>
          <a:xfrm>
            <a:off x="4419600" y="2450068"/>
            <a:ext cx="4477123" cy="369332"/>
          </a:xfrm>
          <a:prstGeom prst="rect">
            <a:avLst/>
          </a:prstGeom>
          <a:noFill/>
        </p:spPr>
        <p:txBody>
          <a:bodyPr wrap="none" rtlCol="0">
            <a:spAutoFit/>
          </a:bodyPr>
          <a:lstStyle/>
          <a:p>
            <a:r>
              <a:rPr lang="en-US" dirty="0" smtClean="0"/>
              <a:t>http://www.earthyfamily.com/PU-recipe.htm</a:t>
            </a:r>
            <a:endParaRPr lang="en-US" dirty="0"/>
          </a:p>
        </p:txBody>
      </p:sp>
      <p:pic>
        <p:nvPicPr>
          <p:cNvPr id="38914" name="Picture 2" descr="http://njmonthly.com/downloads/11231/download/Peruvian_Quinoa_Salad.jpg"/>
          <p:cNvPicPr>
            <a:picLocks noChangeAspect="1" noChangeArrowheads="1"/>
          </p:cNvPicPr>
          <p:nvPr/>
        </p:nvPicPr>
        <p:blipFill>
          <a:blip r:embed="rId3" cstate="print"/>
          <a:srcRect/>
          <a:stretch>
            <a:fillRect/>
          </a:stretch>
        </p:blipFill>
        <p:spPr bwMode="auto">
          <a:xfrm>
            <a:off x="228600" y="3857624"/>
            <a:ext cx="4382839" cy="2924176"/>
          </a:xfrm>
          <a:prstGeom prst="rect">
            <a:avLst/>
          </a:prstGeom>
          <a:noFill/>
        </p:spPr>
      </p:pic>
      <p:pic>
        <p:nvPicPr>
          <p:cNvPr id="38916" name="Picture 4" descr="http://1.bp.blogspot.com/-aHHHRu7zShE/TzXUwfyxBII/AAAAAAAAH10/lTWW_9zoIV8/s1600/quinoa+stew+2.JPG">
            <a:hlinkClick r:id="rId4"/>
          </p:cNvPr>
          <p:cNvPicPr>
            <a:picLocks noChangeAspect="1" noChangeArrowheads="1"/>
          </p:cNvPicPr>
          <p:nvPr/>
        </p:nvPicPr>
        <p:blipFill>
          <a:blip r:embed="rId5" cstate="print"/>
          <a:srcRect/>
          <a:stretch>
            <a:fillRect/>
          </a:stretch>
        </p:blipFill>
        <p:spPr bwMode="auto">
          <a:xfrm>
            <a:off x="228600" y="1219200"/>
            <a:ext cx="3276600" cy="2457451"/>
          </a:xfrm>
          <a:prstGeom prst="rect">
            <a:avLst/>
          </a:prstGeom>
          <a:noFill/>
        </p:spPr>
      </p:pic>
      <p:pic>
        <p:nvPicPr>
          <p:cNvPr id="38918" name="Picture 6" descr="http://www.servekrishna.net/images/static/kurma/QuinoainPeru.jpg">
            <a:hlinkClick r:id="rId6"/>
          </p:cNvPr>
          <p:cNvPicPr>
            <a:picLocks noChangeAspect="1" noChangeArrowheads="1"/>
          </p:cNvPicPr>
          <p:nvPr/>
        </p:nvPicPr>
        <p:blipFill>
          <a:blip r:embed="rId7" cstate="print"/>
          <a:srcRect/>
          <a:stretch>
            <a:fillRect/>
          </a:stretch>
        </p:blipFill>
        <p:spPr bwMode="auto">
          <a:xfrm>
            <a:off x="6781800" y="2865664"/>
            <a:ext cx="2057400" cy="2620736"/>
          </a:xfrm>
          <a:prstGeom prst="rect">
            <a:avLst/>
          </a:prstGeom>
          <a:noFill/>
        </p:spPr>
      </p:pic>
      <p:pic>
        <p:nvPicPr>
          <p:cNvPr id="38920" name="Picture 8" descr="Quinoa-in-Peru"/>
          <p:cNvPicPr>
            <a:picLocks noChangeAspect="1" noChangeArrowheads="1"/>
          </p:cNvPicPr>
          <p:nvPr/>
        </p:nvPicPr>
        <p:blipFill>
          <a:blip r:embed="rId8" cstate="print"/>
          <a:srcRect l="49600" t="4571"/>
          <a:stretch>
            <a:fillRect/>
          </a:stretch>
        </p:blipFill>
        <p:spPr bwMode="auto">
          <a:xfrm>
            <a:off x="4724400" y="2971800"/>
            <a:ext cx="1897243" cy="2514600"/>
          </a:xfrm>
          <a:prstGeom prst="rect">
            <a:avLst/>
          </a:prstGeom>
          <a:noFill/>
        </p:spPr>
      </p:pic>
      <p:sp>
        <p:nvSpPr>
          <p:cNvPr id="9" name="TextBox 8">
            <a:hlinkClick r:id="rId9"/>
          </p:cNvPr>
          <p:cNvSpPr txBox="1"/>
          <p:nvPr/>
        </p:nvSpPr>
        <p:spPr>
          <a:xfrm>
            <a:off x="4724400" y="5638800"/>
            <a:ext cx="4274632" cy="830997"/>
          </a:xfrm>
          <a:prstGeom prst="rect">
            <a:avLst/>
          </a:prstGeom>
          <a:solidFill>
            <a:schemeClr val="bg2">
              <a:lumMod val="75000"/>
            </a:schemeClr>
          </a:solidFill>
        </p:spPr>
        <p:txBody>
          <a:bodyPr wrap="none" rtlCol="0">
            <a:spAutoFit/>
          </a:bodyPr>
          <a:lstStyle/>
          <a:p>
            <a:r>
              <a:rPr lang="en-US" dirty="0" smtClean="0"/>
              <a:t>Quinoa Wisdom from Peru – </a:t>
            </a:r>
          </a:p>
          <a:p>
            <a:r>
              <a:rPr lang="en-US" dirty="0" smtClean="0"/>
              <a:t>Cooking with Quinoa</a:t>
            </a:r>
          </a:p>
          <a:p>
            <a:r>
              <a:rPr lang="en-US" sz="1200" dirty="0" smtClean="0"/>
              <a:t>http://renegadehealth.com/blog/2011/10/24/quinoa-wisdom</a:t>
            </a:r>
            <a:endParaRPr lang="en-US" dirty="0"/>
          </a:p>
        </p:txBody>
      </p:sp>
    </p:spTree>
  </p:cSld>
  <p:clrMapOvr>
    <a:masterClrMapping/>
  </p:clrMapOvr>
  <p:transition>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lstStyle/>
          <a:p>
            <a:r>
              <a:rPr lang="en-US" dirty="0" smtClean="0"/>
              <a:t>Other facts</a:t>
            </a:r>
            <a:endParaRPr lang="en-US" dirty="0"/>
          </a:p>
        </p:txBody>
      </p:sp>
      <p:sp>
        <p:nvSpPr>
          <p:cNvPr id="8" name="Content Placeholder 7"/>
          <p:cNvSpPr>
            <a:spLocks noGrp="1"/>
          </p:cNvSpPr>
          <p:nvPr>
            <p:ph idx="1"/>
          </p:nvPr>
        </p:nvSpPr>
        <p:spPr>
          <a:xfrm>
            <a:off x="76200" y="914400"/>
            <a:ext cx="4495800" cy="5943600"/>
          </a:xfrm>
        </p:spPr>
        <p:txBody>
          <a:bodyPr>
            <a:noAutofit/>
          </a:bodyPr>
          <a:lstStyle/>
          <a:p>
            <a:r>
              <a:rPr lang="en-US" sz="2000" dirty="0" smtClean="0"/>
              <a:t>Members of the national police, or the armed forces may not vote in the national elections.</a:t>
            </a:r>
          </a:p>
          <a:p>
            <a:r>
              <a:rPr lang="en-US" sz="2000" dirty="0" smtClean="0"/>
              <a:t>There are almost seven times more unpaved roads in Peru than paved roads. Transportation is particularly interesting in the wet season- where it has been known to rain more than 16 days per month</a:t>
            </a:r>
          </a:p>
          <a:p>
            <a:r>
              <a:rPr lang="en-US" sz="2000" dirty="0" smtClean="0"/>
              <a:t>Peru contains only 205,000 Internet hosts. (That’s about 1.05% of the Unites States' Internet hosts). However, 4.57 million users are able to access information from the Internet in Peru. This means that for every Internet host, there are almost 23 people using that computer.</a:t>
            </a:r>
          </a:p>
          <a:p>
            <a:r>
              <a:rPr lang="en-US" sz="1600" dirty="0" smtClean="0"/>
              <a:t>http://www.perufacts.org/perufacts.html</a:t>
            </a:r>
            <a:endParaRPr lang="en-US" sz="1600" dirty="0"/>
          </a:p>
        </p:txBody>
      </p:sp>
      <p:sp>
        <p:nvSpPr>
          <p:cNvPr id="3" name="TextBox 2"/>
          <p:cNvSpPr txBox="1"/>
          <p:nvPr/>
        </p:nvSpPr>
        <p:spPr>
          <a:xfrm>
            <a:off x="4114800" y="6096000"/>
            <a:ext cx="5029200" cy="584775"/>
          </a:xfrm>
          <a:prstGeom prst="rect">
            <a:avLst/>
          </a:prstGeom>
          <a:solidFill>
            <a:schemeClr val="bg2">
              <a:lumMod val="90000"/>
            </a:schemeClr>
          </a:solidFill>
          <a:ln>
            <a:solidFill>
              <a:schemeClr val="tx1"/>
            </a:solidFill>
          </a:ln>
        </p:spPr>
        <p:txBody>
          <a:bodyPr wrap="square" rtlCol="0">
            <a:spAutoFit/>
          </a:bodyPr>
          <a:lstStyle/>
          <a:p>
            <a:pPr algn="ctr"/>
            <a:r>
              <a:rPr lang="en-US" sz="3200" dirty="0" smtClean="0">
                <a:latin typeface="+mj-lt"/>
              </a:rPr>
              <a:t>La </a:t>
            </a:r>
            <a:r>
              <a:rPr lang="en-US" sz="3200" dirty="0" err="1" smtClean="0">
                <a:latin typeface="+mj-lt"/>
              </a:rPr>
              <a:t>poblaci</a:t>
            </a:r>
            <a:r>
              <a:rPr lang="en-US" sz="3200" dirty="0" err="1" smtClean="0">
                <a:latin typeface="+mj-lt"/>
                <a:cs typeface="Arial"/>
              </a:rPr>
              <a:t>ón</a:t>
            </a:r>
            <a:r>
              <a:rPr lang="en-US" sz="3200" dirty="0" smtClean="0">
                <a:latin typeface="+mj-lt"/>
                <a:cs typeface="Arial"/>
              </a:rPr>
              <a:t> –27.9 million</a:t>
            </a:r>
            <a:endParaRPr lang="en-US" sz="3200" dirty="0">
              <a:latin typeface="+mj-lt"/>
            </a:endParaRPr>
          </a:p>
        </p:txBody>
      </p:sp>
      <p:sp>
        <p:nvSpPr>
          <p:cNvPr id="4" name="TextBox 3"/>
          <p:cNvSpPr txBox="1"/>
          <p:nvPr/>
        </p:nvSpPr>
        <p:spPr>
          <a:xfrm>
            <a:off x="6019800" y="4558605"/>
            <a:ext cx="3048000" cy="1384995"/>
          </a:xfrm>
          <a:prstGeom prst="rect">
            <a:avLst/>
          </a:prstGeom>
          <a:solidFill>
            <a:schemeClr val="bg2">
              <a:lumMod val="90000"/>
            </a:schemeClr>
          </a:solidFill>
          <a:ln>
            <a:solidFill>
              <a:schemeClr val="tx1"/>
            </a:solidFill>
          </a:ln>
        </p:spPr>
        <p:txBody>
          <a:bodyPr wrap="square" rtlCol="0">
            <a:spAutoFit/>
          </a:bodyPr>
          <a:lstStyle/>
          <a:p>
            <a:pPr algn="ctr"/>
            <a:r>
              <a:rPr lang="en-US" sz="2800" dirty="0" smtClean="0"/>
              <a:t>El </a:t>
            </a:r>
            <a:r>
              <a:rPr lang="en-US" sz="2800" dirty="0" err="1" smtClean="0"/>
              <a:t>ingreso</a:t>
            </a:r>
            <a:r>
              <a:rPr lang="en-US" sz="2800" dirty="0" smtClean="0"/>
              <a:t> </a:t>
            </a:r>
          </a:p>
          <a:p>
            <a:pPr algn="ctr"/>
            <a:r>
              <a:rPr lang="en-US" sz="2800" dirty="0" err="1" smtClean="0"/>
              <a:t>anual</a:t>
            </a:r>
            <a:r>
              <a:rPr lang="en-US" sz="2800" dirty="0" smtClean="0"/>
              <a:t>- </a:t>
            </a:r>
          </a:p>
          <a:p>
            <a:pPr algn="ctr"/>
            <a:r>
              <a:rPr lang="en-US" sz="2800" dirty="0" smtClean="0"/>
              <a:t>$3,450 per year </a:t>
            </a:r>
            <a:endParaRPr lang="en-US" sz="2800" dirty="0"/>
          </a:p>
        </p:txBody>
      </p:sp>
      <p:sp>
        <p:nvSpPr>
          <p:cNvPr id="5" name="Content Placeholder 2"/>
          <p:cNvSpPr txBox="1">
            <a:spLocks/>
          </p:cNvSpPr>
          <p:nvPr/>
        </p:nvSpPr>
        <p:spPr>
          <a:xfrm>
            <a:off x="6858000" y="2362200"/>
            <a:ext cx="2209800" cy="1676400"/>
          </a:xfrm>
          <a:prstGeom prst="rect">
            <a:avLst/>
          </a:prstGeom>
          <a:solidFill>
            <a:schemeClr val="bg2">
              <a:lumMod val="90000"/>
            </a:schemeClr>
          </a:solidFill>
          <a:ln>
            <a:solidFill>
              <a:schemeClr val="tx1"/>
            </a:solidFill>
          </a:ln>
        </p:spPr>
        <p:txBody>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2800" b="0" i="0" u="none" strike="noStrike" kern="1200" cap="none" spc="0" normalizeH="0" baseline="0" noProof="0" dirty="0" smtClean="0">
                <a:ln>
                  <a:noFill/>
                </a:ln>
                <a:effectLst/>
                <a:uLnTx/>
                <a:uFillTx/>
                <a:latin typeface="+mn-lt"/>
                <a:ea typeface="+mn-ea"/>
                <a:cs typeface="+mn-cs"/>
              </a:rPr>
              <a:t>La </a:t>
            </a:r>
            <a:r>
              <a:rPr kumimoji="0" lang="en-US" sz="2800" b="0" i="0" u="none" strike="noStrike" kern="1200" cap="none" spc="0" normalizeH="0" baseline="0" noProof="0" dirty="0" err="1" smtClean="0">
                <a:ln>
                  <a:noFill/>
                </a:ln>
                <a:effectLst/>
                <a:uLnTx/>
                <a:uFillTx/>
                <a:latin typeface="+mn-lt"/>
                <a:ea typeface="+mn-ea"/>
                <a:cs typeface="+mn-cs"/>
              </a:rPr>
              <a:t>Moneda</a:t>
            </a:r>
            <a:r>
              <a:rPr kumimoji="0" lang="en-US" sz="2800" b="0" i="0" u="none" strike="noStrike" kern="1200" cap="none" spc="0" normalizeH="0" baseline="0" noProof="0" dirty="0" smtClean="0">
                <a:ln>
                  <a:noFill/>
                </a:ln>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2800" b="0" i="0" u="none" strike="noStrike" kern="1200" cap="none" spc="0" normalizeH="0" baseline="0" noProof="0" dirty="0" err="1" smtClean="0">
                <a:ln>
                  <a:noFill/>
                </a:ln>
                <a:effectLst/>
                <a:uLnTx/>
                <a:uFillTx/>
                <a:latin typeface="+mn-lt"/>
                <a:ea typeface="+mn-ea"/>
                <a:cs typeface="+mn-cs"/>
              </a:rPr>
              <a:t>Nacional</a:t>
            </a:r>
            <a:r>
              <a:rPr lang="en-US" sz="2800" dirty="0" smtClean="0"/>
              <a:t>:</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lang="en-US" sz="2800" dirty="0" smtClean="0"/>
              <a:t>Nuevo Sol</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endParaRPr lang="en-US" sz="2800" dirty="0" smtClean="0"/>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endParaRPr lang="en-US" sz="3200" dirty="0" smtClean="0">
              <a:solidFill>
                <a:schemeClr val="tx2"/>
              </a:solidFill>
            </a:endParaRPr>
          </a:p>
        </p:txBody>
      </p:sp>
      <p:pic>
        <p:nvPicPr>
          <p:cNvPr id="36866" name="Picture 2" descr="http://howtoperu.com/wp-content/uploads/2011/02/10-nuevo-sol-peru.jpg"/>
          <p:cNvPicPr>
            <a:picLocks noChangeAspect="1" noChangeArrowheads="1"/>
          </p:cNvPicPr>
          <p:nvPr/>
        </p:nvPicPr>
        <p:blipFill>
          <a:blip r:embed="rId3" cstate="print"/>
          <a:srcRect/>
          <a:stretch>
            <a:fillRect/>
          </a:stretch>
        </p:blipFill>
        <p:spPr bwMode="auto">
          <a:xfrm>
            <a:off x="4495800" y="76200"/>
            <a:ext cx="4267200" cy="1971676"/>
          </a:xfrm>
          <a:prstGeom prst="rect">
            <a:avLst/>
          </a:prstGeom>
          <a:noFill/>
        </p:spPr>
      </p:pic>
      <p:pic>
        <p:nvPicPr>
          <p:cNvPr id="36870" name="Picture 6" descr="http://www.scenicphoto.com/photo-gallery/gallery/PRU1V031.jpg">
            <a:hlinkClick r:id="rId4"/>
          </p:cNvPr>
          <p:cNvPicPr>
            <a:picLocks noChangeAspect="1" noChangeArrowheads="1"/>
          </p:cNvPicPr>
          <p:nvPr/>
        </p:nvPicPr>
        <p:blipFill>
          <a:blip r:embed="rId5" cstate="print"/>
          <a:srcRect/>
          <a:stretch>
            <a:fillRect/>
          </a:stretch>
        </p:blipFill>
        <p:spPr bwMode="auto">
          <a:xfrm>
            <a:off x="4572000" y="2362200"/>
            <a:ext cx="2033753" cy="3038475"/>
          </a:xfrm>
          <a:prstGeom prst="rect">
            <a:avLst/>
          </a:prstGeom>
          <a:noFill/>
        </p:spPr>
      </p:pic>
    </p:spTree>
  </p:cSld>
  <p:clrMapOvr>
    <a:masterClrMapping/>
  </p:clrMapOvr>
  <p:transition>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33400"/>
            <a:ext cx="8686800" cy="1184825"/>
          </a:xfrm>
        </p:spPr>
        <p:txBody>
          <a:bodyPr/>
          <a:lstStyle/>
          <a:p>
            <a:r>
              <a:rPr lang="en-US" dirty="0" err="1" smtClean="0"/>
              <a:t>chile</a:t>
            </a:r>
            <a:endParaRPr lang="en-US" dirty="0"/>
          </a:p>
        </p:txBody>
      </p:sp>
      <p:pic>
        <p:nvPicPr>
          <p:cNvPr id="4" name="Picture 4" descr="http://www.aaawhere.com/ams-name.jpg"/>
          <p:cNvPicPr>
            <a:picLocks noChangeAspect="1" noChangeArrowheads="1"/>
          </p:cNvPicPr>
          <p:nvPr/>
        </p:nvPicPr>
        <p:blipFill>
          <a:blip r:embed="rId3" cstate="print"/>
          <a:srcRect/>
          <a:stretch>
            <a:fillRect/>
          </a:stretch>
        </p:blipFill>
        <p:spPr bwMode="auto">
          <a:xfrm>
            <a:off x="762000" y="228600"/>
            <a:ext cx="4900467" cy="6362631"/>
          </a:xfrm>
          <a:prstGeom prst="rect">
            <a:avLst/>
          </a:prstGeom>
          <a:noFill/>
        </p:spPr>
      </p:pic>
      <p:sp>
        <p:nvSpPr>
          <p:cNvPr id="5" name="Down Arrow 4"/>
          <p:cNvSpPr/>
          <p:nvPr/>
        </p:nvSpPr>
        <p:spPr>
          <a:xfrm rot="3976722">
            <a:off x="4948430" y="-377974"/>
            <a:ext cx="392989" cy="57399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i.infoplease.com/images/mchile.gif">
            <a:hlinkClick r:id="rId3"/>
          </p:cNvPr>
          <p:cNvPicPr>
            <a:picLocks noChangeAspect="1" noChangeArrowheads="1"/>
          </p:cNvPicPr>
          <p:nvPr/>
        </p:nvPicPr>
        <p:blipFill>
          <a:blip r:embed="rId4" cstate="print"/>
          <a:srcRect/>
          <a:stretch>
            <a:fillRect/>
          </a:stretch>
        </p:blipFill>
        <p:spPr bwMode="auto">
          <a:xfrm>
            <a:off x="2057400" y="152400"/>
            <a:ext cx="2971800" cy="6573982"/>
          </a:xfrm>
          <a:prstGeom prst="rect">
            <a:avLst/>
          </a:prstGeom>
          <a:noFill/>
        </p:spPr>
      </p:pic>
      <p:sp>
        <p:nvSpPr>
          <p:cNvPr id="3" name="TextBox 2">
            <a:hlinkClick r:id="rId5"/>
          </p:cNvPr>
          <p:cNvSpPr txBox="1"/>
          <p:nvPr/>
        </p:nvSpPr>
        <p:spPr>
          <a:xfrm>
            <a:off x="5715000" y="2438400"/>
            <a:ext cx="2737865" cy="369332"/>
          </a:xfrm>
          <a:prstGeom prst="rect">
            <a:avLst/>
          </a:prstGeom>
          <a:solidFill>
            <a:schemeClr val="accent1"/>
          </a:solidFill>
          <a:ln>
            <a:solidFill>
              <a:schemeClr val="tx1"/>
            </a:solidFill>
          </a:ln>
        </p:spPr>
        <p:txBody>
          <a:bodyPr wrap="none" rtlCol="0">
            <a:spAutoFit/>
          </a:bodyPr>
          <a:lstStyle/>
          <a:p>
            <a:r>
              <a:rPr lang="en-US" dirty="0" smtClean="0"/>
              <a:t>A Trip through Chile- 8 min</a:t>
            </a:r>
            <a:endParaRPr lang="en-US" dirty="0"/>
          </a:p>
        </p:txBody>
      </p:sp>
      <p:sp>
        <p:nvSpPr>
          <p:cNvPr id="4" name="TextBox 3">
            <a:hlinkClick r:id="rId6"/>
          </p:cNvPr>
          <p:cNvSpPr txBox="1"/>
          <p:nvPr/>
        </p:nvSpPr>
        <p:spPr>
          <a:xfrm>
            <a:off x="5334000" y="3733800"/>
            <a:ext cx="3366884" cy="646331"/>
          </a:xfrm>
          <a:prstGeom prst="rect">
            <a:avLst/>
          </a:prstGeom>
          <a:solidFill>
            <a:schemeClr val="accent1"/>
          </a:solidFill>
          <a:ln>
            <a:solidFill>
              <a:schemeClr val="tx1"/>
            </a:solidFill>
          </a:ln>
        </p:spPr>
        <p:txBody>
          <a:bodyPr wrap="none" rtlCol="0">
            <a:spAutoFit/>
          </a:bodyPr>
          <a:lstStyle/>
          <a:p>
            <a:r>
              <a:rPr lang="en-US" dirty="0" smtClean="0"/>
              <a:t>Chile Travel Promotional Video – </a:t>
            </a:r>
          </a:p>
          <a:p>
            <a:r>
              <a:rPr lang="en-US" dirty="0" smtClean="0"/>
              <a:t>3 min – Pictures and Music only</a:t>
            </a:r>
            <a:endParaRPr lang="en-US" dirty="0"/>
          </a:p>
        </p:txBody>
      </p:sp>
    </p:spTree>
  </p:cSld>
  <p:clrMapOvr>
    <a:masterClrMapping/>
  </p:clrMapOvr>
  <p:transition>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686800" cy="838200"/>
          </a:xfrm>
        </p:spPr>
        <p:txBody>
          <a:bodyPr>
            <a:normAutofit fontScale="90000"/>
          </a:bodyPr>
          <a:lstStyle/>
          <a:p>
            <a:r>
              <a:rPr lang="en-US" sz="3200" dirty="0" err="1" smtClean="0"/>
              <a:t>Lugares</a:t>
            </a:r>
            <a:r>
              <a:rPr lang="en-US" sz="3200" dirty="0" smtClean="0"/>
              <a:t> </a:t>
            </a:r>
            <a:r>
              <a:rPr lang="en-US" sz="3200" dirty="0" err="1" smtClean="0"/>
              <a:t>para</a:t>
            </a:r>
            <a:r>
              <a:rPr lang="en-US" sz="3200" dirty="0" smtClean="0"/>
              <a:t> </a:t>
            </a:r>
            <a:r>
              <a:rPr lang="en-US" sz="3200" dirty="0" err="1" smtClean="0"/>
              <a:t>visitar</a:t>
            </a:r>
            <a:r>
              <a:rPr lang="en-US" dirty="0" smtClean="0"/>
              <a:t>: </a:t>
            </a:r>
            <a:br>
              <a:rPr lang="en-US" dirty="0" smtClean="0"/>
            </a:br>
            <a:r>
              <a:rPr lang="en-US" dirty="0" smtClean="0"/>
              <a:t>La Capital: </a:t>
            </a:r>
            <a:r>
              <a:rPr lang="en-US" dirty="0" err="1" smtClean="0"/>
              <a:t>santiago</a:t>
            </a:r>
            <a:endParaRPr lang="en-US" dirty="0"/>
          </a:p>
        </p:txBody>
      </p:sp>
      <p:sp>
        <p:nvSpPr>
          <p:cNvPr id="8" name="Content Placeholder 7"/>
          <p:cNvSpPr>
            <a:spLocks noGrp="1"/>
          </p:cNvSpPr>
          <p:nvPr>
            <p:ph idx="1"/>
          </p:nvPr>
        </p:nvSpPr>
        <p:spPr>
          <a:xfrm>
            <a:off x="4343400" y="152400"/>
            <a:ext cx="4648200" cy="3124200"/>
          </a:xfrm>
          <a:solidFill>
            <a:schemeClr val="bg2">
              <a:lumMod val="90000"/>
            </a:schemeClr>
          </a:solidFill>
          <a:ln>
            <a:solidFill>
              <a:schemeClr val="bg1"/>
            </a:solidFill>
          </a:ln>
        </p:spPr>
        <p:txBody>
          <a:bodyPr>
            <a:noAutofit/>
          </a:bodyPr>
          <a:lstStyle/>
          <a:p>
            <a:r>
              <a:rPr lang="en-US" sz="2400" dirty="0" smtClean="0"/>
              <a:t>Chile's capital city is cosmopolitan, the financial, cultural, and political center of the country. It's graced with tree-lined streets, parks, distinctive neighborhoods, ample assortment of restaurants and hotels.</a:t>
            </a:r>
          </a:p>
        </p:txBody>
      </p:sp>
      <p:sp>
        <p:nvSpPr>
          <p:cNvPr id="4" name="TextBox 3">
            <a:hlinkClick r:id="rId3"/>
          </p:cNvPr>
          <p:cNvSpPr txBox="1"/>
          <p:nvPr/>
        </p:nvSpPr>
        <p:spPr>
          <a:xfrm>
            <a:off x="1447800" y="6172200"/>
            <a:ext cx="2737224" cy="369332"/>
          </a:xfrm>
          <a:prstGeom prst="rect">
            <a:avLst/>
          </a:prstGeom>
          <a:solidFill>
            <a:schemeClr val="accent1"/>
          </a:solidFill>
          <a:ln>
            <a:solidFill>
              <a:schemeClr val="tx1"/>
            </a:solidFill>
          </a:ln>
        </p:spPr>
        <p:txBody>
          <a:bodyPr wrap="none" rtlCol="0">
            <a:spAutoFit/>
          </a:bodyPr>
          <a:lstStyle/>
          <a:p>
            <a:r>
              <a:rPr lang="en-US" dirty="0" smtClean="0"/>
              <a:t>Discover Santiago – 1 min</a:t>
            </a:r>
            <a:endParaRPr lang="en-US" dirty="0"/>
          </a:p>
        </p:txBody>
      </p:sp>
      <p:sp>
        <p:nvSpPr>
          <p:cNvPr id="5" name="TextBox 4"/>
          <p:cNvSpPr txBox="1"/>
          <p:nvPr/>
        </p:nvSpPr>
        <p:spPr>
          <a:xfrm>
            <a:off x="4419600" y="3276600"/>
            <a:ext cx="4398961" cy="276999"/>
          </a:xfrm>
          <a:prstGeom prst="rect">
            <a:avLst/>
          </a:prstGeom>
          <a:noFill/>
        </p:spPr>
        <p:txBody>
          <a:bodyPr wrap="none" rtlCol="0">
            <a:spAutoFit/>
          </a:bodyPr>
          <a:lstStyle/>
          <a:p>
            <a:r>
              <a:rPr lang="en-US" sz="1200" dirty="0" smtClean="0"/>
              <a:t>http://gosouthamerica.about.com/od/chisantiago/Santiago.htm</a:t>
            </a:r>
            <a:endParaRPr lang="en-US" sz="1200" dirty="0"/>
          </a:p>
        </p:txBody>
      </p:sp>
      <p:pic>
        <p:nvPicPr>
          <p:cNvPr id="30722" name="Picture 2" descr="http://ts3.mm.bing.net/th?id=H.4816072375273654&amp;pid=15.1"/>
          <p:cNvPicPr>
            <a:picLocks noChangeAspect="1" noChangeArrowheads="1"/>
          </p:cNvPicPr>
          <p:nvPr/>
        </p:nvPicPr>
        <p:blipFill>
          <a:blip r:embed="rId4" cstate="print"/>
          <a:srcRect/>
          <a:stretch>
            <a:fillRect/>
          </a:stretch>
        </p:blipFill>
        <p:spPr bwMode="auto">
          <a:xfrm>
            <a:off x="152400" y="1524001"/>
            <a:ext cx="4191000" cy="3143250"/>
          </a:xfrm>
          <a:prstGeom prst="rect">
            <a:avLst/>
          </a:prstGeom>
          <a:noFill/>
        </p:spPr>
      </p:pic>
      <p:pic>
        <p:nvPicPr>
          <p:cNvPr id="30724" name="Picture 4" descr="http://www.worldpropertychannel.com/news-assets/Santiago-Chile.jpg"/>
          <p:cNvPicPr>
            <a:picLocks noChangeAspect="1" noChangeArrowheads="1"/>
          </p:cNvPicPr>
          <p:nvPr/>
        </p:nvPicPr>
        <p:blipFill>
          <a:blip r:embed="rId5" cstate="print"/>
          <a:srcRect/>
          <a:stretch>
            <a:fillRect/>
          </a:stretch>
        </p:blipFill>
        <p:spPr bwMode="auto">
          <a:xfrm>
            <a:off x="4572000" y="3861815"/>
            <a:ext cx="4267200" cy="2843784"/>
          </a:xfrm>
          <a:prstGeom prst="rect">
            <a:avLst/>
          </a:prstGeom>
          <a:noFill/>
        </p:spPr>
      </p:pic>
      <p:sp>
        <p:nvSpPr>
          <p:cNvPr id="9" name="TextBox 8">
            <a:hlinkClick r:id="rId6"/>
          </p:cNvPr>
          <p:cNvSpPr txBox="1"/>
          <p:nvPr/>
        </p:nvSpPr>
        <p:spPr>
          <a:xfrm>
            <a:off x="228600" y="5562600"/>
            <a:ext cx="2789353" cy="369332"/>
          </a:xfrm>
          <a:prstGeom prst="rect">
            <a:avLst/>
          </a:prstGeom>
          <a:solidFill>
            <a:schemeClr val="accent1"/>
          </a:solidFill>
          <a:ln>
            <a:solidFill>
              <a:schemeClr val="tx1"/>
            </a:solidFill>
          </a:ln>
        </p:spPr>
        <p:txBody>
          <a:bodyPr wrap="none" rtlCol="0">
            <a:spAutoFit/>
          </a:bodyPr>
          <a:lstStyle/>
          <a:p>
            <a:r>
              <a:rPr lang="en-US" dirty="0" smtClean="0"/>
              <a:t>Santiago Travel Tips- 5 min</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p:spPr>
        <p:txBody>
          <a:bodyPr>
            <a:normAutofit/>
          </a:bodyPr>
          <a:lstStyle/>
          <a:p>
            <a:r>
              <a:rPr lang="en-US" dirty="0" smtClean="0"/>
              <a:t>Cerro san </a:t>
            </a:r>
            <a:r>
              <a:rPr lang="en-US" dirty="0" err="1" smtClean="0"/>
              <a:t>cristobÁl</a:t>
            </a:r>
            <a:endParaRPr lang="en-US" dirty="0"/>
          </a:p>
        </p:txBody>
      </p:sp>
      <p:sp>
        <p:nvSpPr>
          <p:cNvPr id="8" name="Content Placeholder 7"/>
          <p:cNvSpPr>
            <a:spLocks noGrp="1"/>
          </p:cNvSpPr>
          <p:nvPr>
            <p:ph idx="1"/>
          </p:nvPr>
        </p:nvSpPr>
        <p:spPr>
          <a:xfrm>
            <a:off x="609600" y="4572000"/>
            <a:ext cx="8229600" cy="1981200"/>
          </a:xfrm>
          <a:ln>
            <a:solidFill>
              <a:schemeClr val="tx1"/>
            </a:solidFill>
          </a:ln>
        </p:spPr>
        <p:txBody>
          <a:bodyPr>
            <a:noAutofit/>
          </a:bodyPr>
          <a:lstStyle/>
          <a:p>
            <a:r>
              <a:rPr lang="en-US" sz="2000" b="1" dirty="0" smtClean="0"/>
              <a:t>Cerro San </a:t>
            </a:r>
            <a:r>
              <a:rPr lang="en-US" sz="2000" b="1" dirty="0" err="1" smtClean="0"/>
              <a:t>Cristóbal</a:t>
            </a:r>
            <a:r>
              <a:rPr lang="en-US" sz="2000" dirty="0" smtClean="0"/>
              <a:t> (San </a:t>
            </a:r>
            <a:r>
              <a:rPr lang="en-US" sz="2000" dirty="0" err="1" smtClean="0"/>
              <a:t>Cristóbal</a:t>
            </a:r>
            <a:r>
              <a:rPr lang="en-US" sz="2000" dirty="0" smtClean="0"/>
              <a:t> Hill) is a hill in central - northern Santiago which rises 300 m above the rest of Santiago; the peak is the second highest point in the city. Although it’s original name is </a:t>
            </a:r>
            <a:r>
              <a:rPr lang="en-US" sz="2000" i="1" dirty="0" err="1" smtClean="0"/>
              <a:t>Tupahue</a:t>
            </a:r>
            <a:r>
              <a:rPr lang="en-US" sz="2000" dirty="0" smtClean="0"/>
              <a:t> "place of god,” the San </a:t>
            </a:r>
            <a:r>
              <a:rPr lang="en-US" sz="2000" dirty="0" err="1" smtClean="0"/>
              <a:t>Cristóbal</a:t>
            </a:r>
            <a:r>
              <a:rPr lang="en-US" sz="2000" dirty="0" smtClean="0"/>
              <a:t> family held a quarry on the hills south side, close to the </a:t>
            </a:r>
            <a:r>
              <a:rPr lang="en-US" sz="2000" dirty="0" err="1" smtClean="0"/>
              <a:t>Mapocho</a:t>
            </a:r>
            <a:r>
              <a:rPr lang="en-US" sz="2000" dirty="0" smtClean="0"/>
              <a:t> river and that’s the reason why it is called San </a:t>
            </a:r>
            <a:r>
              <a:rPr lang="en-US" sz="2000" dirty="0" err="1" smtClean="0"/>
              <a:t>Cristóbal</a:t>
            </a:r>
            <a:r>
              <a:rPr lang="en-US" sz="2000" dirty="0" smtClean="0"/>
              <a:t> even if it has a statue of Virgin Mary on the top. </a:t>
            </a:r>
          </a:p>
          <a:p>
            <a:endParaRPr lang="en-US" sz="2000" dirty="0"/>
          </a:p>
        </p:txBody>
      </p:sp>
      <p:sp>
        <p:nvSpPr>
          <p:cNvPr id="4" name="TextBox 3"/>
          <p:cNvSpPr txBox="1"/>
          <p:nvPr/>
        </p:nvSpPr>
        <p:spPr>
          <a:xfrm rot="16200000">
            <a:off x="-1879477" y="3251077"/>
            <a:ext cx="4523931" cy="307777"/>
          </a:xfrm>
          <a:prstGeom prst="rect">
            <a:avLst/>
          </a:prstGeom>
          <a:noFill/>
        </p:spPr>
        <p:txBody>
          <a:bodyPr wrap="none" rtlCol="0">
            <a:spAutoFit/>
          </a:bodyPr>
          <a:lstStyle/>
          <a:p>
            <a:r>
              <a:rPr lang="en-US" sz="1400" dirty="0" smtClean="0"/>
              <a:t>http://en.wikipedia.org/wiki/Cerro_San_Crist%C3%B3bal</a:t>
            </a:r>
            <a:endParaRPr lang="en-US" sz="1400" dirty="0"/>
          </a:p>
        </p:txBody>
      </p:sp>
      <p:pic>
        <p:nvPicPr>
          <p:cNvPr id="28674" name="Picture 2" descr="http://3.bp.blogspot.com/_NxJL8m5RrW8/St7wAkWYwQI/AAAAAAAAAZo/h2G22rkKWZ4/s400/cerro+san+cristobal.jpg"/>
          <p:cNvPicPr>
            <a:picLocks noChangeAspect="1" noChangeArrowheads="1"/>
          </p:cNvPicPr>
          <p:nvPr/>
        </p:nvPicPr>
        <p:blipFill>
          <a:blip r:embed="rId3" cstate="print"/>
          <a:srcRect/>
          <a:stretch>
            <a:fillRect/>
          </a:stretch>
        </p:blipFill>
        <p:spPr bwMode="auto">
          <a:xfrm>
            <a:off x="1447800" y="990600"/>
            <a:ext cx="4572000" cy="3429000"/>
          </a:xfrm>
          <a:prstGeom prst="rect">
            <a:avLst/>
          </a:prstGeom>
          <a:noFill/>
        </p:spPr>
      </p:pic>
      <p:pic>
        <p:nvPicPr>
          <p:cNvPr id="28676" name="Picture 4" descr="http://files.myopera.com/sklampfer/albums/587036/Cerro%20San%20Cristobal%20077.jpg"/>
          <p:cNvPicPr>
            <a:picLocks noChangeAspect="1" noChangeArrowheads="1"/>
          </p:cNvPicPr>
          <p:nvPr/>
        </p:nvPicPr>
        <p:blipFill>
          <a:blip r:embed="rId4" cstate="print"/>
          <a:srcRect l="16352" t="5661" r="20755"/>
          <a:stretch>
            <a:fillRect/>
          </a:stretch>
        </p:blipFill>
        <p:spPr bwMode="auto">
          <a:xfrm>
            <a:off x="6934200" y="304800"/>
            <a:ext cx="1905000" cy="3810000"/>
          </a:xfrm>
          <a:prstGeom prst="rect">
            <a:avLst/>
          </a:prstGeom>
          <a:noFill/>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3733800" cy="6324600"/>
          </a:xfrm>
        </p:spPr>
        <p:txBody>
          <a:bodyPr>
            <a:normAutofit fontScale="92500" lnSpcReduction="10000"/>
          </a:bodyPr>
          <a:lstStyle/>
          <a:p>
            <a:r>
              <a:rPr lang="en-US" dirty="0" smtClean="0"/>
              <a:t>Sucre has a rich, varied history and a wealth of historical architecture deserving of the selection as a World Heritage Site by UNESCO.</a:t>
            </a:r>
          </a:p>
          <a:p>
            <a:r>
              <a:rPr lang="en-US" dirty="0" smtClean="0"/>
              <a:t>Sucre is also a university city, with many cultural attractions, museums, shops, restaurants. </a:t>
            </a:r>
          </a:p>
        </p:txBody>
      </p:sp>
      <p:pic>
        <p:nvPicPr>
          <p:cNvPr id="117762" name="Picture 2" descr="http://www.kalipedia.com/kalipediamedia/historia/media/200808/03/hisbolivia/20080803klphishbo_14_Ies_SCO.jpg"/>
          <p:cNvPicPr>
            <a:picLocks noChangeAspect="1" noChangeArrowheads="1"/>
          </p:cNvPicPr>
          <p:nvPr/>
        </p:nvPicPr>
        <p:blipFill>
          <a:blip r:embed="rId3" cstate="print"/>
          <a:srcRect/>
          <a:stretch>
            <a:fillRect/>
          </a:stretch>
        </p:blipFill>
        <p:spPr bwMode="auto">
          <a:xfrm>
            <a:off x="3962400" y="304800"/>
            <a:ext cx="4955076" cy="3276600"/>
          </a:xfrm>
          <a:prstGeom prst="rect">
            <a:avLst/>
          </a:prstGeom>
          <a:noFill/>
        </p:spPr>
      </p:pic>
      <p:sp>
        <p:nvSpPr>
          <p:cNvPr id="5" name="Content Placeholder 2"/>
          <p:cNvSpPr txBox="1">
            <a:spLocks/>
          </p:cNvSpPr>
          <p:nvPr/>
        </p:nvSpPr>
        <p:spPr>
          <a:xfrm>
            <a:off x="4267200" y="3886200"/>
            <a:ext cx="4648200" cy="2743200"/>
          </a:xfrm>
          <a:prstGeom prst="rect">
            <a:avLst/>
          </a:prstGeom>
        </p:spPr>
        <p:txBody>
          <a:bodyPr vert="horz">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tx2"/>
                </a:solidFill>
                <a:effectLst/>
                <a:uLnTx/>
                <a:uFillTx/>
                <a:latin typeface="+mn-lt"/>
                <a:ea typeface="+mn-ea"/>
                <a:cs typeface="+mn-cs"/>
              </a:rPr>
              <a:t>San Francisco Xavier university was founded in 1625, one of the oldest universities in the Americas, and specializes in law. </a:t>
            </a:r>
          </a:p>
        </p:txBody>
      </p:sp>
    </p:spTree>
  </p:cSld>
  <p:clrMapOvr>
    <a:masterClrMapping/>
  </p:clrMapOvr>
  <p:transition>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2819400" cy="1676400"/>
          </a:xfrm>
        </p:spPr>
        <p:txBody>
          <a:bodyPr>
            <a:normAutofit/>
          </a:bodyPr>
          <a:lstStyle/>
          <a:p>
            <a:r>
              <a:rPr lang="en-US" dirty="0" smtClean="0"/>
              <a:t>San </a:t>
            </a:r>
            <a:r>
              <a:rPr lang="en-US" dirty="0" err="1" smtClean="0"/>
              <a:t>pedro</a:t>
            </a:r>
            <a:r>
              <a:rPr lang="en-US" dirty="0" smtClean="0"/>
              <a:t> </a:t>
            </a:r>
            <a:br>
              <a:rPr lang="en-US" dirty="0" smtClean="0"/>
            </a:br>
            <a:r>
              <a:rPr lang="en-US" dirty="0" smtClean="0"/>
              <a:t>de Atacama</a:t>
            </a:r>
            <a:endParaRPr lang="en-US" dirty="0"/>
          </a:p>
        </p:txBody>
      </p:sp>
      <p:sp>
        <p:nvSpPr>
          <p:cNvPr id="8" name="Content Placeholder 7"/>
          <p:cNvSpPr>
            <a:spLocks noGrp="1"/>
          </p:cNvSpPr>
          <p:nvPr>
            <p:ph idx="1"/>
          </p:nvPr>
        </p:nvSpPr>
        <p:spPr>
          <a:xfrm>
            <a:off x="381000" y="3352800"/>
            <a:ext cx="8610600" cy="2971800"/>
          </a:xfrm>
          <a:ln>
            <a:solidFill>
              <a:schemeClr val="tx1"/>
            </a:solidFill>
          </a:ln>
        </p:spPr>
        <p:txBody>
          <a:bodyPr>
            <a:noAutofit/>
          </a:bodyPr>
          <a:lstStyle/>
          <a:p>
            <a:r>
              <a:rPr lang="en-US" sz="2000" dirty="0" smtClean="0"/>
              <a:t>Tiny San Pedro de Atacama (elevation 2440m) is a </a:t>
            </a:r>
            <a:r>
              <a:rPr lang="en-US" sz="2000" i="1" dirty="0" err="1" smtClean="0"/>
              <a:t>precordillera</a:t>
            </a:r>
            <a:r>
              <a:rPr lang="en-US" sz="2000" dirty="0" smtClean="0"/>
              <a:t> oasis village turned into a tourist boomtown, and is also </a:t>
            </a:r>
            <a:r>
              <a:rPr lang="en-US" sz="2000" i="1" dirty="0" smtClean="0"/>
              <a:t>the</a:t>
            </a:r>
            <a:r>
              <a:rPr lang="en-US" sz="2000" dirty="0" smtClean="0"/>
              <a:t> gringo gathering point of northern Chile..</a:t>
            </a:r>
          </a:p>
          <a:p>
            <a:r>
              <a:rPr lang="en-US" sz="2000" dirty="0" smtClean="0"/>
              <a:t>San Pedro itself seems hardly big enough to absorb the hordes of travelers that arrive; it's little more than a handful of picturesque adobe streets clustering around a pretty tree-lined plaza and postcard-perfect church. However the last decade has seen a proliferation of guesthouses, restaurants, Internet cafés and tour agencies wedging their way into its dusty streets.</a:t>
            </a:r>
          </a:p>
          <a:p>
            <a:endParaRPr lang="en-US" sz="2000" dirty="0"/>
          </a:p>
        </p:txBody>
      </p:sp>
      <p:sp>
        <p:nvSpPr>
          <p:cNvPr id="4" name="TextBox 3"/>
          <p:cNvSpPr txBox="1"/>
          <p:nvPr/>
        </p:nvSpPr>
        <p:spPr>
          <a:xfrm>
            <a:off x="1752600" y="6400800"/>
            <a:ext cx="7321876" cy="369332"/>
          </a:xfrm>
          <a:prstGeom prst="rect">
            <a:avLst/>
          </a:prstGeom>
          <a:noFill/>
        </p:spPr>
        <p:txBody>
          <a:bodyPr wrap="none" rtlCol="0">
            <a:spAutoFit/>
          </a:bodyPr>
          <a:lstStyle/>
          <a:p>
            <a:r>
              <a:rPr lang="en-US" dirty="0" smtClean="0"/>
              <a:t>http://www.lonelyplanet.com/chile/northern-chile/san-pedro-de-atacama</a:t>
            </a:r>
            <a:endParaRPr lang="en-US" dirty="0"/>
          </a:p>
        </p:txBody>
      </p:sp>
      <p:pic>
        <p:nvPicPr>
          <p:cNvPr id="28674" name="Picture 2" descr="http://1.bp.blogspot.com/_I4L4XSFvyOc/TMWzamYfskI/AAAAAAAAAiw/hm7UvAGvYis/s1600/San_Pedro_de_Atacama_Vulcao_Licancabur.jpg"/>
          <p:cNvPicPr>
            <a:picLocks noChangeAspect="1" noChangeArrowheads="1"/>
          </p:cNvPicPr>
          <p:nvPr/>
        </p:nvPicPr>
        <p:blipFill>
          <a:blip r:embed="rId3" cstate="print"/>
          <a:srcRect t="28000" r="-2667"/>
          <a:stretch>
            <a:fillRect/>
          </a:stretch>
        </p:blipFill>
        <p:spPr bwMode="auto">
          <a:xfrm>
            <a:off x="3124200" y="304800"/>
            <a:ext cx="5867400" cy="2743201"/>
          </a:xfrm>
          <a:prstGeom prst="rect">
            <a:avLst/>
          </a:prstGeom>
          <a:noFill/>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838200"/>
          </a:xfrm>
        </p:spPr>
        <p:txBody>
          <a:bodyPr>
            <a:normAutofit/>
          </a:bodyPr>
          <a:lstStyle/>
          <a:p>
            <a:r>
              <a:rPr lang="en-US" dirty="0" smtClean="0"/>
              <a:t>San </a:t>
            </a:r>
            <a:r>
              <a:rPr lang="en-US" dirty="0" err="1" smtClean="0"/>
              <a:t>pedro</a:t>
            </a:r>
            <a:r>
              <a:rPr lang="en-US" dirty="0" smtClean="0"/>
              <a:t> de Atacama</a:t>
            </a:r>
            <a:endParaRPr lang="en-US" dirty="0"/>
          </a:p>
        </p:txBody>
      </p:sp>
      <p:sp>
        <p:nvSpPr>
          <p:cNvPr id="8" name="Content Placeholder 7"/>
          <p:cNvSpPr>
            <a:spLocks noGrp="1"/>
          </p:cNvSpPr>
          <p:nvPr>
            <p:ph idx="1"/>
          </p:nvPr>
        </p:nvSpPr>
        <p:spPr>
          <a:xfrm>
            <a:off x="3505200" y="4800600"/>
            <a:ext cx="5257800" cy="1981200"/>
          </a:xfrm>
          <a:ln>
            <a:solidFill>
              <a:schemeClr val="bg1"/>
            </a:solidFill>
          </a:ln>
        </p:spPr>
        <p:txBody>
          <a:bodyPr>
            <a:noAutofit/>
          </a:bodyPr>
          <a:lstStyle/>
          <a:p>
            <a:r>
              <a:rPr lang="en-US" sz="2000" dirty="0" smtClean="0"/>
              <a:t>Close by is the country's largest salt flat, spotted pink with flamingos and its edges crinkled by volcanoes, fields of steaming geysers, a host of otherworldly rock formations and weird layer-cake landscapes</a:t>
            </a:r>
          </a:p>
          <a:p>
            <a:endParaRPr lang="en-US" sz="2000" dirty="0"/>
          </a:p>
        </p:txBody>
      </p:sp>
      <p:sp>
        <p:nvSpPr>
          <p:cNvPr id="4" name="TextBox 3"/>
          <p:cNvSpPr txBox="1"/>
          <p:nvPr/>
        </p:nvSpPr>
        <p:spPr>
          <a:xfrm>
            <a:off x="1752600" y="6400800"/>
            <a:ext cx="7321876" cy="369332"/>
          </a:xfrm>
          <a:prstGeom prst="rect">
            <a:avLst/>
          </a:prstGeom>
          <a:solidFill>
            <a:schemeClr val="bg2">
              <a:lumMod val="90000"/>
            </a:schemeClr>
          </a:solidFill>
        </p:spPr>
        <p:txBody>
          <a:bodyPr wrap="none" rtlCol="0">
            <a:spAutoFit/>
          </a:bodyPr>
          <a:lstStyle/>
          <a:p>
            <a:r>
              <a:rPr lang="en-US" dirty="0" smtClean="0"/>
              <a:t>http://www.lonelyplanet.com/chile/northern-chile/san-pedro-de-atacama</a:t>
            </a:r>
            <a:endParaRPr lang="en-US" dirty="0"/>
          </a:p>
        </p:txBody>
      </p:sp>
      <p:pic>
        <p:nvPicPr>
          <p:cNvPr id="2050" name="Picture 2" descr="http://paradiseintheworld.com/wp-content/uploads/2012/05/San-pedro-de-Atacama-chile.jpg">
            <a:hlinkClick r:id="rId3"/>
          </p:cNvPr>
          <p:cNvPicPr>
            <a:picLocks noChangeAspect="1" noChangeArrowheads="1"/>
          </p:cNvPicPr>
          <p:nvPr/>
        </p:nvPicPr>
        <p:blipFill>
          <a:blip r:embed="rId4" cstate="print"/>
          <a:srcRect/>
          <a:stretch>
            <a:fillRect/>
          </a:stretch>
        </p:blipFill>
        <p:spPr bwMode="auto">
          <a:xfrm>
            <a:off x="304801" y="3943349"/>
            <a:ext cx="3279646" cy="2457451"/>
          </a:xfrm>
          <a:prstGeom prst="rect">
            <a:avLst/>
          </a:prstGeom>
          <a:noFill/>
        </p:spPr>
      </p:pic>
      <p:pic>
        <p:nvPicPr>
          <p:cNvPr id="2052" name="Picture 4" descr="http://static.guim.co.uk/sys-images/Travel/Pix/pictures/2007/10/29/SanPedroDeAtacama_Corbis.jpg">
            <a:hlinkClick r:id="rId5"/>
          </p:cNvPr>
          <p:cNvPicPr>
            <a:picLocks noChangeAspect="1" noChangeArrowheads="1"/>
          </p:cNvPicPr>
          <p:nvPr/>
        </p:nvPicPr>
        <p:blipFill>
          <a:blip r:embed="rId6" cstate="print"/>
          <a:srcRect/>
          <a:stretch>
            <a:fillRect/>
          </a:stretch>
        </p:blipFill>
        <p:spPr bwMode="auto">
          <a:xfrm>
            <a:off x="304800" y="1143000"/>
            <a:ext cx="4381500" cy="2628900"/>
          </a:xfrm>
          <a:prstGeom prst="rect">
            <a:avLst/>
          </a:prstGeom>
          <a:noFill/>
        </p:spPr>
      </p:pic>
      <p:pic>
        <p:nvPicPr>
          <p:cNvPr id="2054" name="Picture 6" descr="http://www.tourwoo.com/wp-content/uploads/2012/07/chile-san-pedro-de-atacama.png">
            <a:hlinkClick r:id="rId7"/>
          </p:cNvPr>
          <p:cNvPicPr>
            <a:picLocks noChangeAspect="1" noChangeArrowheads="1"/>
          </p:cNvPicPr>
          <p:nvPr/>
        </p:nvPicPr>
        <p:blipFill>
          <a:blip r:embed="rId8" cstate="print"/>
          <a:srcRect l="25098" t="2524" r="-392" b="11672"/>
          <a:stretch>
            <a:fillRect/>
          </a:stretch>
        </p:blipFill>
        <p:spPr bwMode="auto">
          <a:xfrm>
            <a:off x="5029200" y="2133600"/>
            <a:ext cx="3657600" cy="2590800"/>
          </a:xfrm>
          <a:prstGeom prst="rect">
            <a:avLst/>
          </a:prstGeom>
          <a:noFill/>
        </p:spPr>
      </p:pic>
      <p:pic>
        <p:nvPicPr>
          <p:cNvPr id="2056" name="Picture 8" descr="http://paradiseintheworld.com/wp-content/uploads/2012/05/San-pedro-de-Atacama-wallpaper.jpg">
            <a:hlinkClick r:id="rId3"/>
          </p:cNvPr>
          <p:cNvPicPr>
            <a:picLocks noChangeAspect="1" noChangeArrowheads="1"/>
          </p:cNvPicPr>
          <p:nvPr/>
        </p:nvPicPr>
        <p:blipFill>
          <a:blip r:embed="rId9" cstate="print"/>
          <a:srcRect t="27711" r="16667"/>
          <a:stretch>
            <a:fillRect/>
          </a:stretch>
        </p:blipFill>
        <p:spPr bwMode="auto">
          <a:xfrm>
            <a:off x="5638800" y="76200"/>
            <a:ext cx="3048000" cy="1981199"/>
          </a:xfrm>
          <a:prstGeom prst="rect">
            <a:avLst/>
          </a:prstGeom>
          <a:noFill/>
        </p:spPr>
      </p:pic>
      <p:sp>
        <p:nvSpPr>
          <p:cNvPr id="9" name="TextBox 8">
            <a:hlinkClick r:id="rId10"/>
          </p:cNvPr>
          <p:cNvSpPr txBox="1"/>
          <p:nvPr/>
        </p:nvSpPr>
        <p:spPr>
          <a:xfrm>
            <a:off x="3733800" y="4114800"/>
            <a:ext cx="1022780" cy="646331"/>
          </a:xfrm>
          <a:prstGeom prst="rect">
            <a:avLst/>
          </a:prstGeom>
          <a:solidFill>
            <a:schemeClr val="accent1"/>
          </a:solidFill>
          <a:ln>
            <a:solidFill>
              <a:schemeClr val="tx1"/>
            </a:solidFill>
          </a:ln>
        </p:spPr>
        <p:txBody>
          <a:bodyPr wrap="none" rtlCol="0">
            <a:spAutoFit/>
          </a:bodyPr>
          <a:lstStyle/>
          <a:p>
            <a:pPr algn="ctr"/>
            <a:r>
              <a:rPr lang="en-US" dirty="0" smtClean="0"/>
              <a:t>Pictorial </a:t>
            </a:r>
          </a:p>
          <a:p>
            <a:pPr algn="ctr"/>
            <a:r>
              <a:rPr lang="en-US" dirty="0" smtClean="0"/>
              <a:t>Video</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Autofit/>
          </a:bodyPr>
          <a:lstStyle/>
          <a:p>
            <a:pPr algn="r"/>
            <a:r>
              <a:rPr lang="en-US" dirty="0" err="1" smtClean="0"/>
              <a:t>Chuquicamata</a:t>
            </a:r>
            <a:r>
              <a:rPr lang="en-US" dirty="0" smtClean="0"/>
              <a:t> </a:t>
            </a:r>
            <a:br>
              <a:rPr lang="en-US" dirty="0" smtClean="0"/>
            </a:br>
            <a:r>
              <a:rPr lang="en-US" dirty="0" smtClean="0"/>
              <a:t>copper mine</a:t>
            </a:r>
            <a:endParaRPr lang="en-US" dirty="0"/>
          </a:p>
        </p:txBody>
      </p:sp>
      <p:sp>
        <p:nvSpPr>
          <p:cNvPr id="8" name="Content Placeholder 7"/>
          <p:cNvSpPr>
            <a:spLocks noGrp="1"/>
          </p:cNvSpPr>
          <p:nvPr>
            <p:ph idx="1"/>
          </p:nvPr>
        </p:nvSpPr>
        <p:spPr>
          <a:xfrm>
            <a:off x="152400" y="3276600"/>
            <a:ext cx="8686800" cy="3505200"/>
          </a:xfrm>
          <a:ln>
            <a:solidFill>
              <a:schemeClr val="tx1"/>
            </a:solidFill>
          </a:ln>
        </p:spPr>
        <p:txBody>
          <a:bodyPr>
            <a:noAutofit/>
          </a:bodyPr>
          <a:lstStyle/>
          <a:p>
            <a:r>
              <a:rPr lang="en-US" sz="2000" dirty="0" smtClean="0"/>
              <a:t>The </a:t>
            </a:r>
            <a:r>
              <a:rPr lang="en-US" sz="2000" dirty="0" err="1" smtClean="0"/>
              <a:t>Chuquicamata</a:t>
            </a:r>
            <a:r>
              <a:rPr lang="en-US" sz="2000" dirty="0" smtClean="0"/>
              <a:t> (</a:t>
            </a:r>
            <a:r>
              <a:rPr lang="en-US" sz="2000" dirty="0" err="1" smtClean="0"/>
              <a:t>Chuqui</a:t>
            </a:r>
            <a:r>
              <a:rPr lang="en-US" sz="2000" dirty="0" smtClean="0"/>
              <a:t>) mine is a large open pit copper mine located 1,650km north of Santiago, which has been operating since 1910. The mine produced 29 million tons of copper by the end of 2007. The </a:t>
            </a:r>
            <a:r>
              <a:rPr lang="en-US" sz="2000" dirty="0" err="1" smtClean="0"/>
              <a:t>Chuquicamata</a:t>
            </a:r>
            <a:r>
              <a:rPr lang="en-US" sz="2000" dirty="0" smtClean="0"/>
              <a:t> site is expected to be closed by 2013.</a:t>
            </a:r>
          </a:p>
          <a:p>
            <a:r>
              <a:rPr lang="en-US" sz="2000" dirty="0" smtClean="0"/>
              <a:t>A new underground mine will be developed in addition to the present open pit mine and will begin operations in 2018. Four subterranean tunnels extending 1,500km will be constructed under the surface of the mine. The tunnels will deepen the mine by nearly 787m by the end of production in 2060. The underground mine will be developed at an estimated cost of $2bn and will produce an estimated 120,000t/d. The mine is owned and operated by </a:t>
            </a:r>
            <a:r>
              <a:rPr lang="en-US" sz="2000" dirty="0" err="1" smtClean="0"/>
              <a:t>Codelco</a:t>
            </a:r>
            <a:r>
              <a:rPr lang="en-US" sz="2000" dirty="0" smtClean="0"/>
              <a:t>. </a:t>
            </a:r>
          </a:p>
          <a:p>
            <a:endParaRPr lang="en-US" sz="2000" dirty="0"/>
          </a:p>
        </p:txBody>
      </p:sp>
      <p:sp>
        <p:nvSpPr>
          <p:cNvPr id="4" name="TextBox 3"/>
          <p:cNvSpPr txBox="1"/>
          <p:nvPr/>
        </p:nvSpPr>
        <p:spPr>
          <a:xfrm>
            <a:off x="3508189" y="6477000"/>
            <a:ext cx="5331011" cy="369332"/>
          </a:xfrm>
          <a:prstGeom prst="rect">
            <a:avLst/>
          </a:prstGeom>
          <a:noFill/>
        </p:spPr>
        <p:txBody>
          <a:bodyPr wrap="none" rtlCol="0">
            <a:spAutoFit/>
          </a:bodyPr>
          <a:lstStyle/>
          <a:p>
            <a:r>
              <a:rPr lang="en-US" sz="1400" dirty="0" smtClean="0"/>
              <a:t>http://www.mining-technology.com/projects/chuquicamata-copper</a:t>
            </a:r>
            <a:r>
              <a:rPr lang="en-US" dirty="0" smtClean="0"/>
              <a:t>/</a:t>
            </a:r>
            <a:endParaRPr lang="en-US" dirty="0"/>
          </a:p>
        </p:txBody>
      </p:sp>
      <p:pic>
        <p:nvPicPr>
          <p:cNvPr id="26626" name="Picture 2" descr="http://www.my-world-travelguides.com/pics/chuquicamata-copper-mine.jpg">
            <a:hlinkClick r:id="rId3"/>
          </p:cNvPr>
          <p:cNvPicPr>
            <a:picLocks noChangeAspect="1" noChangeArrowheads="1"/>
          </p:cNvPicPr>
          <p:nvPr/>
        </p:nvPicPr>
        <p:blipFill>
          <a:blip r:embed="rId4" cstate="print"/>
          <a:srcRect/>
          <a:stretch>
            <a:fillRect/>
          </a:stretch>
        </p:blipFill>
        <p:spPr bwMode="auto">
          <a:xfrm>
            <a:off x="152400" y="223176"/>
            <a:ext cx="4267200" cy="2748624"/>
          </a:xfrm>
          <a:prstGeom prst="rect">
            <a:avLst/>
          </a:prstGeom>
          <a:noFill/>
        </p:spPr>
      </p:pic>
      <p:pic>
        <p:nvPicPr>
          <p:cNvPr id="26628" name="Picture 4" descr="http://www.willgoto.com/images/Size3/Chile_Chuquicamata_copper_industry_b2306b5b79e84c388c63632075114e03.jpg">
            <a:hlinkClick r:id="rId5"/>
          </p:cNvPr>
          <p:cNvPicPr>
            <a:picLocks noChangeAspect="1" noChangeArrowheads="1"/>
          </p:cNvPicPr>
          <p:nvPr/>
        </p:nvPicPr>
        <p:blipFill>
          <a:blip r:embed="rId6" cstate="print"/>
          <a:srcRect/>
          <a:stretch>
            <a:fillRect/>
          </a:stretch>
        </p:blipFill>
        <p:spPr bwMode="auto">
          <a:xfrm>
            <a:off x="4572000" y="1219200"/>
            <a:ext cx="2743200" cy="1929371"/>
          </a:xfrm>
          <a:prstGeom prst="rect">
            <a:avLst/>
          </a:prstGeom>
          <a:noFill/>
        </p:spPr>
      </p:pic>
      <p:sp>
        <p:nvSpPr>
          <p:cNvPr id="7" name="TextBox 6">
            <a:hlinkClick r:id="rId7"/>
          </p:cNvPr>
          <p:cNvSpPr txBox="1"/>
          <p:nvPr/>
        </p:nvSpPr>
        <p:spPr>
          <a:xfrm>
            <a:off x="7772400" y="1524000"/>
            <a:ext cx="1295400" cy="923330"/>
          </a:xfrm>
          <a:prstGeom prst="rect">
            <a:avLst/>
          </a:prstGeom>
          <a:solidFill>
            <a:schemeClr val="accent1"/>
          </a:solidFill>
          <a:ln>
            <a:solidFill>
              <a:schemeClr val="tx1"/>
            </a:solidFill>
          </a:ln>
        </p:spPr>
        <p:txBody>
          <a:bodyPr wrap="square" rtlCol="0">
            <a:spAutoFit/>
          </a:bodyPr>
          <a:lstStyle/>
          <a:p>
            <a:r>
              <a:rPr lang="en-US" dirty="0" smtClean="0"/>
              <a:t>Copper </a:t>
            </a:r>
          </a:p>
          <a:p>
            <a:r>
              <a:rPr lang="en-US" dirty="0" smtClean="0"/>
              <a:t>Production</a:t>
            </a:r>
          </a:p>
          <a:p>
            <a:r>
              <a:rPr lang="en-US" dirty="0" smtClean="0"/>
              <a:t>In Chile</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841248"/>
          </a:xfrm>
        </p:spPr>
        <p:txBody>
          <a:bodyPr>
            <a:normAutofit fontScale="90000"/>
          </a:bodyPr>
          <a:lstStyle/>
          <a:p>
            <a:r>
              <a:rPr lang="en-US" dirty="0" smtClean="0"/>
              <a:t>Easter island- </a:t>
            </a:r>
            <a:br>
              <a:rPr lang="en-US" dirty="0" smtClean="0"/>
            </a:br>
            <a:r>
              <a:rPr lang="en-US" dirty="0" err="1" smtClean="0"/>
              <a:t>moai</a:t>
            </a:r>
            <a:r>
              <a:rPr lang="en-US" dirty="0" smtClean="0"/>
              <a:t> stone figures</a:t>
            </a:r>
            <a:endParaRPr lang="en-US" dirty="0"/>
          </a:p>
        </p:txBody>
      </p:sp>
      <p:sp>
        <p:nvSpPr>
          <p:cNvPr id="5" name="Content Placeholder 4"/>
          <p:cNvSpPr>
            <a:spLocks noGrp="1"/>
          </p:cNvSpPr>
          <p:nvPr>
            <p:ph sz="half" idx="1"/>
          </p:nvPr>
        </p:nvSpPr>
        <p:spPr>
          <a:xfrm>
            <a:off x="-76200" y="1143000"/>
            <a:ext cx="4419600" cy="5486400"/>
          </a:xfrm>
        </p:spPr>
        <p:txBody>
          <a:bodyPr>
            <a:noAutofit/>
          </a:bodyPr>
          <a:lstStyle/>
          <a:p>
            <a:r>
              <a:rPr lang="en-GB" sz="1800" dirty="0" smtClean="0"/>
              <a:t>One of the world's most famous yet least visited archaeological sites, Easter Island is a small, hilly, now treeless island of volcanic origin. Located in the Pacific off the coast of Chile, it is considered to be the world’s most remote inhabited island. Sixty-three square miles in size and with three extinct volcanoes (the tallest rising to 1674 feet), the island is, technically speaking, a single massive volcano rising over ten thousand feet from the Pacific Ocean floor. The oldest known traditional name of the island is Te </a:t>
            </a:r>
            <a:r>
              <a:rPr lang="en-GB" sz="1800" dirty="0" err="1" smtClean="0"/>
              <a:t>Pito</a:t>
            </a:r>
            <a:r>
              <a:rPr lang="en-GB" sz="1800" dirty="0" smtClean="0"/>
              <a:t> o Te </a:t>
            </a:r>
            <a:r>
              <a:rPr lang="en-GB" sz="1800" dirty="0" err="1" smtClean="0"/>
              <a:t>Henua</a:t>
            </a:r>
            <a:r>
              <a:rPr lang="en-GB" sz="1800" dirty="0" smtClean="0"/>
              <a:t>, meaning ‘The </a:t>
            </a:r>
            <a:r>
              <a:rPr lang="en-GB" sz="1800" dirty="0" err="1" smtClean="0"/>
              <a:t>Center</a:t>
            </a:r>
            <a:r>
              <a:rPr lang="en-GB" sz="1800" dirty="0" smtClean="0"/>
              <a:t> (or Navel) of the World.’ The island received its most well known current name, from the Dutch sea captain Jacob </a:t>
            </a:r>
            <a:r>
              <a:rPr lang="en-GB" sz="1800" dirty="0" err="1" smtClean="0"/>
              <a:t>Roggeveen</a:t>
            </a:r>
            <a:r>
              <a:rPr lang="en-GB" sz="1800" dirty="0" smtClean="0"/>
              <a:t> who became the first European to visit on Easter Sunday, April 5, 1722.</a:t>
            </a:r>
            <a:endParaRPr lang="en-US" sz="1800" dirty="0"/>
          </a:p>
        </p:txBody>
      </p:sp>
      <p:sp>
        <p:nvSpPr>
          <p:cNvPr id="6" name="Content Placeholder 5"/>
          <p:cNvSpPr>
            <a:spLocks noGrp="1"/>
          </p:cNvSpPr>
          <p:nvPr>
            <p:ph sz="half" idx="2"/>
          </p:nvPr>
        </p:nvSpPr>
        <p:spPr>
          <a:xfrm>
            <a:off x="4343400" y="3124200"/>
            <a:ext cx="4724400" cy="3352800"/>
          </a:xfrm>
          <a:ln>
            <a:solidFill>
              <a:schemeClr val="tx1"/>
            </a:solidFill>
          </a:ln>
        </p:spPr>
        <p:txBody>
          <a:bodyPr>
            <a:noAutofit/>
          </a:bodyPr>
          <a:lstStyle/>
          <a:p>
            <a:r>
              <a:rPr lang="en-GB" sz="2100" dirty="0" smtClean="0"/>
              <a:t>The most famous features are its enormous stone statues called </a:t>
            </a:r>
            <a:r>
              <a:rPr lang="en-GB" sz="2100" i="1" dirty="0" err="1" smtClean="0"/>
              <a:t>moai</a:t>
            </a:r>
            <a:r>
              <a:rPr lang="en-GB" sz="2100" dirty="0" smtClean="0"/>
              <a:t>, at least 288 of which once stood upon massive stone platforms called </a:t>
            </a:r>
            <a:r>
              <a:rPr lang="en-GB" sz="2100" i="1" dirty="0" err="1" smtClean="0"/>
              <a:t>ahu</a:t>
            </a:r>
            <a:r>
              <a:rPr lang="en-GB" sz="2100" dirty="0" smtClean="0"/>
              <a:t>.  </a:t>
            </a:r>
          </a:p>
          <a:p>
            <a:r>
              <a:rPr lang="en-GB" sz="2100" dirty="0" smtClean="0"/>
              <a:t>There are some 250 of these </a:t>
            </a:r>
            <a:r>
              <a:rPr lang="en-GB" sz="2100" dirty="0" err="1" smtClean="0"/>
              <a:t>ahu</a:t>
            </a:r>
            <a:r>
              <a:rPr lang="en-GB" sz="2100" dirty="0" smtClean="0"/>
              <a:t> platforms spaced approximately one half mile apart and creating an almost unbroken line around the perimeter of the island. </a:t>
            </a:r>
            <a:endParaRPr lang="en-US" sz="2100" dirty="0"/>
          </a:p>
        </p:txBody>
      </p:sp>
      <p:sp>
        <p:nvSpPr>
          <p:cNvPr id="7" name="TextBox 6"/>
          <p:cNvSpPr txBox="1"/>
          <p:nvPr/>
        </p:nvSpPr>
        <p:spPr>
          <a:xfrm>
            <a:off x="4520362" y="6553200"/>
            <a:ext cx="4623638" cy="307777"/>
          </a:xfrm>
          <a:prstGeom prst="rect">
            <a:avLst/>
          </a:prstGeom>
          <a:solidFill>
            <a:schemeClr val="bg2">
              <a:lumMod val="90000"/>
            </a:schemeClr>
          </a:solidFill>
        </p:spPr>
        <p:txBody>
          <a:bodyPr wrap="none" rtlCol="0">
            <a:spAutoFit/>
          </a:bodyPr>
          <a:lstStyle/>
          <a:p>
            <a:r>
              <a:rPr lang="en-US" sz="1400" dirty="0" smtClean="0"/>
              <a:t>http://sacredsites.com/americas/chile/easter_island.html</a:t>
            </a:r>
            <a:endParaRPr lang="en-US" sz="1400" dirty="0"/>
          </a:p>
        </p:txBody>
      </p:sp>
      <p:pic>
        <p:nvPicPr>
          <p:cNvPr id="24580" name="Picture 4" descr="http://www.arts-wallpapers.com/wallpapersphotography-com/widescreenphotographywallpapers/images/ahu_akiui_easter_island_chile.jpg"/>
          <p:cNvPicPr>
            <a:picLocks noChangeAspect="1" noChangeArrowheads="1"/>
          </p:cNvPicPr>
          <p:nvPr/>
        </p:nvPicPr>
        <p:blipFill>
          <a:blip r:embed="rId3" cstate="print"/>
          <a:srcRect/>
          <a:stretch>
            <a:fillRect/>
          </a:stretch>
        </p:blipFill>
        <p:spPr bwMode="auto">
          <a:xfrm>
            <a:off x="4326468" y="152400"/>
            <a:ext cx="4741332" cy="2667000"/>
          </a:xfrm>
          <a:prstGeom prst="rect">
            <a:avLst/>
          </a:prstGeom>
          <a:noFill/>
        </p:spPr>
      </p:pic>
    </p:spTree>
  </p:cSld>
  <p:clrMapOvr>
    <a:masterClrMapping/>
  </p:clrMapOvr>
  <p:transition>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838200"/>
          </a:xfrm>
        </p:spPr>
        <p:txBody>
          <a:bodyPr>
            <a:normAutofit fontScale="90000"/>
          </a:bodyPr>
          <a:lstStyle/>
          <a:p>
            <a:r>
              <a:rPr lang="en-US" dirty="0" smtClean="0"/>
              <a:t>Easter island- </a:t>
            </a:r>
            <a:br>
              <a:rPr lang="en-US" dirty="0" smtClean="0"/>
            </a:br>
            <a:r>
              <a:rPr lang="en-US" dirty="0" err="1" smtClean="0"/>
              <a:t>moai</a:t>
            </a:r>
            <a:r>
              <a:rPr lang="en-US" dirty="0" smtClean="0"/>
              <a:t> stone figures</a:t>
            </a:r>
            <a:endParaRPr lang="en-US" dirty="0"/>
          </a:p>
        </p:txBody>
      </p:sp>
      <p:sp>
        <p:nvSpPr>
          <p:cNvPr id="8" name="Content Placeholder 7"/>
          <p:cNvSpPr>
            <a:spLocks noGrp="1"/>
          </p:cNvSpPr>
          <p:nvPr>
            <p:ph idx="1"/>
          </p:nvPr>
        </p:nvSpPr>
        <p:spPr>
          <a:xfrm>
            <a:off x="4114800" y="228600"/>
            <a:ext cx="4876800" cy="6400800"/>
          </a:xfrm>
          <a:ln>
            <a:solidFill>
              <a:schemeClr val="tx1"/>
            </a:solidFill>
          </a:ln>
        </p:spPr>
        <p:txBody>
          <a:bodyPr>
            <a:noAutofit/>
          </a:bodyPr>
          <a:lstStyle/>
          <a:p>
            <a:r>
              <a:rPr lang="en-GB" sz="2000" dirty="0" smtClean="0"/>
              <a:t>Another 600 </a:t>
            </a:r>
            <a:r>
              <a:rPr lang="en-GB" sz="2000" dirty="0" err="1" smtClean="0"/>
              <a:t>moai</a:t>
            </a:r>
            <a:r>
              <a:rPr lang="en-GB" sz="2000" dirty="0" smtClean="0"/>
              <a:t> statues are scattered around the island, either in quarries or along ancient roads between the quarries and the coastal areas where the statues were most often erected.</a:t>
            </a:r>
          </a:p>
          <a:p>
            <a:r>
              <a:rPr lang="en-GB" sz="2000" dirty="0" smtClean="0"/>
              <a:t>Nearly all the </a:t>
            </a:r>
            <a:r>
              <a:rPr lang="en-GB" sz="2000" dirty="0" err="1" smtClean="0"/>
              <a:t>moai</a:t>
            </a:r>
            <a:r>
              <a:rPr lang="en-GB" sz="2000" dirty="0" smtClean="0"/>
              <a:t> are carved from the tough stone of the </a:t>
            </a:r>
            <a:r>
              <a:rPr lang="en-GB" sz="2000" dirty="0" err="1" smtClean="0"/>
              <a:t>Rano</a:t>
            </a:r>
            <a:r>
              <a:rPr lang="en-GB" sz="2000" dirty="0" smtClean="0"/>
              <a:t> </a:t>
            </a:r>
            <a:r>
              <a:rPr lang="en-GB" sz="2000" dirty="0" err="1" smtClean="0"/>
              <a:t>Raraku</a:t>
            </a:r>
            <a:r>
              <a:rPr lang="en-GB" sz="2000" dirty="0" smtClean="0"/>
              <a:t> volcano. </a:t>
            </a:r>
          </a:p>
          <a:p>
            <a:r>
              <a:rPr lang="en-GB" sz="2000" dirty="0" smtClean="0"/>
              <a:t>The average statue is 14 feet, 6 inches tall and weighs 14 tons. Some </a:t>
            </a:r>
            <a:r>
              <a:rPr lang="en-GB" sz="2000" dirty="0" err="1" smtClean="0"/>
              <a:t>moai</a:t>
            </a:r>
            <a:r>
              <a:rPr lang="en-GB" sz="2000" dirty="0" smtClean="0"/>
              <a:t> were as large as 33 feet and weighed more than 80 tons (one statue only partially quarried from the bedrock was 65 feet long and would have weighed an estimated 270 tons). </a:t>
            </a:r>
          </a:p>
          <a:p>
            <a:r>
              <a:rPr lang="en-GB" sz="2000" dirty="0" smtClean="0"/>
              <a:t>Depending upon the size of the statues, it has been estimated that between 50 and 150 people were needed to drag them across the countryside on sleds and rollers made from the island's trees.</a:t>
            </a:r>
            <a:endParaRPr lang="en-US" sz="2000" dirty="0"/>
          </a:p>
        </p:txBody>
      </p:sp>
      <p:pic>
        <p:nvPicPr>
          <p:cNvPr id="4" name="Picture 2" descr="Easter Island - Aku Aku"/>
          <p:cNvPicPr>
            <a:picLocks noChangeAspect="1" noChangeArrowheads="1"/>
          </p:cNvPicPr>
          <p:nvPr/>
        </p:nvPicPr>
        <p:blipFill>
          <a:blip r:embed="rId3" cstate="print"/>
          <a:srcRect l="20318" t="5085"/>
          <a:stretch>
            <a:fillRect/>
          </a:stretch>
        </p:blipFill>
        <p:spPr bwMode="auto">
          <a:xfrm>
            <a:off x="304800" y="3733800"/>
            <a:ext cx="3585975" cy="2844851"/>
          </a:xfrm>
          <a:prstGeom prst="rect">
            <a:avLst/>
          </a:prstGeom>
          <a:noFill/>
        </p:spPr>
      </p:pic>
      <p:pic>
        <p:nvPicPr>
          <p:cNvPr id="22530" name="Picture 2" descr="http://www.yukiba.com/upl/server/uploads/1270402576-easter-island-Chile-South-America-Easter-Island.jpg"/>
          <p:cNvPicPr>
            <a:picLocks noChangeAspect="1" noChangeArrowheads="1"/>
          </p:cNvPicPr>
          <p:nvPr/>
        </p:nvPicPr>
        <p:blipFill>
          <a:blip r:embed="rId4" cstate="print"/>
          <a:srcRect l="14279" t="10774"/>
          <a:stretch>
            <a:fillRect/>
          </a:stretch>
        </p:blipFill>
        <p:spPr bwMode="auto">
          <a:xfrm>
            <a:off x="685800" y="1133474"/>
            <a:ext cx="2744607" cy="2524126"/>
          </a:xfrm>
          <a:prstGeom prst="rect">
            <a:avLst/>
          </a:prstGeom>
          <a:noFill/>
        </p:spPr>
      </p:pic>
      <p:sp>
        <p:nvSpPr>
          <p:cNvPr id="6" name="TextBox 5">
            <a:hlinkClick r:id="rId5"/>
          </p:cNvPr>
          <p:cNvSpPr txBox="1"/>
          <p:nvPr/>
        </p:nvSpPr>
        <p:spPr>
          <a:xfrm rot="16200000">
            <a:off x="-878009" y="2117313"/>
            <a:ext cx="2430152" cy="338554"/>
          </a:xfrm>
          <a:prstGeom prst="rect">
            <a:avLst/>
          </a:prstGeom>
          <a:solidFill>
            <a:schemeClr val="accent1"/>
          </a:solidFill>
          <a:ln>
            <a:solidFill>
              <a:schemeClr val="tx1"/>
            </a:solidFill>
          </a:ln>
        </p:spPr>
        <p:txBody>
          <a:bodyPr wrap="none" rtlCol="0">
            <a:spAutoFit/>
          </a:bodyPr>
          <a:lstStyle/>
          <a:p>
            <a:r>
              <a:rPr lang="en-US" sz="1600" dirty="0" smtClean="0"/>
              <a:t>BBC Documentary 50 min</a:t>
            </a:r>
            <a:endParaRPr lang="en-US" sz="1600" dirty="0"/>
          </a:p>
        </p:txBody>
      </p:sp>
      <p:sp>
        <p:nvSpPr>
          <p:cNvPr id="7" name="TextBox 6">
            <a:hlinkClick r:id="rId6"/>
          </p:cNvPr>
          <p:cNvSpPr txBox="1"/>
          <p:nvPr/>
        </p:nvSpPr>
        <p:spPr>
          <a:xfrm rot="16200000">
            <a:off x="3156182" y="2177819"/>
            <a:ext cx="1372171" cy="369332"/>
          </a:xfrm>
          <a:prstGeom prst="rect">
            <a:avLst/>
          </a:prstGeom>
          <a:solidFill>
            <a:schemeClr val="accent1"/>
          </a:solidFill>
          <a:ln>
            <a:solidFill>
              <a:schemeClr val="tx1"/>
            </a:solidFill>
          </a:ln>
        </p:spPr>
        <p:txBody>
          <a:bodyPr wrap="none" rtlCol="0">
            <a:spAutoFit/>
          </a:bodyPr>
          <a:lstStyle/>
          <a:p>
            <a:r>
              <a:rPr lang="en-US" dirty="0" smtClean="0"/>
              <a:t>Short Video </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2000"/>
                                        <p:tgtEl>
                                          <p:spTgt spid="8">
                                            <p:txEl>
                                              <p:pRg st="2" end="2"/>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p:spPr>
        <p:txBody>
          <a:bodyPr>
            <a:normAutofit/>
          </a:bodyPr>
          <a:lstStyle/>
          <a:p>
            <a:r>
              <a:rPr lang="en-US" dirty="0" err="1" smtClean="0"/>
              <a:t>ValparaÍso</a:t>
            </a:r>
            <a:r>
              <a:rPr lang="en-US" dirty="0" smtClean="0"/>
              <a:t> beach</a:t>
            </a:r>
            <a:endParaRPr lang="en-US" dirty="0"/>
          </a:p>
        </p:txBody>
      </p:sp>
      <p:sp>
        <p:nvSpPr>
          <p:cNvPr id="8" name="Content Placeholder 7"/>
          <p:cNvSpPr>
            <a:spLocks noGrp="1"/>
          </p:cNvSpPr>
          <p:nvPr>
            <p:ph idx="1"/>
          </p:nvPr>
        </p:nvSpPr>
        <p:spPr>
          <a:xfrm>
            <a:off x="152400" y="685800"/>
            <a:ext cx="4267200" cy="4419600"/>
          </a:xfrm>
          <a:ln>
            <a:solidFill>
              <a:schemeClr val="tx1"/>
            </a:solidFill>
          </a:ln>
        </p:spPr>
        <p:txBody>
          <a:bodyPr>
            <a:noAutofit/>
          </a:bodyPr>
          <a:lstStyle/>
          <a:p>
            <a:r>
              <a:rPr lang="en-US" sz="2000" dirty="0" smtClean="0"/>
              <a:t>The best beaches in Chile include the five beaches of Valparaiso. This is Chile’s major seaport, and with its close proximity to Santiago, it is also a popular destination on a Chile vacation.</a:t>
            </a:r>
          </a:p>
          <a:p>
            <a:r>
              <a:rPr lang="en-US" sz="2000" dirty="0" smtClean="0"/>
              <a:t>Similar to other areas of the coastline, restaurants are known for serving fresh seafood. A Chile beach will offer a range of accommodation options as well, with everything from camping to five-star resorts on offer to visitors.</a:t>
            </a:r>
            <a:endParaRPr lang="en-US" sz="2000" dirty="0"/>
          </a:p>
        </p:txBody>
      </p:sp>
      <p:sp>
        <p:nvSpPr>
          <p:cNvPr id="4" name="TextBox 3"/>
          <p:cNvSpPr txBox="1"/>
          <p:nvPr/>
        </p:nvSpPr>
        <p:spPr>
          <a:xfrm>
            <a:off x="2834388" y="6324600"/>
            <a:ext cx="6309612" cy="369332"/>
          </a:xfrm>
          <a:prstGeom prst="rect">
            <a:avLst/>
          </a:prstGeom>
          <a:solidFill>
            <a:schemeClr val="bg2">
              <a:lumMod val="90000"/>
            </a:schemeClr>
          </a:solidFill>
        </p:spPr>
        <p:txBody>
          <a:bodyPr wrap="none" rtlCol="0">
            <a:spAutoFit/>
          </a:bodyPr>
          <a:lstStyle/>
          <a:p>
            <a:r>
              <a:rPr lang="en-US" dirty="0" smtClean="0"/>
              <a:t>http://www.destination360.com/south-america/chile/beaches</a:t>
            </a:r>
            <a:endParaRPr lang="en-US" dirty="0"/>
          </a:p>
        </p:txBody>
      </p:sp>
      <p:pic>
        <p:nvPicPr>
          <p:cNvPr id="144386" name="Picture 2" descr="http://farm6.staticflickr.com/5299/5402908918_4eacd34745_z.jpg"/>
          <p:cNvPicPr>
            <a:picLocks noChangeAspect="1" noChangeArrowheads="1"/>
          </p:cNvPicPr>
          <p:nvPr/>
        </p:nvPicPr>
        <p:blipFill>
          <a:blip r:embed="rId3" cstate="print"/>
          <a:srcRect/>
          <a:stretch>
            <a:fillRect/>
          </a:stretch>
        </p:blipFill>
        <p:spPr bwMode="auto">
          <a:xfrm>
            <a:off x="4526924" y="2971800"/>
            <a:ext cx="4464676" cy="2971800"/>
          </a:xfrm>
          <a:prstGeom prst="rect">
            <a:avLst/>
          </a:prstGeom>
          <a:noFill/>
        </p:spPr>
      </p:pic>
      <p:pic>
        <p:nvPicPr>
          <p:cNvPr id="144388" name="Picture 4" descr="http://farm8.staticflickr.com/7097/7229688000_39db10b055_z.jpg"/>
          <p:cNvPicPr>
            <a:picLocks noChangeAspect="1" noChangeArrowheads="1"/>
          </p:cNvPicPr>
          <p:nvPr/>
        </p:nvPicPr>
        <p:blipFill>
          <a:blip r:embed="rId4" cstate="print"/>
          <a:srcRect t="26316" r="1974"/>
          <a:stretch>
            <a:fillRect/>
          </a:stretch>
        </p:blipFill>
        <p:spPr bwMode="auto">
          <a:xfrm>
            <a:off x="4784271" y="381000"/>
            <a:ext cx="4054929" cy="2286000"/>
          </a:xfrm>
          <a:prstGeom prst="rect">
            <a:avLst/>
          </a:prstGeom>
          <a:noFill/>
        </p:spPr>
      </p:pic>
      <p:pic>
        <p:nvPicPr>
          <p:cNvPr id="144390" name="Picture 6" descr="http://t2.ftcdn.net/jpg/00/36/43/51/400_F_36435195_gHrPLpPt072S01MhgtxmagWB7gSut13P.jpg"/>
          <p:cNvPicPr>
            <a:picLocks noChangeAspect="1" noChangeArrowheads="1"/>
          </p:cNvPicPr>
          <p:nvPr/>
        </p:nvPicPr>
        <p:blipFill>
          <a:blip r:embed="rId5" cstate="print"/>
          <a:srcRect/>
          <a:stretch>
            <a:fillRect/>
          </a:stretch>
        </p:blipFill>
        <p:spPr bwMode="auto">
          <a:xfrm>
            <a:off x="304800" y="4829175"/>
            <a:ext cx="2050000" cy="1952625"/>
          </a:xfrm>
          <a:prstGeom prst="rect">
            <a:avLst/>
          </a:prstGeom>
          <a:noFill/>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ViÑa</a:t>
            </a:r>
            <a:r>
              <a:rPr lang="en-US" dirty="0" smtClean="0"/>
              <a:t> del mar</a:t>
            </a:r>
            <a:endParaRPr lang="en-US" dirty="0"/>
          </a:p>
        </p:txBody>
      </p:sp>
      <p:sp>
        <p:nvSpPr>
          <p:cNvPr id="8" name="Content Placeholder 7"/>
          <p:cNvSpPr>
            <a:spLocks noGrp="1"/>
          </p:cNvSpPr>
          <p:nvPr>
            <p:ph idx="1"/>
          </p:nvPr>
        </p:nvSpPr>
        <p:spPr>
          <a:xfrm>
            <a:off x="152400" y="3962400"/>
            <a:ext cx="8991600" cy="2667000"/>
          </a:xfrm>
          <a:ln>
            <a:solidFill>
              <a:schemeClr val="tx1"/>
            </a:solidFill>
          </a:ln>
        </p:spPr>
        <p:txBody>
          <a:bodyPr>
            <a:noAutofit/>
          </a:bodyPr>
          <a:lstStyle/>
          <a:p>
            <a:r>
              <a:rPr lang="en-US" sz="2000" dirty="0" err="1" smtClean="0"/>
              <a:t>Vina</a:t>
            </a:r>
            <a:r>
              <a:rPr lang="en-US" sz="2000" dirty="0" smtClean="0"/>
              <a:t> del Mar is one of Chile’s most famous beaches and has been attracting the upper classes of the country since the 1870s. Many consider this area to be Chile’s prime seaside resort, and it is sometimes referred to as the Chilean Riviera. </a:t>
            </a:r>
          </a:p>
          <a:p>
            <a:r>
              <a:rPr lang="en-US" sz="2000" dirty="0" smtClean="0"/>
              <a:t>Located just five miles north of Valparaiso, </a:t>
            </a:r>
            <a:r>
              <a:rPr lang="en-US" sz="2000" dirty="0" err="1" smtClean="0"/>
              <a:t>Vina</a:t>
            </a:r>
            <a:r>
              <a:rPr lang="en-US" sz="2000" dirty="0" smtClean="0"/>
              <a:t> del Mar is easily accessible. Santiago is only 75 miles away, increasingly the popularity of this Chile beach. The President of Chile has a summer home here, and a variety of beach resorts and restaurants draw tourists from around the world.</a:t>
            </a:r>
            <a:endParaRPr lang="en-US" sz="2000" dirty="0"/>
          </a:p>
        </p:txBody>
      </p:sp>
      <p:sp>
        <p:nvSpPr>
          <p:cNvPr id="4" name="TextBox 3"/>
          <p:cNvSpPr txBox="1"/>
          <p:nvPr/>
        </p:nvSpPr>
        <p:spPr>
          <a:xfrm>
            <a:off x="2667000" y="6477000"/>
            <a:ext cx="6309612" cy="369332"/>
          </a:xfrm>
          <a:prstGeom prst="rect">
            <a:avLst/>
          </a:prstGeom>
          <a:solidFill>
            <a:schemeClr val="bg2">
              <a:lumMod val="90000"/>
            </a:schemeClr>
          </a:solidFill>
        </p:spPr>
        <p:txBody>
          <a:bodyPr wrap="none" rtlCol="0">
            <a:spAutoFit/>
          </a:bodyPr>
          <a:lstStyle/>
          <a:p>
            <a:r>
              <a:rPr lang="en-US" dirty="0" smtClean="0"/>
              <a:t>http://www.destination360.com/south-america/chile/beaches</a:t>
            </a:r>
            <a:endParaRPr lang="en-US" dirty="0"/>
          </a:p>
        </p:txBody>
      </p:sp>
      <p:pic>
        <p:nvPicPr>
          <p:cNvPr id="146434" name="Picture 2" descr="http://www.photos4travel.com/chile/chile_photos/vina-del-mar.jpg"/>
          <p:cNvPicPr>
            <a:picLocks noChangeAspect="1" noChangeArrowheads="1"/>
          </p:cNvPicPr>
          <p:nvPr/>
        </p:nvPicPr>
        <p:blipFill>
          <a:blip r:embed="rId3" cstate="print"/>
          <a:srcRect r="510" b="36735"/>
          <a:stretch>
            <a:fillRect/>
          </a:stretch>
        </p:blipFill>
        <p:spPr bwMode="auto">
          <a:xfrm>
            <a:off x="3650226" y="228600"/>
            <a:ext cx="5272548" cy="2514600"/>
          </a:xfrm>
          <a:prstGeom prst="rect">
            <a:avLst/>
          </a:prstGeom>
          <a:noFill/>
        </p:spPr>
      </p:pic>
      <p:pic>
        <p:nvPicPr>
          <p:cNvPr id="146436" name="Picture 4" descr="http://4.bp.blogspot.com/-9qj5hlOMXvI/T0xrYyyBgVI/AAAAAAAAA5I/msYPRzokR4k/s1600/vina-del-mar.jpg"/>
          <p:cNvPicPr>
            <a:picLocks noChangeAspect="1" noChangeArrowheads="1"/>
          </p:cNvPicPr>
          <p:nvPr/>
        </p:nvPicPr>
        <p:blipFill>
          <a:blip r:embed="rId4" cstate="print"/>
          <a:srcRect/>
          <a:stretch>
            <a:fillRect/>
          </a:stretch>
        </p:blipFill>
        <p:spPr bwMode="auto">
          <a:xfrm>
            <a:off x="304800" y="1447800"/>
            <a:ext cx="3048000" cy="2283230"/>
          </a:xfrm>
          <a:prstGeom prst="rect">
            <a:avLst/>
          </a:prstGeom>
          <a:noFill/>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a:bodyPr>
          <a:lstStyle/>
          <a:p>
            <a:r>
              <a:rPr lang="en-US" dirty="0" smtClean="0"/>
              <a:t>Patagonia Region- rainforest</a:t>
            </a:r>
            <a:endParaRPr lang="en-US" dirty="0"/>
          </a:p>
        </p:txBody>
      </p:sp>
      <p:sp>
        <p:nvSpPr>
          <p:cNvPr id="8" name="Content Placeholder 7"/>
          <p:cNvSpPr>
            <a:spLocks noGrp="1"/>
          </p:cNvSpPr>
          <p:nvPr>
            <p:ph idx="1"/>
          </p:nvPr>
        </p:nvSpPr>
        <p:spPr>
          <a:xfrm>
            <a:off x="3810000" y="1143000"/>
            <a:ext cx="4191000" cy="3048000"/>
          </a:xfrm>
          <a:ln>
            <a:solidFill>
              <a:schemeClr val="tx1"/>
            </a:solidFill>
          </a:ln>
        </p:spPr>
        <p:txBody>
          <a:bodyPr>
            <a:noAutofit/>
          </a:bodyPr>
          <a:lstStyle/>
          <a:p>
            <a:r>
              <a:rPr lang="en-US" sz="2000" dirty="0" smtClean="0"/>
              <a:t>Patagonia is a large land area comprising the southernmost region of South America. Situated in Chile and Argentina, Patagonia connecting the Andes Mountains to Argentina's Colorado River. Many plants and animals live in this geographic region; some are indigenous only to this area.</a:t>
            </a:r>
            <a:endParaRPr lang="en-US" sz="2000" dirty="0"/>
          </a:p>
        </p:txBody>
      </p:sp>
      <p:sp>
        <p:nvSpPr>
          <p:cNvPr id="4" name="TextBox 3">
            <a:hlinkClick r:id="rId3"/>
          </p:cNvPr>
          <p:cNvSpPr txBox="1"/>
          <p:nvPr/>
        </p:nvSpPr>
        <p:spPr>
          <a:xfrm>
            <a:off x="5943600" y="6443246"/>
            <a:ext cx="3090270" cy="338554"/>
          </a:xfrm>
          <a:prstGeom prst="rect">
            <a:avLst/>
          </a:prstGeom>
          <a:solidFill>
            <a:schemeClr val="accent1"/>
          </a:solidFill>
          <a:ln>
            <a:solidFill>
              <a:schemeClr val="tx1"/>
            </a:solidFill>
          </a:ln>
        </p:spPr>
        <p:txBody>
          <a:bodyPr wrap="none" rtlCol="0">
            <a:spAutoFit/>
          </a:bodyPr>
          <a:lstStyle/>
          <a:p>
            <a:r>
              <a:rPr lang="en-US" sz="1600" dirty="0" smtClean="0"/>
              <a:t>Travel Video – Pictures and Music</a:t>
            </a:r>
            <a:endParaRPr lang="en-US" sz="1600" dirty="0"/>
          </a:p>
        </p:txBody>
      </p:sp>
      <p:pic>
        <p:nvPicPr>
          <p:cNvPr id="20482" name="Picture 2" descr="http://www.atacamaphoto.com/patagonia/patagonia54.jpg"/>
          <p:cNvPicPr>
            <a:picLocks noChangeAspect="1" noChangeArrowheads="1"/>
          </p:cNvPicPr>
          <p:nvPr/>
        </p:nvPicPr>
        <p:blipFill>
          <a:blip r:embed="rId4" cstate="print"/>
          <a:srcRect/>
          <a:stretch>
            <a:fillRect/>
          </a:stretch>
        </p:blipFill>
        <p:spPr bwMode="auto">
          <a:xfrm>
            <a:off x="304800" y="1143000"/>
            <a:ext cx="3429000" cy="2301040"/>
          </a:xfrm>
          <a:prstGeom prst="rect">
            <a:avLst/>
          </a:prstGeom>
          <a:noFill/>
        </p:spPr>
      </p:pic>
      <p:pic>
        <p:nvPicPr>
          <p:cNvPr id="20484" name="Picture 4" descr="http://elavellanolodge.com/patagonia-chile/birds_kingfisher.jpg"/>
          <p:cNvPicPr>
            <a:picLocks noChangeAspect="1" noChangeArrowheads="1"/>
          </p:cNvPicPr>
          <p:nvPr/>
        </p:nvPicPr>
        <p:blipFill>
          <a:blip r:embed="rId5" cstate="print"/>
          <a:srcRect/>
          <a:stretch>
            <a:fillRect/>
          </a:stretch>
        </p:blipFill>
        <p:spPr bwMode="auto">
          <a:xfrm>
            <a:off x="7391400" y="152400"/>
            <a:ext cx="1504950" cy="1076326"/>
          </a:xfrm>
          <a:prstGeom prst="rect">
            <a:avLst/>
          </a:prstGeom>
          <a:noFill/>
        </p:spPr>
      </p:pic>
      <p:pic>
        <p:nvPicPr>
          <p:cNvPr id="20486" name="Picture 6" descr="http://elavellanolodge.com/patagonia-chile/horseback-riding-tour-patagonia-chile.jpg"/>
          <p:cNvPicPr>
            <a:picLocks noChangeAspect="1" noChangeArrowheads="1"/>
          </p:cNvPicPr>
          <p:nvPr/>
        </p:nvPicPr>
        <p:blipFill>
          <a:blip r:embed="rId6" cstate="print"/>
          <a:srcRect/>
          <a:stretch>
            <a:fillRect/>
          </a:stretch>
        </p:blipFill>
        <p:spPr bwMode="auto">
          <a:xfrm>
            <a:off x="6166474" y="4267200"/>
            <a:ext cx="2794734" cy="2057400"/>
          </a:xfrm>
          <a:prstGeom prst="rect">
            <a:avLst/>
          </a:prstGeom>
          <a:noFill/>
        </p:spPr>
      </p:pic>
      <p:pic>
        <p:nvPicPr>
          <p:cNvPr id="20488" name="Picture 8" descr="http://elavellanolodge.com/rainforest-flora/digitalis-cartucho-flor.jpg"/>
          <p:cNvPicPr>
            <a:picLocks noChangeAspect="1" noChangeArrowheads="1"/>
          </p:cNvPicPr>
          <p:nvPr/>
        </p:nvPicPr>
        <p:blipFill>
          <a:blip r:embed="rId7" cstate="print"/>
          <a:srcRect/>
          <a:stretch>
            <a:fillRect/>
          </a:stretch>
        </p:blipFill>
        <p:spPr bwMode="auto">
          <a:xfrm>
            <a:off x="4128195" y="4343400"/>
            <a:ext cx="1739205" cy="2514600"/>
          </a:xfrm>
          <a:prstGeom prst="rect">
            <a:avLst/>
          </a:prstGeom>
          <a:noFill/>
        </p:spPr>
      </p:pic>
      <p:pic>
        <p:nvPicPr>
          <p:cNvPr id="9" name="Picture 8" descr="llama.jpg"/>
          <p:cNvPicPr>
            <a:picLocks noChangeAspect="1"/>
          </p:cNvPicPr>
          <p:nvPr/>
        </p:nvPicPr>
        <p:blipFill>
          <a:blip r:embed="rId8" cstate="print"/>
          <a:srcRect t="2691" r="24852"/>
          <a:stretch>
            <a:fillRect/>
          </a:stretch>
        </p:blipFill>
        <p:spPr>
          <a:xfrm>
            <a:off x="457200" y="3657600"/>
            <a:ext cx="3200400" cy="2755900"/>
          </a:xfrm>
          <a:prstGeom prst="rect">
            <a:avLst/>
          </a:prstGeom>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a:bodyPr>
          <a:lstStyle/>
          <a:p>
            <a:r>
              <a:rPr lang="en-US" dirty="0" smtClean="0"/>
              <a:t>Patagonia Region- glaciers</a:t>
            </a:r>
            <a:endParaRPr lang="en-US" dirty="0"/>
          </a:p>
        </p:txBody>
      </p:sp>
      <p:sp>
        <p:nvSpPr>
          <p:cNvPr id="8" name="Content Placeholder 7"/>
          <p:cNvSpPr>
            <a:spLocks noGrp="1"/>
          </p:cNvSpPr>
          <p:nvPr>
            <p:ph idx="1"/>
          </p:nvPr>
        </p:nvSpPr>
        <p:spPr>
          <a:xfrm>
            <a:off x="4724400" y="1143000"/>
            <a:ext cx="4419600" cy="5105400"/>
          </a:xfrm>
          <a:ln>
            <a:solidFill>
              <a:schemeClr val="tx1"/>
            </a:solidFill>
          </a:ln>
        </p:spPr>
        <p:txBody>
          <a:bodyPr>
            <a:noAutofit/>
          </a:bodyPr>
          <a:lstStyle/>
          <a:p>
            <a:r>
              <a:rPr lang="en-US" sz="2000" dirty="0" smtClean="0"/>
              <a:t>Covering more than two thousand square miles, more than 350 stunning Patagonia glaciers are located in famous Los Glaciers National Park.</a:t>
            </a:r>
          </a:p>
          <a:p>
            <a:r>
              <a:rPr lang="en-US" sz="2000" dirty="0" smtClean="0"/>
              <a:t>The undeniable beauty of crystallized blue ice combined with the overwhelming natural beauty of the area’s mountainous backdrop creates a vision unlike any other. It is one of the top things to do in the country.</a:t>
            </a:r>
          </a:p>
          <a:p>
            <a:r>
              <a:rPr lang="en-US" sz="2000" dirty="0" smtClean="0"/>
              <a:t>Reaching the Patagonia glaciers requires transportation via boating, hiking, 4x4 driving, or even horseback riding. </a:t>
            </a:r>
          </a:p>
          <a:p>
            <a:endParaRPr lang="en-US" sz="2000" dirty="0"/>
          </a:p>
        </p:txBody>
      </p:sp>
      <p:sp>
        <p:nvSpPr>
          <p:cNvPr id="4" name="TextBox 3">
            <a:hlinkClick r:id="rId3"/>
          </p:cNvPr>
          <p:cNvSpPr txBox="1"/>
          <p:nvPr/>
        </p:nvSpPr>
        <p:spPr>
          <a:xfrm>
            <a:off x="304800" y="5181600"/>
            <a:ext cx="3059364" cy="923330"/>
          </a:xfrm>
          <a:prstGeom prst="rect">
            <a:avLst/>
          </a:prstGeom>
          <a:solidFill>
            <a:schemeClr val="accent1"/>
          </a:solidFill>
          <a:ln>
            <a:solidFill>
              <a:schemeClr val="tx1"/>
            </a:solidFill>
          </a:ln>
        </p:spPr>
        <p:txBody>
          <a:bodyPr wrap="none" rtlCol="0">
            <a:spAutoFit/>
          </a:bodyPr>
          <a:lstStyle/>
          <a:p>
            <a:pPr algn="ctr"/>
            <a:r>
              <a:rPr lang="en-US" dirty="0" smtClean="0"/>
              <a:t>Glacier Grey – Puerto </a:t>
            </a:r>
            <a:r>
              <a:rPr lang="en-US" dirty="0" err="1" smtClean="0"/>
              <a:t>Natales</a:t>
            </a:r>
            <a:endParaRPr lang="en-US" dirty="0" smtClean="0"/>
          </a:p>
          <a:p>
            <a:pPr algn="ctr"/>
            <a:r>
              <a:rPr lang="en-US" dirty="0" smtClean="0"/>
              <a:t>Patagonia Chile</a:t>
            </a:r>
          </a:p>
          <a:p>
            <a:pPr algn="ctr"/>
            <a:r>
              <a:rPr lang="en-US" dirty="0" smtClean="0"/>
              <a:t> Pictures and Music</a:t>
            </a:r>
            <a:endParaRPr lang="en-US" dirty="0"/>
          </a:p>
        </p:txBody>
      </p:sp>
      <p:sp>
        <p:nvSpPr>
          <p:cNvPr id="5" name="TextBox 4"/>
          <p:cNvSpPr txBox="1"/>
          <p:nvPr/>
        </p:nvSpPr>
        <p:spPr>
          <a:xfrm>
            <a:off x="3048000" y="6400800"/>
            <a:ext cx="6056017" cy="307777"/>
          </a:xfrm>
          <a:prstGeom prst="rect">
            <a:avLst/>
          </a:prstGeom>
          <a:solidFill>
            <a:schemeClr val="bg2">
              <a:lumMod val="90000"/>
            </a:schemeClr>
          </a:solidFill>
        </p:spPr>
        <p:txBody>
          <a:bodyPr wrap="none" rtlCol="0">
            <a:spAutoFit/>
          </a:bodyPr>
          <a:lstStyle/>
          <a:p>
            <a:r>
              <a:rPr lang="en-US" sz="1400" dirty="0" smtClean="0"/>
              <a:t>http://www.destination360.com/south-america/argentina/patagonia-glaciers</a:t>
            </a:r>
            <a:endParaRPr lang="en-US" sz="1400" dirty="0"/>
          </a:p>
        </p:txBody>
      </p:sp>
      <p:pic>
        <p:nvPicPr>
          <p:cNvPr id="148482" name="Picture 2" descr="http://www.destination360.com/south-america/argentina/images/s/patagonia-glaciers.jpg"/>
          <p:cNvPicPr>
            <a:picLocks noChangeAspect="1" noChangeArrowheads="1"/>
          </p:cNvPicPr>
          <p:nvPr/>
        </p:nvPicPr>
        <p:blipFill>
          <a:blip r:embed="rId4" cstate="print"/>
          <a:srcRect/>
          <a:stretch>
            <a:fillRect/>
          </a:stretch>
        </p:blipFill>
        <p:spPr bwMode="auto">
          <a:xfrm>
            <a:off x="228600" y="1143000"/>
            <a:ext cx="4286249" cy="3429000"/>
          </a:xfrm>
          <a:prstGeom prst="rect">
            <a:avLst/>
          </a:prstGeom>
          <a:noFill/>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3432048" cy="841248"/>
          </a:xfrm>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3124200" y="3733800"/>
            <a:ext cx="5715000" cy="2743200"/>
          </a:xfrm>
          <a:ln>
            <a:solidFill>
              <a:schemeClr val="tx1"/>
            </a:solidFill>
          </a:ln>
        </p:spPr>
        <p:txBody>
          <a:bodyPr>
            <a:normAutofit fontScale="70000" lnSpcReduction="20000"/>
          </a:bodyPr>
          <a:lstStyle/>
          <a:p>
            <a:pPr>
              <a:buNone/>
            </a:pPr>
            <a:r>
              <a:rPr lang="en-US" sz="3400" b="1" dirty="0" err="1" smtClean="0">
                <a:latin typeface="+mj-lt"/>
              </a:rPr>
              <a:t>Bernaro</a:t>
            </a:r>
            <a:r>
              <a:rPr lang="en-US" sz="3400" b="1" dirty="0" smtClean="0">
                <a:latin typeface="+mj-lt"/>
              </a:rPr>
              <a:t> O’Higgins </a:t>
            </a:r>
            <a:r>
              <a:rPr lang="en-US" sz="3400" dirty="0" smtClean="0"/>
              <a:t>(1778-1842)</a:t>
            </a:r>
          </a:p>
          <a:p>
            <a:r>
              <a:rPr lang="en-US" dirty="0" smtClean="0"/>
              <a:t>Chilean landowner and one of the leaders of its struggle for Independence. </a:t>
            </a:r>
          </a:p>
          <a:p>
            <a:r>
              <a:rPr lang="en-US" dirty="0" smtClean="0"/>
              <a:t>Although he had no formal military training, O'Higgins took charge of the ragged rebel army and fought the Spanish from 1810 to 1818 when Chile finally achieved its Independence. </a:t>
            </a:r>
          </a:p>
          <a:p>
            <a:r>
              <a:rPr lang="en-US" dirty="0" smtClean="0"/>
              <a:t>Today, he is revered as the liberator of Chile and the father of the nation.</a:t>
            </a:r>
          </a:p>
        </p:txBody>
      </p:sp>
      <p:sp>
        <p:nvSpPr>
          <p:cNvPr id="5" name="Content Placeholder 4"/>
          <p:cNvSpPr>
            <a:spLocks noGrp="1"/>
          </p:cNvSpPr>
          <p:nvPr>
            <p:ph sz="half" idx="1"/>
          </p:nvPr>
        </p:nvSpPr>
        <p:spPr>
          <a:xfrm>
            <a:off x="609600" y="990600"/>
            <a:ext cx="5486400" cy="2362200"/>
          </a:xfrm>
          <a:ln>
            <a:solidFill>
              <a:schemeClr val="tx1"/>
            </a:solidFill>
          </a:ln>
        </p:spPr>
        <p:txBody>
          <a:bodyPr>
            <a:normAutofit fontScale="70000" lnSpcReduction="20000"/>
          </a:bodyPr>
          <a:lstStyle/>
          <a:p>
            <a:pPr>
              <a:buNone/>
            </a:pPr>
            <a:r>
              <a:rPr lang="en-US" sz="3800" b="1" dirty="0" smtClean="0"/>
              <a:t>Michelle </a:t>
            </a:r>
            <a:r>
              <a:rPr lang="en-US" sz="3800" b="1" dirty="0" err="1" smtClean="0"/>
              <a:t>Bachelet</a:t>
            </a:r>
            <a:r>
              <a:rPr lang="en-US" sz="3800" b="1" dirty="0" smtClean="0"/>
              <a:t> </a:t>
            </a:r>
            <a:r>
              <a:rPr lang="en-US" sz="3800" dirty="0" smtClean="0"/>
              <a:t>(1951- )</a:t>
            </a:r>
          </a:p>
          <a:p>
            <a:r>
              <a:rPr lang="en-US" dirty="0" smtClean="0"/>
              <a:t>President 2006-2010</a:t>
            </a:r>
          </a:p>
          <a:p>
            <a:r>
              <a:rPr lang="en-US" dirty="0" smtClean="0"/>
              <a:t>Head of UN Women’s Agency 2011-2012</a:t>
            </a:r>
          </a:p>
          <a:p>
            <a:r>
              <a:rPr lang="en-US" dirty="0" smtClean="0"/>
              <a:t>Announced her candidacy for November’s elections, saying “her goal would be ending the inequality that plagues Chile, which has one of the world's largest gaps between rich and poor despite its economic successes.”</a:t>
            </a:r>
          </a:p>
          <a:p>
            <a:endParaRPr lang="en-US" dirty="0"/>
          </a:p>
        </p:txBody>
      </p:sp>
      <p:pic>
        <p:nvPicPr>
          <p:cNvPr id="18434" name="Picture 2" descr="Bernardo O'Higgins"/>
          <p:cNvPicPr>
            <a:picLocks noChangeAspect="1" noChangeArrowheads="1"/>
          </p:cNvPicPr>
          <p:nvPr/>
        </p:nvPicPr>
        <p:blipFill>
          <a:blip r:embed="rId3" cstate="print"/>
          <a:srcRect/>
          <a:stretch>
            <a:fillRect/>
          </a:stretch>
        </p:blipFill>
        <p:spPr bwMode="auto">
          <a:xfrm>
            <a:off x="228600" y="3729514"/>
            <a:ext cx="2819400" cy="2872266"/>
          </a:xfrm>
          <a:prstGeom prst="rect">
            <a:avLst/>
          </a:prstGeom>
          <a:noFill/>
        </p:spPr>
      </p:pic>
      <p:sp>
        <p:nvSpPr>
          <p:cNvPr id="6" name="TextBox 5"/>
          <p:cNvSpPr txBox="1"/>
          <p:nvPr/>
        </p:nvSpPr>
        <p:spPr>
          <a:xfrm>
            <a:off x="3124200" y="6553200"/>
            <a:ext cx="5889689" cy="276999"/>
          </a:xfrm>
          <a:prstGeom prst="rect">
            <a:avLst/>
          </a:prstGeom>
          <a:solidFill>
            <a:schemeClr val="bg2">
              <a:lumMod val="90000"/>
            </a:schemeClr>
          </a:solidFill>
        </p:spPr>
        <p:txBody>
          <a:bodyPr wrap="none" rtlCol="0">
            <a:spAutoFit/>
          </a:bodyPr>
          <a:lstStyle/>
          <a:p>
            <a:r>
              <a:rPr lang="en-US" sz="1200" dirty="0" smtClean="0"/>
              <a:t>http://latinamericanhistory.about.com/od/thehistoryofchile/a/10bernardoohiggins.htm</a:t>
            </a:r>
            <a:endParaRPr lang="en-US" sz="1200" dirty="0"/>
          </a:p>
        </p:txBody>
      </p:sp>
      <p:sp>
        <p:nvSpPr>
          <p:cNvPr id="7" name="TextBox 6"/>
          <p:cNvSpPr txBox="1"/>
          <p:nvPr/>
        </p:nvSpPr>
        <p:spPr>
          <a:xfrm>
            <a:off x="152400" y="3456801"/>
            <a:ext cx="6130909" cy="276999"/>
          </a:xfrm>
          <a:prstGeom prst="rect">
            <a:avLst/>
          </a:prstGeom>
          <a:solidFill>
            <a:schemeClr val="bg2"/>
          </a:solidFill>
        </p:spPr>
        <p:txBody>
          <a:bodyPr wrap="none" rtlCol="0">
            <a:spAutoFit/>
          </a:bodyPr>
          <a:lstStyle/>
          <a:p>
            <a:r>
              <a:rPr lang="en-US" sz="1200" dirty="0" smtClean="0"/>
              <a:t>http://www.huffingtonpost.com/2013/03/28/michelle-bachelet-announc_n_2970707.html</a:t>
            </a:r>
            <a:endParaRPr lang="en-US" sz="1200" dirty="0"/>
          </a:p>
        </p:txBody>
      </p:sp>
      <p:pic>
        <p:nvPicPr>
          <p:cNvPr id="18436" name="Picture 4" descr="http://ts1.mm.bing.net/th?id=H.4685672870118492&amp;pid=15.1"/>
          <p:cNvPicPr>
            <a:picLocks noChangeAspect="1" noChangeArrowheads="1"/>
          </p:cNvPicPr>
          <p:nvPr/>
        </p:nvPicPr>
        <p:blipFill>
          <a:blip r:embed="rId4" cstate="print"/>
          <a:srcRect/>
          <a:stretch>
            <a:fillRect/>
          </a:stretch>
        </p:blipFill>
        <p:spPr bwMode="auto">
          <a:xfrm>
            <a:off x="6252653" y="76200"/>
            <a:ext cx="2662747" cy="3505200"/>
          </a:xfrm>
          <a:prstGeom prst="rect">
            <a:avLst/>
          </a:prstGeom>
          <a:noFill/>
        </p:spPr>
      </p:pic>
    </p:spTree>
  </p:cSld>
  <p:clrMapOvr>
    <a:masterClrMapping/>
  </p:clrMapOvr>
  <p:transition>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381000"/>
            <a:ext cx="4267200" cy="3352800"/>
          </a:xfrm>
        </p:spPr>
        <p:txBody>
          <a:bodyPr>
            <a:normAutofit fontScale="85000" lnSpcReduction="10000"/>
          </a:bodyPr>
          <a:lstStyle/>
          <a:p>
            <a:r>
              <a:rPr lang="en-US" dirty="0" smtClean="0"/>
              <a:t>“Sucre is an easily </a:t>
            </a:r>
            <a:r>
              <a:rPr lang="en-US" dirty="0" err="1" smtClean="0"/>
              <a:t>walkable</a:t>
            </a:r>
            <a:r>
              <a:rPr lang="en-US" dirty="0" smtClean="0"/>
              <a:t> city and the older sections, with the white colonial buildings with their distinctive red-tiled roofs and distinctive balconies offer nooks and crannies to explore. “</a:t>
            </a:r>
          </a:p>
          <a:p>
            <a:endParaRPr lang="en-US" dirty="0" smtClean="0"/>
          </a:p>
          <a:p>
            <a:endParaRPr lang="en-US" dirty="0" smtClean="0"/>
          </a:p>
        </p:txBody>
      </p:sp>
      <p:sp>
        <p:nvSpPr>
          <p:cNvPr id="4" name="TextBox 3"/>
          <p:cNvSpPr txBox="1"/>
          <p:nvPr/>
        </p:nvSpPr>
        <p:spPr>
          <a:xfrm>
            <a:off x="304800" y="6412468"/>
            <a:ext cx="5458546" cy="338554"/>
          </a:xfrm>
          <a:prstGeom prst="rect">
            <a:avLst/>
          </a:prstGeom>
          <a:noFill/>
        </p:spPr>
        <p:txBody>
          <a:bodyPr wrap="none" rtlCol="0">
            <a:spAutoFit/>
          </a:bodyPr>
          <a:lstStyle/>
          <a:p>
            <a:r>
              <a:rPr lang="en-US" sz="1600" dirty="0" smtClean="0"/>
              <a:t>http://gosouthamerica.about.com/od/bolsucre/a/Sucre.htm</a:t>
            </a:r>
            <a:endParaRPr lang="en-US" sz="1600" dirty="0"/>
          </a:p>
        </p:txBody>
      </p:sp>
      <p:sp>
        <p:nvSpPr>
          <p:cNvPr id="5" name="TextBox 4">
            <a:hlinkClick r:id="rId3"/>
          </p:cNvPr>
          <p:cNvSpPr txBox="1"/>
          <p:nvPr/>
        </p:nvSpPr>
        <p:spPr>
          <a:xfrm>
            <a:off x="6019800" y="6172200"/>
            <a:ext cx="2895600" cy="457200"/>
          </a:xfrm>
          <a:prstGeom prst="rect">
            <a:avLst/>
          </a:prstGeom>
          <a:solidFill>
            <a:schemeClr val="bg2">
              <a:lumMod val="75000"/>
            </a:schemeClr>
          </a:solidFill>
          <a:ln>
            <a:solidFill>
              <a:schemeClr val="tx1"/>
            </a:solidFill>
          </a:ln>
        </p:spPr>
        <p:txBody>
          <a:bodyPr wrap="square" rtlCol="0">
            <a:spAutoFit/>
          </a:bodyPr>
          <a:lstStyle/>
          <a:p>
            <a:r>
              <a:rPr lang="en-US" sz="2400" dirty="0" smtClean="0"/>
              <a:t>Sucre Tours – 7 min</a:t>
            </a:r>
            <a:endParaRPr lang="en-US" sz="2400" dirty="0"/>
          </a:p>
        </p:txBody>
      </p:sp>
      <p:pic>
        <p:nvPicPr>
          <p:cNvPr id="104452" name="Picture 4" descr="http://www.fullturismo.com/images/sucre/sucre2.jpg"/>
          <p:cNvPicPr>
            <a:picLocks noChangeAspect="1" noChangeArrowheads="1"/>
          </p:cNvPicPr>
          <p:nvPr/>
        </p:nvPicPr>
        <p:blipFill>
          <a:blip r:embed="rId4" cstate="print"/>
          <a:srcRect/>
          <a:stretch>
            <a:fillRect/>
          </a:stretch>
        </p:blipFill>
        <p:spPr bwMode="auto">
          <a:xfrm>
            <a:off x="228600" y="228600"/>
            <a:ext cx="4495800" cy="3371850"/>
          </a:xfrm>
          <a:prstGeom prst="rect">
            <a:avLst/>
          </a:prstGeom>
          <a:noFill/>
        </p:spPr>
      </p:pic>
      <p:pic>
        <p:nvPicPr>
          <p:cNvPr id="104454" name="Picture 6" descr="http://4.bp.blogspot.com/-0jc9A6iKhzs/UIVzd5vcMSI/AAAAAAAAUiE/rrEdH0LBn8E/s1600/Historic-City-of-Sucre-Bolivia.jpg"/>
          <p:cNvPicPr>
            <a:picLocks noChangeAspect="1" noChangeArrowheads="1"/>
          </p:cNvPicPr>
          <p:nvPr/>
        </p:nvPicPr>
        <p:blipFill>
          <a:blip r:embed="rId5" cstate="print"/>
          <a:srcRect t="15385" r="1282"/>
          <a:stretch>
            <a:fillRect/>
          </a:stretch>
        </p:blipFill>
        <p:spPr bwMode="auto">
          <a:xfrm>
            <a:off x="4927600" y="3505200"/>
            <a:ext cx="3911600" cy="2514600"/>
          </a:xfrm>
          <a:prstGeom prst="rect">
            <a:avLst/>
          </a:prstGeom>
          <a:noFill/>
        </p:spPr>
      </p:pic>
      <p:pic>
        <p:nvPicPr>
          <p:cNvPr id="104456" name="Picture 8" descr="http://farm3.staticflickr.com/2664/4083937960_81d073cafb_z.jpg?zz=1"/>
          <p:cNvPicPr>
            <a:picLocks noChangeAspect="1" noChangeArrowheads="1"/>
          </p:cNvPicPr>
          <p:nvPr/>
        </p:nvPicPr>
        <p:blipFill>
          <a:blip r:embed="rId6" cstate="print"/>
          <a:srcRect t="15094" r="2500"/>
          <a:stretch>
            <a:fillRect/>
          </a:stretch>
        </p:blipFill>
        <p:spPr bwMode="auto">
          <a:xfrm>
            <a:off x="381000" y="3810000"/>
            <a:ext cx="4114800" cy="2373924"/>
          </a:xfrm>
          <a:prstGeom prst="rect">
            <a:avLst/>
          </a:prstGeom>
          <a:noFill/>
        </p:spPr>
      </p:pic>
    </p:spTree>
  </p:cSld>
  <p:clrMapOvr>
    <a:masterClrMapping/>
  </p:clrMapOvr>
  <p:transition>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77952"/>
            <a:ext cx="8686800" cy="841248"/>
          </a:xfrm>
        </p:spPr>
        <p:txBody>
          <a:bodyPr>
            <a:normAutofit fontScale="90000"/>
          </a:bodyPr>
          <a:lstStyle/>
          <a:p>
            <a:r>
              <a:rPr lang="en-US" dirty="0" err="1" smtClean="0"/>
              <a:t>Gente</a:t>
            </a:r>
            <a:r>
              <a:rPr lang="en-US" dirty="0" smtClean="0"/>
              <a:t> </a:t>
            </a:r>
            <a:r>
              <a:rPr lang="en-US" dirty="0" err="1" smtClean="0"/>
              <a:t>famosa</a:t>
            </a:r>
            <a:r>
              <a:rPr lang="en-US" dirty="0" smtClean="0"/>
              <a:t>:</a:t>
            </a:r>
            <a:r>
              <a:rPr lang="en-US" b="1" dirty="0" smtClean="0"/>
              <a:t> </a:t>
            </a:r>
            <a:br>
              <a:rPr lang="en-US" b="1" dirty="0" smtClean="0"/>
            </a:br>
            <a:r>
              <a:rPr lang="en-US" b="1" dirty="0" smtClean="0"/>
              <a:t>Augusto Pinochet </a:t>
            </a:r>
            <a:r>
              <a:rPr lang="en-US" dirty="0" smtClean="0"/>
              <a:t>(1915-2006 </a:t>
            </a:r>
            <a:endParaRPr lang="en-US" dirty="0"/>
          </a:p>
        </p:txBody>
      </p:sp>
      <p:sp>
        <p:nvSpPr>
          <p:cNvPr id="3" name="Content Placeholder 2"/>
          <p:cNvSpPr>
            <a:spLocks noGrp="1"/>
          </p:cNvSpPr>
          <p:nvPr>
            <p:ph sz="half" idx="1"/>
          </p:nvPr>
        </p:nvSpPr>
        <p:spPr>
          <a:xfrm>
            <a:off x="228600" y="1447800"/>
            <a:ext cx="4800600" cy="5257800"/>
          </a:xfrm>
          <a:ln>
            <a:solidFill>
              <a:schemeClr val="tx1"/>
            </a:solidFill>
          </a:ln>
        </p:spPr>
        <p:txBody>
          <a:bodyPr>
            <a:normAutofit fontScale="77500" lnSpcReduction="20000"/>
          </a:bodyPr>
          <a:lstStyle/>
          <a:p>
            <a:r>
              <a:rPr lang="en-US" sz="3100" dirty="0" smtClean="0"/>
              <a:t>Dictator (1973-1990)</a:t>
            </a:r>
          </a:p>
          <a:p>
            <a:r>
              <a:rPr lang="en-US" sz="3100" dirty="0" smtClean="0"/>
              <a:t>After Salvador </a:t>
            </a:r>
            <a:r>
              <a:rPr lang="en-US" sz="3100" dirty="0" err="1" smtClean="0"/>
              <a:t>Allende</a:t>
            </a:r>
            <a:r>
              <a:rPr lang="en-US" sz="3100" dirty="0" smtClean="0"/>
              <a:t> was overthrown by the 11 September 1973 coup d'état, Chile was ruled by a military dictatorship that lasted up until 1990. The regime, led by General Augusto Pinochet, was characterized by the systematic suppression of political parties and the persecution of dissidents to an extent that was unprecedented in the history of Chile. Scholars now consider it an example of a police state. </a:t>
            </a:r>
          </a:p>
          <a:p>
            <a:r>
              <a:rPr lang="en-US" sz="3100" dirty="0" smtClean="0"/>
              <a:t>Indicted for human rights violations in 1998</a:t>
            </a:r>
            <a:endParaRPr lang="en-US" dirty="0" smtClean="0"/>
          </a:p>
          <a:p>
            <a:endParaRPr lang="en-US" dirty="0" smtClean="0"/>
          </a:p>
          <a:p>
            <a:pPr>
              <a:buNone/>
            </a:pPr>
            <a:endParaRPr lang="en-US" dirty="0" smtClean="0"/>
          </a:p>
        </p:txBody>
      </p:sp>
      <p:pic>
        <p:nvPicPr>
          <p:cNvPr id="16386" name="Picture 2" descr="http://ts4.mm.bing.net/th?id=H.4941859079718583&amp;pid=15.1"/>
          <p:cNvPicPr>
            <a:picLocks noChangeAspect="1" noChangeArrowheads="1"/>
          </p:cNvPicPr>
          <p:nvPr/>
        </p:nvPicPr>
        <p:blipFill>
          <a:blip r:embed="rId3" cstate="print"/>
          <a:srcRect/>
          <a:stretch>
            <a:fillRect/>
          </a:stretch>
        </p:blipFill>
        <p:spPr bwMode="auto">
          <a:xfrm>
            <a:off x="5029200" y="1295400"/>
            <a:ext cx="3959197" cy="5181600"/>
          </a:xfrm>
          <a:prstGeom prst="rect">
            <a:avLst/>
          </a:prstGeom>
          <a:noFill/>
        </p:spPr>
      </p:pic>
      <p:sp>
        <p:nvSpPr>
          <p:cNvPr id="6" name="TextBox 5"/>
          <p:cNvSpPr txBox="1"/>
          <p:nvPr/>
        </p:nvSpPr>
        <p:spPr>
          <a:xfrm>
            <a:off x="5334000" y="6477000"/>
            <a:ext cx="3240824" cy="276999"/>
          </a:xfrm>
          <a:prstGeom prst="rect">
            <a:avLst/>
          </a:prstGeom>
          <a:noFill/>
        </p:spPr>
        <p:txBody>
          <a:bodyPr wrap="none" rtlCol="0">
            <a:spAutoFit/>
          </a:bodyPr>
          <a:lstStyle/>
          <a:p>
            <a:r>
              <a:rPr lang="en-US" sz="1200" dirty="0" smtClean="0"/>
              <a:t>http://en.wikipedia.org/wiki/Augusto_Pinochet</a:t>
            </a:r>
            <a:endParaRPr lang="en-US" sz="1200" dirty="0"/>
          </a:p>
        </p:txBody>
      </p:sp>
    </p:spTree>
  </p:cSld>
  <p:clrMapOvr>
    <a:masterClrMapping/>
  </p:clrMapOvr>
  <p:transition>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686800" cy="841248"/>
          </a:xfrm>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152400" y="914400"/>
            <a:ext cx="4419600" cy="2057400"/>
          </a:xfrm>
          <a:ln>
            <a:solidFill>
              <a:schemeClr val="tx1"/>
            </a:solidFill>
          </a:ln>
        </p:spPr>
        <p:txBody>
          <a:bodyPr>
            <a:normAutofit fontScale="92500"/>
          </a:bodyPr>
          <a:lstStyle/>
          <a:p>
            <a:pPr>
              <a:buNone/>
            </a:pPr>
            <a:r>
              <a:rPr lang="en-US" sz="3200" b="1" dirty="0" smtClean="0">
                <a:latin typeface="+mj-lt"/>
              </a:rPr>
              <a:t>Pablo Neruda </a:t>
            </a:r>
            <a:r>
              <a:rPr lang="en-US" dirty="0" smtClean="0"/>
              <a:t>(1904-1973 )</a:t>
            </a:r>
          </a:p>
          <a:p>
            <a:r>
              <a:rPr lang="en-US" dirty="0" smtClean="0"/>
              <a:t>Poet</a:t>
            </a:r>
          </a:p>
          <a:p>
            <a:r>
              <a:rPr lang="en-US" dirty="0" smtClean="0"/>
              <a:t>Nobel prize in Literature 1971</a:t>
            </a:r>
          </a:p>
          <a:p>
            <a:pPr>
              <a:buNone/>
            </a:pPr>
            <a:endParaRPr lang="en-US" dirty="0" smtClean="0"/>
          </a:p>
        </p:txBody>
      </p:sp>
      <p:sp>
        <p:nvSpPr>
          <p:cNvPr id="5" name="Content Placeholder 4"/>
          <p:cNvSpPr>
            <a:spLocks noGrp="1"/>
          </p:cNvSpPr>
          <p:nvPr>
            <p:ph sz="half" idx="1"/>
          </p:nvPr>
        </p:nvSpPr>
        <p:spPr>
          <a:xfrm>
            <a:off x="3048000" y="3733800"/>
            <a:ext cx="5715000" cy="2819400"/>
          </a:xfrm>
          <a:ln>
            <a:solidFill>
              <a:schemeClr val="tx1"/>
            </a:solidFill>
          </a:ln>
        </p:spPr>
        <p:txBody>
          <a:bodyPr>
            <a:normAutofit fontScale="85000" lnSpcReduction="20000"/>
          </a:bodyPr>
          <a:lstStyle/>
          <a:p>
            <a:pPr>
              <a:buNone/>
            </a:pPr>
            <a:r>
              <a:rPr lang="en-US" sz="3200" b="1" dirty="0" smtClean="0">
                <a:latin typeface="+mj-lt"/>
              </a:rPr>
              <a:t>Isabel </a:t>
            </a:r>
            <a:r>
              <a:rPr lang="en-US" sz="3200" b="1" dirty="0" err="1" smtClean="0">
                <a:latin typeface="+mj-lt"/>
              </a:rPr>
              <a:t>Allende</a:t>
            </a:r>
            <a:r>
              <a:rPr lang="en-US" sz="3200" b="1" dirty="0" smtClean="0">
                <a:latin typeface="+mj-lt"/>
              </a:rPr>
              <a:t> </a:t>
            </a:r>
            <a:r>
              <a:rPr lang="en-US" sz="3200" dirty="0" smtClean="0"/>
              <a:t>(1942- )</a:t>
            </a:r>
          </a:p>
          <a:p>
            <a:r>
              <a:rPr lang="en-US" dirty="0" smtClean="0"/>
              <a:t>Novelist </a:t>
            </a:r>
          </a:p>
          <a:p>
            <a:r>
              <a:rPr lang="en-US" dirty="0" smtClean="0"/>
              <a:t>Her best-known works, which include the novels </a:t>
            </a:r>
            <a:r>
              <a:rPr lang="en-US" i="1" dirty="0" smtClean="0"/>
              <a:t>The House of the Spirits</a:t>
            </a:r>
            <a:r>
              <a:rPr lang="en-US" dirty="0" smtClean="0"/>
              <a:t> and </a:t>
            </a:r>
            <a:r>
              <a:rPr lang="en-US" i="1" dirty="0" smtClean="0"/>
              <a:t>City of the Beasts</a:t>
            </a:r>
            <a:r>
              <a:rPr lang="en-US" dirty="0" smtClean="0"/>
              <a:t>, are written in the style of magic realism, which uses fantasy and myth to override time and place.</a:t>
            </a:r>
          </a:p>
        </p:txBody>
      </p:sp>
      <p:pic>
        <p:nvPicPr>
          <p:cNvPr id="14338" name="Picture 2" descr="http://a57.foxnews.com/global.fncstatic.com/static/managed/img/fn-latino/lifestyle/660/371/Pablo%20Neruda.jpg?ve=1"/>
          <p:cNvPicPr>
            <a:picLocks noChangeAspect="1" noChangeArrowheads="1"/>
          </p:cNvPicPr>
          <p:nvPr/>
        </p:nvPicPr>
        <p:blipFill>
          <a:blip r:embed="rId3" cstate="print"/>
          <a:srcRect l="9697" t="4312" r="11515"/>
          <a:stretch>
            <a:fillRect/>
          </a:stretch>
        </p:blipFill>
        <p:spPr bwMode="auto">
          <a:xfrm>
            <a:off x="4561268" y="152400"/>
            <a:ext cx="4506532" cy="3076576"/>
          </a:xfrm>
          <a:prstGeom prst="rect">
            <a:avLst/>
          </a:prstGeom>
          <a:noFill/>
        </p:spPr>
      </p:pic>
      <p:pic>
        <p:nvPicPr>
          <p:cNvPr id="14340" name="Picture 4" descr="http://upload.wikimedia.org/wikipedia/commons/b/bd/ISABEL_ALLENDE.JPG"/>
          <p:cNvPicPr>
            <a:picLocks noChangeAspect="1" noChangeArrowheads="1"/>
          </p:cNvPicPr>
          <p:nvPr/>
        </p:nvPicPr>
        <p:blipFill>
          <a:blip r:embed="rId4" cstate="print"/>
          <a:srcRect/>
          <a:stretch>
            <a:fillRect/>
          </a:stretch>
        </p:blipFill>
        <p:spPr bwMode="auto">
          <a:xfrm>
            <a:off x="381000" y="3236336"/>
            <a:ext cx="2286000" cy="3553782"/>
          </a:xfrm>
          <a:prstGeom prst="rect">
            <a:avLst/>
          </a:prstGeom>
          <a:noFill/>
        </p:spPr>
      </p:pic>
      <p:sp>
        <p:nvSpPr>
          <p:cNvPr id="7" name="TextBox 6"/>
          <p:cNvSpPr txBox="1"/>
          <p:nvPr/>
        </p:nvSpPr>
        <p:spPr>
          <a:xfrm>
            <a:off x="4392161" y="6096000"/>
            <a:ext cx="4675639" cy="307777"/>
          </a:xfrm>
          <a:prstGeom prst="rect">
            <a:avLst/>
          </a:prstGeom>
          <a:solidFill>
            <a:schemeClr val="bg2">
              <a:lumMod val="90000"/>
            </a:schemeClr>
          </a:solidFill>
        </p:spPr>
        <p:txBody>
          <a:bodyPr wrap="none" rtlCol="0">
            <a:spAutoFit/>
          </a:bodyPr>
          <a:lstStyle/>
          <a:p>
            <a:r>
              <a:rPr lang="en-US" sz="1400" dirty="0" smtClean="0"/>
              <a:t>http://www.biography.com/people/isabel-allende-9181801</a:t>
            </a:r>
            <a:endParaRPr lang="en-US" sz="1400" dirty="0"/>
          </a:p>
        </p:txBody>
      </p:sp>
    </p:spTree>
  </p:cSld>
  <p:clrMapOvr>
    <a:masterClrMapping/>
  </p:clrMapOvr>
  <p:transition>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457200"/>
            <a:ext cx="8613648" cy="838200"/>
          </a:xfrm>
        </p:spPr>
        <p:txBody>
          <a:bodyPr>
            <a:normAutofit/>
          </a:bodyPr>
          <a:lstStyle/>
          <a:p>
            <a:r>
              <a:rPr lang="en-US" dirty="0" smtClean="0"/>
              <a:t>Comida de </a:t>
            </a:r>
            <a:r>
              <a:rPr lang="en-US" dirty="0" err="1" smtClean="0"/>
              <a:t>chile</a:t>
            </a:r>
            <a:r>
              <a:rPr lang="en-US" dirty="0" smtClean="0"/>
              <a:t>: empanadas</a:t>
            </a:r>
            <a:endParaRPr lang="en-US" dirty="0"/>
          </a:p>
        </p:txBody>
      </p:sp>
      <p:sp>
        <p:nvSpPr>
          <p:cNvPr id="3" name="TextBox 2"/>
          <p:cNvSpPr txBox="1"/>
          <p:nvPr/>
        </p:nvSpPr>
        <p:spPr>
          <a:xfrm>
            <a:off x="4572000" y="1501914"/>
            <a:ext cx="3886200" cy="707886"/>
          </a:xfrm>
          <a:prstGeom prst="rect">
            <a:avLst/>
          </a:prstGeom>
          <a:noFill/>
          <a:ln>
            <a:solidFill>
              <a:schemeClr val="tx1"/>
            </a:solidFill>
          </a:ln>
        </p:spPr>
        <p:txBody>
          <a:bodyPr wrap="square" rtlCol="0">
            <a:spAutoFit/>
          </a:bodyPr>
          <a:lstStyle/>
          <a:p>
            <a:r>
              <a:rPr lang="en-US" sz="2000" dirty="0" smtClean="0"/>
              <a:t>Usually filled with hamburger, olive and hard boiled egg pieces</a:t>
            </a:r>
            <a:endParaRPr lang="en-US" sz="2000" dirty="0"/>
          </a:p>
        </p:txBody>
      </p:sp>
      <p:pic>
        <p:nvPicPr>
          <p:cNvPr id="10242" name="Picture 2" descr="http://www.kraftrecipes.com/assets/recipe_images/Chilean_Empanadas.jpg"/>
          <p:cNvPicPr>
            <a:picLocks noChangeAspect="1" noChangeArrowheads="1"/>
          </p:cNvPicPr>
          <p:nvPr/>
        </p:nvPicPr>
        <p:blipFill>
          <a:blip r:embed="rId3" cstate="print"/>
          <a:srcRect/>
          <a:stretch>
            <a:fillRect/>
          </a:stretch>
        </p:blipFill>
        <p:spPr bwMode="auto">
          <a:xfrm>
            <a:off x="304800" y="1447800"/>
            <a:ext cx="4013571" cy="2667000"/>
          </a:xfrm>
          <a:prstGeom prst="rect">
            <a:avLst/>
          </a:prstGeom>
          <a:noFill/>
        </p:spPr>
      </p:pic>
      <p:pic>
        <p:nvPicPr>
          <p:cNvPr id="10244" name="Picture 4" descr="http://2.bp.blogspot.com/-HMwDb1j3DAQ/TeBMvLD62hI/AAAAAAAABZ8/tCyl_t-GL3Q/s640/empanadas-de-pino.jpg"/>
          <p:cNvPicPr>
            <a:picLocks noChangeAspect="1" noChangeArrowheads="1"/>
          </p:cNvPicPr>
          <p:nvPr/>
        </p:nvPicPr>
        <p:blipFill>
          <a:blip r:embed="rId4" cstate="print"/>
          <a:srcRect/>
          <a:stretch>
            <a:fillRect/>
          </a:stretch>
        </p:blipFill>
        <p:spPr bwMode="auto">
          <a:xfrm>
            <a:off x="4521200" y="2667000"/>
            <a:ext cx="4368800" cy="3276600"/>
          </a:xfrm>
          <a:prstGeom prst="rect">
            <a:avLst/>
          </a:prstGeom>
          <a:noFill/>
        </p:spPr>
      </p:pic>
    </p:spTree>
  </p:cSld>
  <p:clrMapOvr>
    <a:masterClrMapping/>
  </p:clrMapOvr>
  <p:transition>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5718048" cy="1371600"/>
          </a:xfrm>
        </p:spPr>
        <p:txBody>
          <a:bodyPr>
            <a:normAutofit/>
          </a:bodyPr>
          <a:lstStyle/>
          <a:p>
            <a:r>
              <a:rPr lang="en-US" dirty="0" smtClean="0"/>
              <a:t>Comida de </a:t>
            </a:r>
            <a:r>
              <a:rPr lang="en-US" dirty="0" err="1" smtClean="0"/>
              <a:t>chile</a:t>
            </a:r>
            <a:r>
              <a:rPr lang="en-US" dirty="0" smtClean="0"/>
              <a:t>: </a:t>
            </a:r>
            <a:br>
              <a:rPr lang="en-US" dirty="0" smtClean="0"/>
            </a:br>
            <a:r>
              <a:rPr lang="en-US" dirty="0" smtClean="0"/>
              <a:t>Pastel de </a:t>
            </a:r>
            <a:r>
              <a:rPr lang="en-US" dirty="0" err="1" smtClean="0"/>
              <a:t>choclo</a:t>
            </a:r>
            <a:r>
              <a:rPr lang="en-US" dirty="0" smtClean="0"/>
              <a:t> </a:t>
            </a:r>
            <a:endParaRPr lang="en-US" dirty="0"/>
          </a:p>
        </p:txBody>
      </p:sp>
      <p:sp>
        <p:nvSpPr>
          <p:cNvPr id="5" name="TextBox 4"/>
          <p:cNvSpPr txBox="1"/>
          <p:nvPr/>
        </p:nvSpPr>
        <p:spPr>
          <a:xfrm>
            <a:off x="4343400" y="4114800"/>
            <a:ext cx="4038600" cy="1569660"/>
          </a:xfrm>
          <a:prstGeom prst="rect">
            <a:avLst/>
          </a:prstGeom>
          <a:noFill/>
          <a:ln>
            <a:solidFill>
              <a:schemeClr val="tx1"/>
            </a:solidFill>
          </a:ln>
        </p:spPr>
        <p:txBody>
          <a:bodyPr wrap="square" rtlCol="0">
            <a:spAutoFit/>
          </a:bodyPr>
          <a:lstStyle/>
          <a:p>
            <a:pPr algn="ctr"/>
            <a:r>
              <a:rPr lang="en-US" sz="2400" dirty="0" smtClean="0"/>
              <a:t>“Chilean Sheppard’s Pie” : Ground beef (and sometimes chicken) casserole with corn batter topping</a:t>
            </a:r>
            <a:endParaRPr lang="en-US" sz="2400" dirty="0"/>
          </a:p>
        </p:txBody>
      </p:sp>
      <p:pic>
        <p:nvPicPr>
          <p:cNvPr id="8194" name="Picture 2" descr="http://perudelights.com/wp-content/uploads/2012/10/Pastel-de-choclo-1024x768.jpg"/>
          <p:cNvPicPr>
            <a:picLocks noChangeAspect="1" noChangeArrowheads="1"/>
          </p:cNvPicPr>
          <p:nvPr/>
        </p:nvPicPr>
        <p:blipFill>
          <a:blip r:embed="rId3" cstate="print"/>
          <a:srcRect l="9375" t="2083" r="12500" b="8333"/>
          <a:stretch>
            <a:fillRect/>
          </a:stretch>
        </p:blipFill>
        <p:spPr bwMode="auto">
          <a:xfrm>
            <a:off x="152400" y="2895600"/>
            <a:ext cx="3810000" cy="3276600"/>
          </a:xfrm>
          <a:prstGeom prst="rect">
            <a:avLst/>
          </a:prstGeom>
          <a:noFill/>
        </p:spPr>
      </p:pic>
      <p:pic>
        <p:nvPicPr>
          <p:cNvPr id="8196" name="Picture 4" descr="http://cdn2.grupos.emagister.com/imagen/pastel_de_choclo_356950_t0.jpg"/>
          <p:cNvPicPr>
            <a:picLocks noChangeAspect="1" noChangeArrowheads="1"/>
          </p:cNvPicPr>
          <p:nvPr/>
        </p:nvPicPr>
        <p:blipFill>
          <a:blip r:embed="rId4" cstate="print"/>
          <a:srcRect/>
          <a:stretch>
            <a:fillRect/>
          </a:stretch>
        </p:blipFill>
        <p:spPr bwMode="auto">
          <a:xfrm>
            <a:off x="4305300" y="228600"/>
            <a:ext cx="4762500" cy="3571875"/>
          </a:xfrm>
          <a:prstGeom prst="rect">
            <a:avLst/>
          </a:prstGeom>
          <a:noFill/>
        </p:spPr>
      </p:pic>
    </p:spTree>
  </p:cSld>
  <p:clrMapOvr>
    <a:masterClrMapping/>
  </p:clrMapOvr>
  <p:transition>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6251448" cy="1524000"/>
          </a:xfrm>
        </p:spPr>
        <p:txBody>
          <a:bodyPr>
            <a:normAutofit/>
          </a:bodyPr>
          <a:lstStyle/>
          <a:p>
            <a:r>
              <a:rPr lang="en-US" dirty="0" smtClean="0"/>
              <a:t>Comida de </a:t>
            </a:r>
            <a:r>
              <a:rPr lang="en-US" dirty="0" err="1" smtClean="0"/>
              <a:t>chile</a:t>
            </a:r>
            <a:r>
              <a:rPr lang="en-US" dirty="0" smtClean="0"/>
              <a:t>: </a:t>
            </a:r>
            <a:br>
              <a:rPr lang="en-US" dirty="0" smtClean="0"/>
            </a:br>
            <a:r>
              <a:rPr lang="en-US" dirty="0" err="1" smtClean="0"/>
              <a:t>LÚcuma</a:t>
            </a:r>
            <a:r>
              <a:rPr lang="en-US" dirty="0" smtClean="0"/>
              <a:t> /</a:t>
            </a:r>
            <a:r>
              <a:rPr lang="en-US" dirty="0" err="1" smtClean="0"/>
              <a:t>chirimoya</a:t>
            </a:r>
            <a:r>
              <a:rPr lang="en-US" dirty="0" smtClean="0"/>
              <a:t> fruits</a:t>
            </a:r>
            <a:endParaRPr lang="en-US" dirty="0"/>
          </a:p>
        </p:txBody>
      </p:sp>
      <p:pic>
        <p:nvPicPr>
          <p:cNvPr id="6146" name="Picture 2" descr="http://wiki.sumaqperu.com/en/images/thumb/Lucuma.jpg/300px-Lucuma.jpg">
            <a:hlinkClick r:id="rId3"/>
          </p:cNvPr>
          <p:cNvPicPr>
            <a:picLocks noChangeAspect="1" noChangeArrowheads="1"/>
          </p:cNvPicPr>
          <p:nvPr/>
        </p:nvPicPr>
        <p:blipFill>
          <a:blip r:embed="rId4" cstate="print"/>
          <a:srcRect/>
          <a:stretch>
            <a:fillRect/>
          </a:stretch>
        </p:blipFill>
        <p:spPr bwMode="auto">
          <a:xfrm>
            <a:off x="381000" y="1828800"/>
            <a:ext cx="2857500" cy="2143125"/>
          </a:xfrm>
          <a:prstGeom prst="rect">
            <a:avLst/>
          </a:prstGeom>
          <a:noFill/>
        </p:spPr>
      </p:pic>
      <p:pic>
        <p:nvPicPr>
          <p:cNvPr id="6148" name="Picture 4" descr="http://ts4.mm.bing.net/th?id=H.4947038808508471&amp;pid=15.1"/>
          <p:cNvPicPr>
            <a:picLocks noChangeAspect="1" noChangeArrowheads="1"/>
          </p:cNvPicPr>
          <p:nvPr/>
        </p:nvPicPr>
        <p:blipFill>
          <a:blip r:embed="rId5" cstate="print"/>
          <a:srcRect/>
          <a:stretch>
            <a:fillRect/>
          </a:stretch>
        </p:blipFill>
        <p:spPr bwMode="auto">
          <a:xfrm>
            <a:off x="457200" y="4191000"/>
            <a:ext cx="2762250" cy="2495551"/>
          </a:xfrm>
          <a:prstGeom prst="rect">
            <a:avLst/>
          </a:prstGeom>
          <a:noFill/>
        </p:spPr>
      </p:pic>
      <p:pic>
        <p:nvPicPr>
          <p:cNvPr id="6150" name="Picture 6" descr="http://3.bp.blogspot.com/_9Nbb2DwCpcg/TGIm-G-aScI/AAAAAAAACtI/RKZHC2GJUkU/s400/chirimoya1.jpg"/>
          <p:cNvPicPr>
            <a:picLocks noChangeAspect="1" noChangeArrowheads="1"/>
          </p:cNvPicPr>
          <p:nvPr/>
        </p:nvPicPr>
        <p:blipFill>
          <a:blip r:embed="rId6" cstate="print"/>
          <a:srcRect/>
          <a:stretch>
            <a:fillRect/>
          </a:stretch>
        </p:blipFill>
        <p:spPr bwMode="auto">
          <a:xfrm>
            <a:off x="5181600" y="1600200"/>
            <a:ext cx="3810000" cy="3810000"/>
          </a:xfrm>
          <a:prstGeom prst="rect">
            <a:avLst/>
          </a:prstGeom>
          <a:noFill/>
        </p:spPr>
      </p:pic>
    </p:spTree>
  </p:cSld>
  <p:clrMapOvr>
    <a:masterClrMapping/>
  </p:clrMapOvr>
  <p:transition>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lstStyle/>
          <a:p>
            <a:r>
              <a:rPr lang="en-US" dirty="0" smtClean="0"/>
              <a:t>Other facts</a:t>
            </a:r>
            <a:endParaRPr lang="en-US" dirty="0"/>
          </a:p>
        </p:txBody>
      </p:sp>
      <p:sp>
        <p:nvSpPr>
          <p:cNvPr id="9" name="Content Placeholder 8"/>
          <p:cNvSpPr>
            <a:spLocks noGrp="1"/>
          </p:cNvSpPr>
          <p:nvPr>
            <p:ph idx="1"/>
          </p:nvPr>
        </p:nvSpPr>
        <p:spPr>
          <a:xfrm>
            <a:off x="228600" y="685800"/>
            <a:ext cx="5638800" cy="5943600"/>
          </a:xfrm>
        </p:spPr>
        <p:txBody>
          <a:bodyPr>
            <a:normAutofit fontScale="55000" lnSpcReduction="20000"/>
          </a:bodyPr>
          <a:lstStyle/>
          <a:p>
            <a:pPr>
              <a:buNone/>
            </a:pPr>
            <a:r>
              <a:rPr lang="en-US" sz="4400" b="1" dirty="0" smtClean="0"/>
              <a:t>Business Etiquette in Chile</a:t>
            </a:r>
          </a:p>
          <a:p>
            <a:r>
              <a:rPr lang="en-US" dirty="0" smtClean="0"/>
              <a:t>Prior appointments are necessary</a:t>
            </a:r>
          </a:p>
          <a:p>
            <a:r>
              <a:rPr lang="en-US" dirty="0" smtClean="0"/>
              <a:t>In business, punctuality respected. Meetings should start and end on time</a:t>
            </a:r>
          </a:p>
          <a:p>
            <a:r>
              <a:rPr lang="en-US" dirty="0" smtClean="0"/>
              <a:t>Have business cards printed with English on one side and Spanish on the other. Present cards to everyone in a meeting except secretaries</a:t>
            </a:r>
          </a:p>
          <a:p>
            <a:r>
              <a:rPr lang="en-US" dirty="0" smtClean="0"/>
              <a:t>Business entertaining generally is done at major hotels and restaurants</a:t>
            </a:r>
          </a:p>
          <a:p>
            <a:r>
              <a:rPr lang="en-US" dirty="0" smtClean="0"/>
              <a:t>Light conversation is customary before business discussions</a:t>
            </a:r>
          </a:p>
          <a:p>
            <a:r>
              <a:rPr lang="en-US" dirty="0" smtClean="0"/>
              <a:t>Don’t serve wine with your left hand. Wines, especially white wines, are a national treasure</a:t>
            </a:r>
          </a:p>
          <a:p>
            <a:r>
              <a:rPr lang="en-US" dirty="0" smtClean="0"/>
              <a:t>Proper table manners are important</a:t>
            </a:r>
          </a:p>
          <a:p>
            <a:r>
              <a:rPr lang="en-US" dirty="0" smtClean="0"/>
              <a:t>Women have advanced in professions in Chile, more so than in most other Latin countries. However, they will be at a slight disadvantage because of the </a:t>
            </a:r>
            <a:r>
              <a:rPr lang="en-US" i="1" dirty="0" smtClean="0"/>
              <a:t>machismo</a:t>
            </a:r>
            <a:r>
              <a:rPr lang="en-US" dirty="0" smtClean="0"/>
              <a:t> ethnic that continues to exist</a:t>
            </a:r>
          </a:p>
          <a:p>
            <a:r>
              <a:rPr lang="en-US" dirty="0" smtClean="0"/>
              <a:t>Gifts are not expected in business until the relationship is a close one</a:t>
            </a:r>
          </a:p>
          <a:p>
            <a:r>
              <a:rPr lang="en-US" dirty="0" smtClean="0"/>
              <a:t>Chileans do not bargain in either stores or street markets. It is illegal to sell something and not issue a receipt</a:t>
            </a:r>
            <a:endParaRPr lang="en-US" dirty="0"/>
          </a:p>
        </p:txBody>
      </p:sp>
      <p:sp>
        <p:nvSpPr>
          <p:cNvPr id="3" name="TextBox 2"/>
          <p:cNvSpPr txBox="1"/>
          <p:nvPr/>
        </p:nvSpPr>
        <p:spPr>
          <a:xfrm>
            <a:off x="6248400" y="5628382"/>
            <a:ext cx="2895600" cy="1077218"/>
          </a:xfrm>
          <a:prstGeom prst="rect">
            <a:avLst/>
          </a:prstGeom>
          <a:solidFill>
            <a:schemeClr val="bg2">
              <a:lumMod val="90000"/>
            </a:schemeClr>
          </a:solidFill>
          <a:ln>
            <a:solidFill>
              <a:schemeClr val="tx1"/>
            </a:solidFill>
          </a:ln>
        </p:spPr>
        <p:txBody>
          <a:bodyPr wrap="square" rtlCol="0">
            <a:spAutoFit/>
          </a:bodyPr>
          <a:lstStyle/>
          <a:p>
            <a:pPr algn="ctr"/>
            <a:r>
              <a:rPr lang="en-US" sz="3200" dirty="0" smtClean="0">
                <a:latin typeface="+mj-lt"/>
              </a:rPr>
              <a:t>La </a:t>
            </a:r>
            <a:r>
              <a:rPr lang="en-US" sz="3200" dirty="0" err="1" smtClean="0">
                <a:latin typeface="+mj-lt"/>
              </a:rPr>
              <a:t>poblaci</a:t>
            </a:r>
            <a:r>
              <a:rPr lang="en-US" sz="3200" dirty="0" err="1" smtClean="0">
                <a:latin typeface="+mj-lt"/>
                <a:cs typeface="Arial"/>
              </a:rPr>
              <a:t>ón</a:t>
            </a:r>
            <a:r>
              <a:rPr lang="en-US" sz="3200" dirty="0" smtClean="0">
                <a:latin typeface="+mj-lt"/>
                <a:cs typeface="Arial"/>
              </a:rPr>
              <a:t> –16.6 million</a:t>
            </a:r>
            <a:endParaRPr lang="en-US" sz="3200" dirty="0">
              <a:latin typeface="+mj-lt"/>
            </a:endParaRPr>
          </a:p>
        </p:txBody>
      </p:sp>
      <p:sp>
        <p:nvSpPr>
          <p:cNvPr id="4" name="TextBox 3"/>
          <p:cNvSpPr txBox="1"/>
          <p:nvPr/>
        </p:nvSpPr>
        <p:spPr>
          <a:xfrm>
            <a:off x="6096000" y="4495800"/>
            <a:ext cx="3048000" cy="954107"/>
          </a:xfrm>
          <a:prstGeom prst="rect">
            <a:avLst/>
          </a:prstGeom>
          <a:solidFill>
            <a:schemeClr val="bg2">
              <a:lumMod val="90000"/>
            </a:schemeClr>
          </a:solidFill>
          <a:ln>
            <a:solidFill>
              <a:schemeClr val="tx1"/>
            </a:solidFill>
          </a:ln>
        </p:spPr>
        <p:txBody>
          <a:bodyPr wrap="square" rtlCol="0">
            <a:spAutoFit/>
          </a:bodyPr>
          <a:lstStyle/>
          <a:p>
            <a:pPr algn="ctr"/>
            <a:r>
              <a:rPr lang="en-US" sz="2800" dirty="0" smtClean="0"/>
              <a:t>El </a:t>
            </a:r>
            <a:r>
              <a:rPr lang="en-US" sz="2800" dirty="0" err="1" smtClean="0"/>
              <a:t>ingreso</a:t>
            </a:r>
            <a:r>
              <a:rPr lang="en-US" sz="2800" dirty="0" smtClean="0"/>
              <a:t> </a:t>
            </a:r>
            <a:r>
              <a:rPr lang="en-US" sz="2800" dirty="0" err="1" smtClean="0"/>
              <a:t>anual</a:t>
            </a:r>
            <a:r>
              <a:rPr lang="en-US" sz="2800" dirty="0" smtClean="0"/>
              <a:t>- $8,350 per year </a:t>
            </a:r>
            <a:endParaRPr lang="en-US" sz="2800" dirty="0"/>
          </a:p>
        </p:txBody>
      </p:sp>
      <p:sp>
        <p:nvSpPr>
          <p:cNvPr id="5" name="Content Placeholder 2"/>
          <p:cNvSpPr txBox="1">
            <a:spLocks/>
          </p:cNvSpPr>
          <p:nvPr/>
        </p:nvSpPr>
        <p:spPr>
          <a:xfrm>
            <a:off x="6629400" y="2667000"/>
            <a:ext cx="2209800" cy="1676400"/>
          </a:xfrm>
          <a:prstGeom prst="rect">
            <a:avLst/>
          </a:prstGeom>
          <a:solidFill>
            <a:schemeClr val="bg2">
              <a:lumMod val="90000"/>
            </a:schemeClr>
          </a:solidFill>
          <a:ln>
            <a:solidFill>
              <a:schemeClr val="tx1"/>
            </a:solidFill>
          </a:ln>
        </p:spPr>
        <p:txBody>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2800" b="0" i="0" u="none" strike="noStrike" kern="1200" cap="none" spc="0" normalizeH="0" baseline="0" noProof="0" dirty="0" smtClean="0">
                <a:ln>
                  <a:noFill/>
                </a:ln>
                <a:effectLst/>
                <a:uLnTx/>
                <a:uFillTx/>
                <a:latin typeface="+mn-lt"/>
                <a:ea typeface="+mn-ea"/>
                <a:cs typeface="+mn-cs"/>
              </a:rPr>
              <a:t>La </a:t>
            </a:r>
            <a:r>
              <a:rPr kumimoji="0" lang="en-US" sz="2800" b="0" i="0" u="none" strike="noStrike" kern="1200" cap="none" spc="0" normalizeH="0" baseline="0" noProof="0" dirty="0" err="1" smtClean="0">
                <a:ln>
                  <a:noFill/>
                </a:ln>
                <a:effectLst/>
                <a:uLnTx/>
                <a:uFillTx/>
                <a:latin typeface="+mn-lt"/>
                <a:ea typeface="+mn-ea"/>
                <a:cs typeface="+mn-cs"/>
              </a:rPr>
              <a:t>Moneda</a:t>
            </a:r>
            <a:r>
              <a:rPr kumimoji="0" lang="en-US" sz="2800" b="0" i="0" u="none" strike="noStrike" kern="1200" cap="none" spc="0" normalizeH="0" baseline="0" noProof="0" dirty="0" smtClean="0">
                <a:ln>
                  <a:noFill/>
                </a:ln>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2800" b="0" i="0" u="none" strike="noStrike" kern="1200" cap="none" spc="0" normalizeH="0" baseline="0" noProof="0" dirty="0" err="1" smtClean="0">
                <a:ln>
                  <a:noFill/>
                </a:ln>
                <a:effectLst/>
                <a:uLnTx/>
                <a:uFillTx/>
                <a:latin typeface="+mn-lt"/>
                <a:ea typeface="+mn-ea"/>
                <a:cs typeface="+mn-cs"/>
              </a:rPr>
              <a:t>Nacional</a:t>
            </a:r>
            <a:r>
              <a:rPr lang="en-US" sz="2800" dirty="0" smtClean="0"/>
              <a:t>:</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lang="en-US" sz="2800" dirty="0" smtClean="0"/>
              <a:t>Peso</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endParaRPr lang="en-US" sz="3200" dirty="0" smtClean="0">
              <a:solidFill>
                <a:schemeClr val="tx2"/>
              </a:solidFill>
            </a:endParaRPr>
          </a:p>
        </p:txBody>
      </p:sp>
      <p:pic>
        <p:nvPicPr>
          <p:cNvPr id="4100" name="Picture 4" descr="http://akjchile.edublogs.org/files/2011/01/moneyofchileso6-1x2ah4w.jpg"/>
          <p:cNvPicPr>
            <a:picLocks noChangeAspect="1" noChangeArrowheads="1"/>
          </p:cNvPicPr>
          <p:nvPr/>
        </p:nvPicPr>
        <p:blipFill>
          <a:blip r:embed="rId3" cstate="print"/>
          <a:srcRect/>
          <a:stretch>
            <a:fillRect/>
          </a:stretch>
        </p:blipFill>
        <p:spPr bwMode="auto">
          <a:xfrm>
            <a:off x="5646892" y="228600"/>
            <a:ext cx="3344708" cy="2362200"/>
          </a:xfrm>
          <a:prstGeom prst="rect">
            <a:avLst/>
          </a:prstGeom>
          <a:noFill/>
        </p:spPr>
      </p:pic>
      <p:sp>
        <p:nvSpPr>
          <p:cNvPr id="10" name="TextBox 9"/>
          <p:cNvSpPr txBox="1"/>
          <p:nvPr/>
        </p:nvSpPr>
        <p:spPr>
          <a:xfrm>
            <a:off x="1702746" y="6324600"/>
            <a:ext cx="4393254" cy="369332"/>
          </a:xfrm>
          <a:prstGeom prst="rect">
            <a:avLst/>
          </a:prstGeom>
          <a:solidFill>
            <a:schemeClr val="bg2">
              <a:lumMod val="90000"/>
            </a:schemeClr>
          </a:solidFill>
        </p:spPr>
        <p:txBody>
          <a:bodyPr wrap="none" rtlCol="0">
            <a:spAutoFit/>
          </a:bodyPr>
          <a:lstStyle/>
          <a:p>
            <a:r>
              <a:rPr lang="en-US" dirty="0" smtClean="0"/>
              <a:t>http://www.cyborlink.com/besite/chile.htm</a:t>
            </a:r>
            <a:endParaRPr lang="en-US" dirty="0"/>
          </a:p>
        </p:txBody>
      </p:sp>
    </p:spTree>
  </p:cSld>
  <p:clrMapOvr>
    <a:masterClrMapping/>
  </p:clrMapOvr>
  <p:transition>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3429000"/>
            <a:ext cx="3733800" cy="2743200"/>
          </a:xfrm>
        </p:spPr>
        <p:txBody>
          <a:bodyPr>
            <a:normAutofit fontScale="85000" lnSpcReduction="20000"/>
          </a:bodyPr>
          <a:lstStyle/>
          <a:p>
            <a:r>
              <a:rPr lang="en-US" dirty="0" smtClean="0"/>
              <a:t>It is also a major agricultural center and supplies the mining communities of the barren </a:t>
            </a:r>
            <a:r>
              <a:rPr lang="en-US" dirty="0" err="1" smtClean="0"/>
              <a:t>altiplano</a:t>
            </a:r>
            <a:r>
              <a:rPr lang="en-US" dirty="0" smtClean="0"/>
              <a:t>. It has an oil refinery and a cement plant</a:t>
            </a:r>
          </a:p>
          <a:p>
            <a:endParaRPr lang="en-US" dirty="0" smtClean="0"/>
          </a:p>
        </p:txBody>
      </p:sp>
      <p:sp>
        <p:nvSpPr>
          <p:cNvPr id="4" name="TextBox 3"/>
          <p:cNvSpPr txBox="1"/>
          <p:nvPr/>
        </p:nvSpPr>
        <p:spPr>
          <a:xfrm>
            <a:off x="457200" y="6324600"/>
            <a:ext cx="6117380" cy="369332"/>
          </a:xfrm>
          <a:prstGeom prst="rect">
            <a:avLst/>
          </a:prstGeom>
          <a:noFill/>
        </p:spPr>
        <p:txBody>
          <a:bodyPr wrap="none" rtlCol="0">
            <a:spAutoFit/>
          </a:bodyPr>
          <a:lstStyle/>
          <a:p>
            <a:r>
              <a:rPr lang="en-US" dirty="0" smtClean="0"/>
              <a:t>http://gosouthamerica.about.com/od/bolsucre/a/Sucre.htm</a:t>
            </a:r>
            <a:endParaRPr lang="en-US" dirty="0"/>
          </a:p>
        </p:txBody>
      </p:sp>
      <p:pic>
        <p:nvPicPr>
          <p:cNvPr id="2050" name="Picture 2" descr="http://www.mashipura.com/site/uploads/data/image/gallery/751.jpg"/>
          <p:cNvPicPr>
            <a:picLocks noChangeAspect="1" noChangeArrowheads="1"/>
          </p:cNvPicPr>
          <p:nvPr/>
        </p:nvPicPr>
        <p:blipFill>
          <a:blip r:embed="rId3" cstate="print"/>
          <a:srcRect/>
          <a:stretch>
            <a:fillRect/>
          </a:stretch>
        </p:blipFill>
        <p:spPr bwMode="auto">
          <a:xfrm>
            <a:off x="5029200" y="228600"/>
            <a:ext cx="3860800" cy="2895600"/>
          </a:xfrm>
          <a:prstGeom prst="rect">
            <a:avLst/>
          </a:prstGeom>
          <a:noFill/>
        </p:spPr>
      </p:pic>
      <p:sp>
        <p:nvSpPr>
          <p:cNvPr id="7" name="Content Placeholder 2"/>
          <p:cNvSpPr txBox="1">
            <a:spLocks/>
          </p:cNvSpPr>
          <p:nvPr/>
        </p:nvSpPr>
        <p:spPr>
          <a:xfrm>
            <a:off x="304800" y="152400"/>
            <a:ext cx="4267200" cy="2590800"/>
          </a:xfrm>
          <a:prstGeom prst="rect">
            <a:avLst/>
          </a:prstGeom>
        </p:spPr>
        <p:txBody>
          <a:bodyPr vert="horz">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smtClean="0">
                <a:ln>
                  <a:noFill/>
                </a:ln>
                <a:solidFill>
                  <a:schemeClr val="tx2"/>
                </a:solidFill>
                <a:effectLst/>
                <a:uLnTx/>
                <a:uFillTx/>
                <a:latin typeface="+mn-lt"/>
                <a:ea typeface="+mn-ea"/>
                <a:cs typeface="+mn-cs"/>
              </a:rPr>
              <a:t>The large indigenous population, mainly Quechua, maintains their traditional clothing and customs, and sell their crafts and goods available in the markets and fairs</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smtClean="0">
              <a:ln>
                <a:noFill/>
              </a:ln>
              <a:solidFill>
                <a:schemeClr val="tx2"/>
              </a:solidFill>
              <a:effectLst/>
              <a:uLnTx/>
              <a:uFillTx/>
              <a:latin typeface="+mn-lt"/>
              <a:ea typeface="+mn-ea"/>
              <a:cs typeface="+mn-cs"/>
            </a:endParaRPr>
          </a:p>
        </p:txBody>
      </p:sp>
      <p:pic>
        <p:nvPicPr>
          <p:cNvPr id="2052" name="Picture 4" descr="http://2backpackers.com/wp-content/uploads/2010/05/IMG_0027-1024x768.jpg"/>
          <p:cNvPicPr>
            <a:picLocks noChangeAspect="1" noChangeArrowheads="1"/>
          </p:cNvPicPr>
          <p:nvPr/>
        </p:nvPicPr>
        <p:blipFill>
          <a:blip r:embed="rId4" cstate="print"/>
          <a:srcRect l="15873"/>
          <a:stretch>
            <a:fillRect/>
          </a:stretch>
        </p:blipFill>
        <p:spPr bwMode="auto">
          <a:xfrm>
            <a:off x="228600" y="2438400"/>
            <a:ext cx="2671032" cy="2381250"/>
          </a:xfrm>
          <a:prstGeom prst="rect">
            <a:avLst/>
          </a:prstGeom>
          <a:noFill/>
        </p:spPr>
      </p:pic>
      <p:pic>
        <p:nvPicPr>
          <p:cNvPr id="98306" name="Picture 2" descr="http://www.globenotes.com/members/photos/Melinda/sucre-bolivia-252117.jpg"/>
          <p:cNvPicPr>
            <a:picLocks noChangeAspect="1" noChangeArrowheads="1"/>
          </p:cNvPicPr>
          <p:nvPr/>
        </p:nvPicPr>
        <p:blipFill>
          <a:blip r:embed="rId5" cstate="print"/>
          <a:srcRect/>
          <a:stretch>
            <a:fillRect/>
          </a:stretch>
        </p:blipFill>
        <p:spPr bwMode="auto">
          <a:xfrm>
            <a:off x="2667000" y="2971800"/>
            <a:ext cx="2457450" cy="3276601"/>
          </a:xfrm>
          <a:prstGeom prst="rect">
            <a:avLst/>
          </a:prstGeom>
          <a:noFill/>
        </p:spPr>
      </p:pic>
    </p:spTree>
  </p:cSld>
  <p:clrMapOvr>
    <a:masterClrMapping/>
  </p:clrMapOvr>
  <p:transition>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495800" y="914400"/>
            <a:ext cx="3657600" cy="4267200"/>
          </a:xfrm>
          <a:prstGeom prst="rect">
            <a:avLst/>
          </a:prstGeom>
        </p:spPr>
        <p:txBody>
          <a:bodyPr vert="horz" anchor="ctr">
            <a:normAutofit/>
          </a:bodyPr>
          <a:lstStyle/>
          <a:p>
            <a:pPr>
              <a:spcBef>
                <a:spcPct val="0"/>
              </a:spcBef>
            </a:pPr>
            <a:endParaRPr kumimoji="0" lang="en-US" sz="7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endParaRPr>
          </a:p>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4" name="Title 3"/>
          <p:cNvSpPr>
            <a:spLocks noGrp="1"/>
          </p:cNvSpPr>
          <p:nvPr>
            <p:ph type="title"/>
          </p:nvPr>
        </p:nvSpPr>
        <p:spPr/>
        <p:txBody>
          <a:bodyPr>
            <a:normAutofit fontScale="90000"/>
          </a:bodyPr>
          <a:lstStyle/>
          <a:p>
            <a:r>
              <a:rPr lang="en-US" sz="4400" dirty="0" smtClean="0"/>
              <a:t>La Capital </a:t>
            </a:r>
            <a:r>
              <a:rPr lang="en-US" sz="4400" dirty="0" err="1" smtClean="0"/>
              <a:t>administrativa</a:t>
            </a:r>
            <a:r>
              <a:rPr lang="en-US" sz="4400" dirty="0" smtClean="0"/>
              <a:t>: la </a:t>
            </a:r>
            <a:r>
              <a:rPr lang="en-US" sz="4400" dirty="0" err="1" smtClean="0"/>
              <a:t>paz</a:t>
            </a:r>
            <a:r>
              <a:rPr lang="en-US" sz="9600" dirty="0" smtClean="0"/>
              <a:t/>
            </a:r>
            <a:br>
              <a:rPr lang="en-US" sz="9600" dirty="0" smtClean="0"/>
            </a:br>
            <a:endParaRPr lang="en-US" dirty="0"/>
          </a:p>
        </p:txBody>
      </p:sp>
      <p:sp>
        <p:nvSpPr>
          <p:cNvPr id="7" name="Content Placeholder 6"/>
          <p:cNvSpPr>
            <a:spLocks noGrp="1"/>
          </p:cNvSpPr>
          <p:nvPr>
            <p:ph idx="1"/>
          </p:nvPr>
        </p:nvSpPr>
        <p:spPr>
          <a:xfrm>
            <a:off x="5334000" y="1143000"/>
            <a:ext cx="3733800" cy="3505199"/>
          </a:xfrm>
        </p:spPr>
        <p:txBody>
          <a:bodyPr>
            <a:normAutofit fontScale="85000" lnSpcReduction="20000"/>
          </a:bodyPr>
          <a:lstStyle/>
          <a:p>
            <a:r>
              <a:rPr lang="en-US" dirty="0" smtClean="0"/>
              <a:t>The highest capital city in the world at 3300-4100 feet above sea level</a:t>
            </a:r>
          </a:p>
          <a:p>
            <a:r>
              <a:rPr lang="en-US" dirty="0" smtClean="0"/>
              <a:t>The largest city in Bolivia and centre for commerce, finance and industry-  the governmental (some say ‘de facto’) capital</a:t>
            </a:r>
          </a:p>
          <a:p>
            <a:endParaRPr lang="en-US" dirty="0"/>
          </a:p>
        </p:txBody>
      </p:sp>
      <p:sp>
        <p:nvSpPr>
          <p:cNvPr id="6" name="TextBox 5"/>
          <p:cNvSpPr txBox="1"/>
          <p:nvPr/>
        </p:nvSpPr>
        <p:spPr>
          <a:xfrm>
            <a:off x="152400" y="1219200"/>
            <a:ext cx="4995278" cy="523220"/>
          </a:xfrm>
          <a:prstGeom prst="rect">
            <a:avLst/>
          </a:prstGeom>
          <a:noFill/>
        </p:spPr>
        <p:txBody>
          <a:bodyPr wrap="none" rtlCol="0">
            <a:spAutoFit/>
          </a:bodyPr>
          <a:lstStyle/>
          <a:p>
            <a:r>
              <a:rPr lang="en-US" dirty="0" smtClean="0"/>
              <a:t>“</a:t>
            </a:r>
            <a:r>
              <a:rPr lang="en-US" sz="2800" dirty="0" smtClean="0"/>
              <a:t>The city that touches the Sky”</a:t>
            </a:r>
            <a:endParaRPr lang="en-US" sz="2800" dirty="0"/>
          </a:p>
        </p:txBody>
      </p:sp>
      <p:pic>
        <p:nvPicPr>
          <p:cNvPr id="102404" name="Picture 4" descr="La Paz"/>
          <p:cNvPicPr>
            <a:picLocks noChangeAspect="1" noChangeArrowheads="1"/>
          </p:cNvPicPr>
          <p:nvPr/>
        </p:nvPicPr>
        <p:blipFill>
          <a:blip r:embed="rId3" cstate="print"/>
          <a:srcRect/>
          <a:stretch>
            <a:fillRect/>
          </a:stretch>
        </p:blipFill>
        <p:spPr bwMode="auto">
          <a:xfrm>
            <a:off x="152400" y="1981200"/>
            <a:ext cx="5238750" cy="3924300"/>
          </a:xfrm>
          <a:prstGeom prst="rect">
            <a:avLst/>
          </a:prstGeom>
          <a:noFill/>
        </p:spPr>
      </p:pic>
      <p:sp>
        <p:nvSpPr>
          <p:cNvPr id="9" name="TextBox 8">
            <a:hlinkClick r:id="rId4"/>
          </p:cNvPr>
          <p:cNvSpPr txBox="1"/>
          <p:nvPr/>
        </p:nvSpPr>
        <p:spPr>
          <a:xfrm>
            <a:off x="7315200" y="5181600"/>
            <a:ext cx="1279261" cy="369332"/>
          </a:xfrm>
          <a:prstGeom prst="rect">
            <a:avLst/>
          </a:prstGeom>
          <a:solidFill>
            <a:schemeClr val="bg2">
              <a:lumMod val="75000"/>
            </a:schemeClr>
          </a:solidFill>
          <a:ln>
            <a:solidFill>
              <a:schemeClr val="tx1"/>
            </a:solidFill>
          </a:ln>
        </p:spPr>
        <p:txBody>
          <a:bodyPr wrap="none" rtlCol="0">
            <a:spAutoFit/>
          </a:bodyPr>
          <a:lstStyle/>
          <a:p>
            <a:r>
              <a:rPr lang="en-US" dirty="0" smtClean="0"/>
              <a:t>Video Tour</a:t>
            </a:r>
            <a:endParaRPr lang="en-US" dirty="0"/>
          </a:p>
        </p:txBody>
      </p:sp>
      <p:sp>
        <p:nvSpPr>
          <p:cNvPr id="10" name="TextBox 9">
            <a:hlinkClick r:id="rId5"/>
          </p:cNvPr>
          <p:cNvSpPr txBox="1"/>
          <p:nvPr/>
        </p:nvSpPr>
        <p:spPr>
          <a:xfrm>
            <a:off x="5867400" y="6019800"/>
            <a:ext cx="1924629" cy="369332"/>
          </a:xfrm>
          <a:prstGeom prst="rect">
            <a:avLst/>
          </a:prstGeom>
          <a:solidFill>
            <a:schemeClr val="bg2">
              <a:lumMod val="75000"/>
            </a:schemeClr>
          </a:solidFill>
          <a:ln>
            <a:solidFill>
              <a:schemeClr val="tx1"/>
            </a:solidFill>
          </a:ln>
        </p:spPr>
        <p:txBody>
          <a:bodyPr wrap="none" rtlCol="0">
            <a:spAutoFit/>
          </a:bodyPr>
          <a:lstStyle/>
          <a:p>
            <a:r>
              <a:rPr lang="en-US" dirty="0" smtClean="0"/>
              <a:t>The Two </a:t>
            </a:r>
            <a:r>
              <a:rPr lang="en-US" dirty="0" err="1" smtClean="0"/>
              <a:t>Bolivias</a:t>
            </a:r>
            <a:endParaRPr lang="en-US" dirty="0"/>
          </a:p>
        </p:txBody>
      </p:sp>
      <p:sp>
        <p:nvSpPr>
          <p:cNvPr id="12" name="TextBox 11">
            <a:hlinkClick r:id="rId6"/>
          </p:cNvPr>
          <p:cNvSpPr txBox="1"/>
          <p:nvPr/>
        </p:nvSpPr>
        <p:spPr>
          <a:xfrm>
            <a:off x="5867400" y="4648200"/>
            <a:ext cx="1608197" cy="369332"/>
          </a:xfrm>
          <a:prstGeom prst="rect">
            <a:avLst/>
          </a:prstGeom>
          <a:solidFill>
            <a:schemeClr val="bg2">
              <a:lumMod val="75000"/>
            </a:schemeClr>
          </a:solidFill>
          <a:ln>
            <a:solidFill>
              <a:schemeClr val="tx1"/>
            </a:solidFill>
          </a:ln>
        </p:spPr>
        <p:txBody>
          <a:bodyPr wrap="none" rtlCol="0">
            <a:spAutoFit/>
          </a:bodyPr>
          <a:lstStyle/>
          <a:p>
            <a:r>
              <a:rPr lang="en-US" dirty="0" smtClean="0"/>
              <a:t>Tourist Guide </a:t>
            </a:r>
            <a:endParaRPr lang="en-US" dirty="0"/>
          </a:p>
        </p:txBody>
      </p:sp>
      <p:sp>
        <p:nvSpPr>
          <p:cNvPr id="13" name="TextBox 12">
            <a:hlinkClick r:id="rId7"/>
          </p:cNvPr>
          <p:cNvSpPr txBox="1"/>
          <p:nvPr/>
        </p:nvSpPr>
        <p:spPr>
          <a:xfrm>
            <a:off x="1447800" y="6324600"/>
            <a:ext cx="1647887" cy="369332"/>
          </a:xfrm>
          <a:prstGeom prst="rect">
            <a:avLst/>
          </a:prstGeom>
          <a:solidFill>
            <a:schemeClr val="bg2">
              <a:lumMod val="75000"/>
            </a:schemeClr>
          </a:solidFill>
          <a:ln>
            <a:solidFill>
              <a:schemeClr val="tx1"/>
            </a:solidFill>
          </a:ln>
        </p:spPr>
        <p:txBody>
          <a:bodyPr wrap="none" rtlCol="0">
            <a:spAutoFit/>
          </a:bodyPr>
          <a:lstStyle/>
          <a:p>
            <a:r>
              <a:rPr lang="en-US" dirty="0" smtClean="0"/>
              <a:t>4 min Bus Tour</a:t>
            </a:r>
            <a:endParaRPr lang="en-US" dirty="0"/>
          </a:p>
        </p:txBody>
      </p:sp>
    </p:spTree>
  </p:cSld>
  <p:clrMapOvr>
    <a:masterClrMapping/>
  </p:clrMapOvr>
  <p:transition>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495800" y="914400"/>
            <a:ext cx="3657600" cy="4267200"/>
          </a:xfrm>
          <a:prstGeom prst="rect">
            <a:avLst/>
          </a:prstGeom>
        </p:spPr>
        <p:txBody>
          <a:bodyPr vert="horz" anchor="ctr">
            <a:normAutofit/>
          </a:bodyPr>
          <a:lstStyle/>
          <a:p>
            <a:pPr>
              <a:spcBef>
                <a:spcPct val="0"/>
              </a:spcBef>
            </a:pPr>
            <a:endParaRPr kumimoji="0" lang="en-US" sz="7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endParaRPr>
          </a:p>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4" name="Title 3"/>
          <p:cNvSpPr>
            <a:spLocks noGrp="1"/>
          </p:cNvSpPr>
          <p:nvPr>
            <p:ph type="title"/>
          </p:nvPr>
        </p:nvSpPr>
        <p:spPr>
          <a:xfrm>
            <a:off x="304800" y="152400"/>
            <a:ext cx="8686800" cy="838200"/>
          </a:xfrm>
        </p:spPr>
        <p:txBody>
          <a:bodyPr>
            <a:normAutofit fontScale="90000"/>
          </a:bodyPr>
          <a:lstStyle/>
          <a:p>
            <a:pPr algn="ctr"/>
            <a:r>
              <a:rPr lang="en-US" sz="4400" dirty="0" err="1" smtClean="0"/>
              <a:t>Sitios</a:t>
            </a:r>
            <a:r>
              <a:rPr lang="en-US" sz="4400" dirty="0" smtClean="0"/>
              <a:t> de </a:t>
            </a:r>
            <a:r>
              <a:rPr lang="en-US" sz="4400" dirty="0" err="1" smtClean="0"/>
              <a:t>interÉs</a:t>
            </a:r>
            <a:r>
              <a:rPr lang="en-US" sz="4400" dirty="0" smtClean="0"/>
              <a:t> en la </a:t>
            </a:r>
            <a:r>
              <a:rPr lang="en-US" sz="4400" dirty="0" err="1" smtClean="0"/>
              <a:t>paz</a:t>
            </a:r>
            <a:r>
              <a:rPr lang="en-US" sz="9600" dirty="0" smtClean="0"/>
              <a:t/>
            </a:r>
            <a:br>
              <a:rPr lang="en-US" sz="9600" dirty="0" smtClean="0"/>
            </a:br>
            <a:endParaRPr lang="en-US" dirty="0"/>
          </a:p>
        </p:txBody>
      </p:sp>
      <p:sp>
        <p:nvSpPr>
          <p:cNvPr id="5" name="TextBox 4"/>
          <p:cNvSpPr txBox="1"/>
          <p:nvPr/>
        </p:nvSpPr>
        <p:spPr>
          <a:xfrm>
            <a:off x="228600" y="685800"/>
            <a:ext cx="4313297" cy="369332"/>
          </a:xfrm>
          <a:prstGeom prst="rect">
            <a:avLst/>
          </a:prstGeom>
          <a:noFill/>
          <a:ln>
            <a:solidFill>
              <a:schemeClr val="tx1"/>
            </a:solidFill>
          </a:ln>
        </p:spPr>
        <p:txBody>
          <a:bodyPr wrap="none" rtlCol="0">
            <a:spAutoFit/>
          </a:bodyPr>
          <a:lstStyle/>
          <a:p>
            <a:r>
              <a:rPr lang="en-US" dirty="0" smtClean="0"/>
              <a:t>El Palacio </a:t>
            </a:r>
            <a:r>
              <a:rPr lang="en-US" dirty="0" err="1" smtClean="0"/>
              <a:t>Quemado</a:t>
            </a:r>
            <a:r>
              <a:rPr lang="en-US" dirty="0" smtClean="0"/>
              <a:t> – </a:t>
            </a:r>
            <a:r>
              <a:rPr lang="en-US" dirty="0" err="1" smtClean="0"/>
              <a:t>Presedential</a:t>
            </a:r>
            <a:r>
              <a:rPr lang="en-US" dirty="0" smtClean="0"/>
              <a:t> Palace</a:t>
            </a:r>
            <a:endParaRPr lang="en-US" dirty="0"/>
          </a:p>
        </p:txBody>
      </p:sp>
      <p:pic>
        <p:nvPicPr>
          <p:cNvPr id="98306" name="Picture 2" descr="http://www.boliviaweb.com/photogallery/images/photos/lapaz1.jpg"/>
          <p:cNvPicPr>
            <a:picLocks noChangeAspect="1" noChangeArrowheads="1"/>
          </p:cNvPicPr>
          <p:nvPr/>
        </p:nvPicPr>
        <p:blipFill>
          <a:blip r:embed="rId3" cstate="print"/>
          <a:srcRect/>
          <a:stretch>
            <a:fillRect/>
          </a:stretch>
        </p:blipFill>
        <p:spPr bwMode="auto">
          <a:xfrm>
            <a:off x="609600" y="1143001"/>
            <a:ext cx="3810000" cy="2565918"/>
          </a:xfrm>
          <a:prstGeom prst="rect">
            <a:avLst/>
          </a:prstGeom>
          <a:noFill/>
        </p:spPr>
      </p:pic>
      <p:pic>
        <p:nvPicPr>
          <p:cNvPr id="98308" name="Picture 4" descr="http://www.boliviaweb.com/photogallery/images/photos/lapaz2.jpg"/>
          <p:cNvPicPr>
            <a:picLocks noChangeAspect="1" noChangeArrowheads="1"/>
          </p:cNvPicPr>
          <p:nvPr/>
        </p:nvPicPr>
        <p:blipFill>
          <a:blip r:embed="rId4" cstate="print"/>
          <a:srcRect/>
          <a:stretch>
            <a:fillRect/>
          </a:stretch>
        </p:blipFill>
        <p:spPr bwMode="auto">
          <a:xfrm>
            <a:off x="4953000" y="685800"/>
            <a:ext cx="3810000" cy="2545773"/>
          </a:xfrm>
          <a:prstGeom prst="rect">
            <a:avLst/>
          </a:prstGeom>
          <a:noFill/>
        </p:spPr>
      </p:pic>
      <p:sp>
        <p:nvSpPr>
          <p:cNvPr id="7" name="TextBox 6"/>
          <p:cNvSpPr txBox="1"/>
          <p:nvPr/>
        </p:nvSpPr>
        <p:spPr>
          <a:xfrm>
            <a:off x="5029200" y="3276600"/>
            <a:ext cx="3886200" cy="369332"/>
          </a:xfrm>
          <a:prstGeom prst="rect">
            <a:avLst/>
          </a:prstGeom>
          <a:noFill/>
          <a:ln>
            <a:solidFill>
              <a:schemeClr val="tx1"/>
            </a:solidFill>
          </a:ln>
        </p:spPr>
        <p:txBody>
          <a:bodyPr wrap="square" rtlCol="0">
            <a:spAutoFit/>
          </a:bodyPr>
          <a:lstStyle/>
          <a:p>
            <a:r>
              <a:rPr lang="en-US" dirty="0" smtClean="0"/>
              <a:t>El </a:t>
            </a:r>
            <a:r>
              <a:rPr lang="en-US" dirty="0" err="1" smtClean="0"/>
              <a:t>Catedral</a:t>
            </a:r>
            <a:r>
              <a:rPr lang="en-US" dirty="0" smtClean="0"/>
              <a:t> en la Plaza Murillo, 1835</a:t>
            </a:r>
            <a:endParaRPr lang="en-US" dirty="0"/>
          </a:p>
        </p:txBody>
      </p:sp>
      <p:pic>
        <p:nvPicPr>
          <p:cNvPr id="98310" name="Picture 6" descr="http://www.boliviaweb.com/photogallery/images/photos/lapaz4.jpg"/>
          <p:cNvPicPr>
            <a:picLocks noChangeAspect="1" noChangeArrowheads="1"/>
          </p:cNvPicPr>
          <p:nvPr/>
        </p:nvPicPr>
        <p:blipFill>
          <a:blip r:embed="rId5" cstate="print"/>
          <a:srcRect/>
          <a:stretch>
            <a:fillRect/>
          </a:stretch>
        </p:blipFill>
        <p:spPr bwMode="auto">
          <a:xfrm>
            <a:off x="4648200" y="3886200"/>
            <a:ext cx="4181475" cy="2819400"/>
          </a:xfrm>
          <a:prstGeom prst="rect">
            <a:avLst/>
          </a:prstGeom>
          <a:noFill/>
        </p:spPr>
      </p:pic>
      <p:sp>
        <p:nvSpPr>
          <p:cNvPr id="9" name="TextBox 8"/>
          <p:cNvSpPr txBox="1"/>
          <p:nvPr/>
        </p:nvSpPr>
        <p:spPr>
          <a:xfrm>
            <a:off x="838200" y="3886200"/>
            <a:ext cx="3657600" cy="2677656"/>
          </a:xfrm>
          <a:prstGeom prst="rect">
            <a:avLst/>
          </a:prstGeom>
          <a:solidFill>
            <a:schemeClr val="bg2"/>
          </a:solidFill>
          <a:ln>
            <a:solidFill>
              <a:schemeClr val="tx1"/>
            </a:solidFill>
          </a:ln>
        </p:spPr>
        <p:txBody>
          <a:bodyPr wrap="square" rtlCol="0">
            <a:spAutoFit/>
          </a:bodyPr>
          <a:lstStyle/>
          <a:p>
            <a:pPr algn="ctr"/>
            <a:r>
              <a:rPr lang="en-US" sz="2400" dirty="0" smtClean="0"/>
              <a:t>El Mercado de Las </a:t>
            </a:r>
            <a:r>
              <a:rPr lang="en-US" sz="2400" dirty="0" err="1" smtClean="0"/>
              <a:t>Brujas</a:t>
            </a:r>
            <a:r>
              <a:rPr lang="en-US" sz="2400" dirty="0" smtClean="0"/>
              <a:t>- (Witches' Market): Merchandise sold here includes herbs, remedies as well as other ingredients used in </a:t>
            </a:r>
            <a:r>
              <a:rPr lang="en-US" sz="2400" dirty="0" err="1" smtClean="0"/>
              <a:t>Aymara</a:t>
            </a:r>
            <a:r>
              <a:rPr lang="en-US" sz="2400" dirty="0" smtClean="0"/>
              <a:t> traditions.</a:t>
            </a:r>
            <a:endParaRPr lang="en-US" sz="2400" dirty="0"/>
          </a:p>
        </p:txBody>
      </p:sp>
      <p:sp>
        <p:nvSpPr>
          <p:cNvPr id="10" name="TextBox 9"/>
          <p:cNvSpPr txBox="1"/>
          <p:nvPr/>
        </p:nvSpPr>
        <p:spPr>
          <a:xfrm rot="16200000">
            <a:off x="-1923456" y="4209457"/>
            <a:ext cx="4521046" cy="369332"/>
          </a:xfrm>
          <a:prstGeom prst="rect">
            <a:avLst/>
          </a:prstGeom>
          <a:noFill/>
        </p:spPr>
        <p:txBody>
          <a:bodyPr wrap="none" rtlCol="0">
            <a:spAutoFit/>
          </a:bodyPr>
          <a:lstStyle/>
          <a:p>
            <a:r>
              <a:rPr lang="en-US" dirty="0" smtClean="0"/>
              <a:t>http://www.boliviaweb.com/cities/lapaz.htm</a:t>
            </a:r>
            <a:endParaRPr lang="en-US" dirty="0"/>
          </a:p>
        </p:txBody>
      </p:sp>
    </p:spTree>
  </p:cSld>
  <p:clrMapOvr>
    <a:masterClrMapping/>
  </p:clrMapOvr>
  <p:transition>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2774</TotalTime>
  <Words>4363</Words>
  <Application>Microsoft Office PowerPoint</Application>
  <PresentationFormat>On-screen Show (4:3)</PresentationFormat>
  <Paragraphs>369</Paragraphs>
  <Slides>65</Slides>
  <Notes>65</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Trek</vt:lpstr>
      <vt:lpstr>Bolivia perÚ Chile </vt:lpstr>
      <vt:lpstr>bolivia</vt:lpstr>
      <vt:lpstr>PowerPoint Presentation</vt:lpstr>
      <vt:lpstr>La Capital oficial: Sucre </vt:lpstr>
      <vt:lpstr>PowerPoint Presentation</vt:lpstr>
      <vt:lpstr>PowerPoint Presentation</vt:lpstr>
      <vt:lpstr>PowerPoint Presentation</vt:lpstr>
      <vt:lpstr>La Capital administrativa: la paz </vt:lpstr>
      <vt:lpstr>Sitios de interÉs en la paz </vt:lpstr>
      <vt:lpstr>la paz: TIahuanaco</vt:lpstr>
      <vt:lpstr>Isla del sol </vt:lpstr>
      <vt:lpstr>Isla del sol </vt:lpstr>
      <vt:lpstr>Cristo de la concordia en Cochabamba</vt:lpstr>
      <vt:lpstr>La gente famosa</vt:lpstr>
      <vt:lpstr>La gente famosa: Evo Morales  (1959- ) </vt:lpstr>
      <vt:lpstr>La gente famosa</vt:lpstr>
      <vt:lpstr>PowerPoint Presentation</vt:lpstr>
      <vt:lpstr>Comida de Bolivia: chicha</vt:lpstr>
      <vt:lpstr>Comida de bolivia: Humitas</vt:lpstr>
      <vt:lpstr>Comida de bolivia:  Pique macho</vt:lpstr>
      <vt:lpstr>Comida de bolivia: salteÑA </vt:lpstr>
      <vt:lpstr>Other facts</vt:lpstr>
      <vt:lpstr>Perú</vt:lpstr>
      <vt:lpstr>Peru</vt:lpstr>
      <vt:lpstr>Lugares para visitar:  La Capital: Lima “City of the Kings”</vt:lpstr>
      <vt:lpstr>Exploring Lima</vt:lpstr>
      <vt:lpstr>Exploring Lima</vt:lpstr>
      <vt:lpstr>Festivities in lima:  SeÑor de los milagros</vt:lpstr>
      <vt:lpstr>Festivities in lima</vt:lpstr>
      <vt:lpstr>Museums</vt:lpstr>
      <vt:lpstr>Business distrit :  San Isidro and Miraflores</vt:lpstr>
      <vt:lpstr>islas flotantes</vt:lpstr>
      <vt:lpstr>Machu picchÚ   </vt:lpstr>
      <vt:lpstr>Cusco-Inti raymi fesital </vt:lpstr>
      <vt:lpstr>Nazca Lines</vt:lpstr>
      <vt:lpstr>Arequipa- colca canyon</vt:lpstr>
      <vt:lpstr>Gente famosa</vt:lpstr>
      <vt:lpstr>Gente famosa</vt:lpstr>
      <vt:lpstr>Gente famosa</vt:lpstr>
      <vt:lpstr>Comida de perÚ:  CUY </vt:lpstr>
      <vt:lpstr>Comida de perÚ :  inca cola</vt:lpstr>
      <vt:lpstr>Comida de perÚ : mazamorra morada</vt:lpstr>
      <vt:lpstr>Comida de perÚ : papas a la huancaÍna</vt:lpstr>
      <vt:lpstr>Comida de perÚ :  quinoa</vt:lpstr>
      <vt:lpstr>Other facts</vt:lpstr>
      <vt:lpstr>chile</vt:lpstr>
      <vt:lpstr>PowerPoint Presentation</vt:lpstr>
      <vt:lpstr>Lugares para visitar:  La Capital: santiago</vt:lpstr>
      <vt:lpstr>Cerro san cristobÁl</vt:lpstr>
      <vt:lpstr>San pedro  de Atacama</vt:lpstr>
      <vt:lpstr>San pedro de Atacama</vt:lpstr>
      <vt:lpstr>Chuquicamata  copper mine</vt:lpstr>
      <vt:lpstr>Easter island-  moai stone figures</vt:lpstr>
      <vt:lpstr>Easter island-  moai stone figures</vt:lpstr>
      <vt:lpstr>ValparaÍso beach</vt:lpstr>
      <vt:lpstr>ViÑa del mar</vt:lpstr>
      <vt:lpstr>Patagonia Region- rainforest</vt:lpstr>
      <vt:lpstr>Patagonia Region- glaciers</vt:lpstr>
      <vt:lpstr>Gente famosa</vt:lpstr>
      <vt:lpstr>Gente famosa:  Augusto Pinochet (1915-2006 </vt:lpstr>
      <vt:lpstr>Gente famosa</vt:lpstr>
      <vt:lpstr>Comida de chile: empanadas</vt:lpstr>
      <vt:lpstr>Comida de chile:  Pastel de choclo </vt:lpstr>
      <vt:lpstr>Comida de chile:  LÚcuma /chirimoya fruits</vt:lpstr>
      <vt:lpstr>Other facts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GuATEMALA, El SALVADOR, HONDURAS y nicaragua</dc:title>
  <dc:creator>Kimberly Lewis</dc:creator>
  <cp:lastModifiedBy>wsadmin</cp:lastModifiedBy>
  <cp:revision>639</cp:revision>
  <dcterms:created xsi:type="dcterms:W3CDTF">2012-03-21T01:27:42Z</dcterms:created>
  <dcterms:modified xsi:type="dcterms:W3CDTF">2014-11-17T14:35:45Z</dcterms:modified>
</cp:coreProperties>
</file>