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256" r:id="rId2"/>
    <p:sldId id="271" r:id="rId3"/>
    <p:sldId id="259" r:id="rId4"/>
    <p:sldId id="258" r:id="rId5"/>
    <p:sldId id="297" r:id="rId6"/>
    <p:sldId id="347" r:id="rId7"/>
    <p:sldId id="346" r:id="rId8"/>
    <p:sldId id="345" r:id="rId9"/>
    <p:sldId id="298" r:id="rId10"/>
    <p:sldId id="299" r:id="rId11"/>
    <p:sldId id="300" r:id="rId12"/>
    <p:sldId id="348" r:id="rId13"/>
    <p:sldId id="301" r:id="rId14"/>
    <p:sldId id="302" r:id="rId15"/>
    <p:sldId id="349" r:id="rId16"/>
    <p:sldId id="266" r:id="rId17"/>
    <p:sldId id="350" r:id="rId18"/>
    <p:sldId id="303" r:id="rId19"/>
    <p:sldId id="322" r:id="rId20"/>
    <p:sldId id="265" r:id="rId21"/>
    <p:sldId id="304" r:id="rId22"/>
    <p:sldId id="305" r:id="rId23"/>
    <p:sldId id="306" r:id="rId24"/>
    <p:sldId id="268" r:id="rId25"/>
    <p:sldId id="269" r:id="rId26"/>
    <p:sldId id="270" r:id="rId27"/>
    <p:sldId id="295" r:id="rId28"/>
    <p:sldId id="351" r:id="rId29"/>
    <p:sldId id="352" r:id="rId30"/>
    <p:sldId id="307" r:id="rId31"/>
    <p:sldId id="325" r:id="rId32"/>
    <p:sldId id="324" r:id="rId33"/>
    <p:sldId id="308" r:id="rId34"/>
    <p:sldId id="326" r:id="rId35"/>
    <p:sldId id="315" r:id="rId36"/>
    <p:sldId id="327" r:id="rId37"/>
    <p:sldId id="328" r:id="rId38"/>
    <p:sldId id="329" r:id="rId39"/>
    <p:sldId id="280" r:id="rId40"/>
    <p:sldId id="316" r:id="rId41"/>
    <p:sldId id="330" r:id="rId42"/>
    <p:sldId id="283" r:id="rId43"/>
    <p:sldId id="323" r:id="rId44"/>
    <p:sldId id="334" r:id="rId45"/>
    <p:sldId id="335" r:id="rId46"/>
    <p:sldId id="353" r:id="rId47"/>
    <p:sldId id="354" r:id="rId48"/>
    <p:sldId id="355" r:id="rId49"/>
    <p:sldId id="338" r:id="rId50"/>
    <p:sldId id="336" r:id="rId51"/>
    <p:sldId id="337" r:id="rId52"/>
    <p:sldId id="356" r:id="rId53"/>
    <p:sldId id="339" r:id="rId54"/>
    <p:sldId id="333" r:id="rId55"/>
    <p:sldId id="340" r:id="rId56"/>
    <p:sldId id="341" r:id="rId57"/>
    <p:sldId id="342" r:id="rId58"/>
    <p:sldId id="344" r:id="rId59"/>
    <p:sldId id="332" r:id="rId60"/>
    <p:sldId id="343" r:id="rId61"/>
    <p:sldId id="331"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8A2E57-73C2-467E-B56D-D586A40978E5}" type="datetimeFigureOut">
              <a:rPr lang="en-US" smtClean="0"/>
              <a:pPr/>
              <a:t>5/8/2013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9B3C4F-1FA8-4C77-8210-D24CDFE1D09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9B3C4F-1FA8-4C77-8210-D24CDFE1D091}"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61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E6FC2A18-9FC7-48FE-B1AB-83742835953F}" type="datetimeFigureOut">
              <a:rPr lang="en-US" smtClean="0"/>
              <a:pPr/>
              <a:t>5/8/2013</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D0061A7C-8BE0-48A2-8CAF-EC9965CEB8B8}" type="slidenum">
              <a:rPr lang="en-US" smtClean="0"/>
              <a:pPr/>
              <a:t>‹#›</a:t>
            </a:fld>
            <a:endParaRPr lang="en-US"/>
          </a:p>
        </p:txBody>
      </p:sp>
    </p:spTree>
  </p:cSld>
  <p:clrMapOvr>
    <a:masterClrMapping/>
  </p:clrMapOvr>
  <p:transition>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6FC2A18-9FC7-48FE-B1AB-83742835953F}" type="datetimeFigureOut">
              <a:rPr lang="en-US" smtClean="0"/>
              <a:pPr/>
              <a:t>5/8/2013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1A7C-8BE0-48A2-8CAF-EC9965CEB8B8}" type="slidenum">
              <a:rPr lang="en-US" smtClean="0"/>
              <a:pPr/>
              <a:t>‹#›</a:t>
            </a:fld>
            <a:endParaRPr lang="en-US"/>
          </a:p>
        </p:txBody>
      </p:sp>
    </p:spTree>
  </p:cSld>
  <p:clrMapOvr>
    <a:masterClrMapping/>
  </p:clrMapOvr>
  <p:transition>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6FC2A18-9FC7-48FE-B1AB-83742835953F}" type="datetimeFigureOut">
              <a:rPr lang="en-US" smtClean="0"/>
              <a:pPr/>
              <a:t>5/8/2013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1A7C-8BE0-48A2-8CAF-EC9965CEB8B8}" type="slidenum">
              <a:rPr lang="en-US" smtClean="0"/>
              <a:pPr/>
              <a:t>‹#›</a:t>
            </a:fld>
            <a:endParaRPr lang="en-US"/>
          </a:p>
        </p:txBody>
      </p:sp>
    </p:spTree>
  </p:cSld>
  <p:clrMapOvr>
    <a:masterClrMapping/>
  </p:clrMapOvr>
  <p:transition>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E6FC2A18-9FC7-48FE-B1AB-83742835953F}" type="datetimeFigureOut">
              <a:rPr lang="en-US" smtClean="0"/>
              <a:pPr/>
              <a:t>5/8/2013</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D0061A7C-8BE0-48A2-8CAF-EC9965CEB8B8}" type="slidenum">
              <a:rPr lang="en-US" smtClean="0"/>
              <a:pPr/>
              <a:t>‹#›</a:t>
            </a:fld>
            <a:endParaRPr lang="en-US"/>
          </a:p>
        </p:txBody>
      </p:sp>
    </p:spTree>
  </p:cSld>
  <p:clrMapOvr>
    <a:masterClrMapping/>
  </p:clrMapOvr>
  <p:transition>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E6FC2A18-9FC7-48FE-B1AB-83742835953F}" type="datetimeFigureOut">
              <a:rPr lang="en-US" smtClean="0"/>
              <a:pPr/>
              <a:t>5/8/2013</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D0061A7C-8BE0-48A2-8CAF-EC9965CEB8B8}"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E6FC2A18-9FC7-48FE-B1AB-83742835953F}" type="datetimeFigureOut">
              <a:rPr lang="en-US" smtClean="0"/>
              <a:pPr/>
              <a:t>5/8/2013</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D0061A7C-8BE0-48A2-8CAF-EC9965CEB8B8}" type="slidenum">
              <a:rPr lang="en-US" smtClean="0"/>
              <a:pPr/>
              <a:t>‹#›</a:t>
            </a:fld>
            <a:endParaRPr lang="en-US"/>
          </a:p>
        </p:txBody>
      </p:sp>
    </p:spTree>
  </p:cSld>
  <p:clrMapOvr>
    <a:masterClrMapping/>
  </p:clrMapOvr>
  <p:transition>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E6FC2A18-9FC7-48FE-B1AB-83742835953F}" type="datetimeFigureOut">
              <a:rPr lang="en-US" smtClean="0"/>
              <a:pPr/>
              <a:t>5/8/2013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D0061A7C-8BE0-48A2-8CAF-EC9965CEB8B8}"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E6FC2A18-9FC7-48FE-B1AB-83742835953F}" type="datetimeFigureOut">
              <a:rPr lang="en-US" smtClean="0"/>
              <a:pPr/>
              <a:t>5/8/2013</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1A7C-8BE0-48A2-8CAF-EC9965CEB8B8}" type="slidenum">
              <a:rPr lang="en-US" smtClean="0"/>
              <a:pPr/>
              <a:t>‹#›</a:t>
            </a:fld>
            <a:endParaRPr lang="en-US"/>
          </a:p>
        </p:txBody>
      </p:sp>
    </p:spTree>
  </p:cSld>
  <p:clrMapOvr>
    <a:masterClrMapping/>
  </p:clrMapOvr>
  <p:transition>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6FC2A18-9FC7-48FE-B1AB-83742835953F}" type="datetimeFigureOut">
              <a:rPr lang="en-US" smtClean="0"/>
              <a:pPr/>
              <a:t>5/8/2013</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1A7C-8BE0-48A2-8CAF-EC9965CEB8B8}" type="slidenum">
              <a:rPr lang="en-US" smtClean="0"/>
              <a:pPr/>
              <a:t>‹#›</a:t>
            </a:fld>
            <a:endParaRPr lang="en-US"/>
          </a:p>
        </p:txBody>
      </p:sp>
    </p:spTree>
  </p:cSld>
  <p:clrMapOvr>
    <a:masterClrMapping/>
  </p:clrMapOvr>
  <p:transition>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E6FC2A18-9FC7-48FE-B1AB-83742835953F}" type="datetimeFigureOut">
              <a:rPr lang="en-US" smtClean="0"/>
              <a:pPr/>
              <a:t>5/8/2013</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1A7C-8BE0-48A2-8CAF-EC9965CEB8B8}" type="slidenum">
              <a:rPr lang="en-US" smtClean="0"/>
              <a:pPr/>
              <a:t>‹#›</a:t>
            </a:fld>
            <a:endParaRPr lang="en-US"/>
          </a:p>
        </p:txBody>
      </p:sp>
    </p:spTree>
  </p:cSld>
  <p:clrMapOvr>
    <a:masterClrMapping/>
  </p:clrMapOvr>
  <p:transition>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E6FC2A18-9FC7-48FE-B1AB-83742835953F}" type="datetimeFigureOut">
              <a:rPr lang="en-US" smtClean="0"/>
              <a:pPr/>
              <a:t>5/8/2013</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D0061A7C-8BE0-48A2-8CAF-EC9965CEB8B8}"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transition>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E6FC2A18-9FC7-48FE-B1AB-83742835953F}" type="datetimeFigureOut">
              <a:rPr lang="en-US" smtClean="0"/>
              <a:pPr/>
              <a:t>5/8/2013</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D0061A7C-8BE0-48A2-8CAF-EC9965CEB8B8}"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pull/>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youtube.com/watch?v=g3NtREzbjXc" TargetMode="External"/><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hyperlink" Target="http://ports.com/colombia/port-of-cartagena/photo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hyperlink" Target="http://www.youtube.com/watch?v=UJcU65mZ5UE" TargetMode="External"/><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hyperlink" Target="http://www.youtube.com/watch?v=F6iT9NrKlKM" TargetMode="External"/><Relationship Id="rId9" Type="http://schemas.openxmlformats.org/officeDocument/2006/relationships/hyperlink" Target="http://www.youtube.com/watch?v=jhzO8BXpGOU"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SHhNoW_SMD0&amp;list=PL0C91A90DC35B091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http://www.youtube.com/watch?v=wf5NFAtI6hc" TargetMode="Externa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R_5-P_PCww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hyperlink" Target="https://www.youtube.com/watch?v=XAhTt60W7qo"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hyperlink" Target="http://www.youtube.com/watch?v=DQlzydpELcE&amp;list=PL638B5A94FFC66E44" TargetMode="External"/><Relationship Id="rId7"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HhmUykeaVV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hyperlink" Target="https://www.youtube.com/watch?v=VoPYDJJ05iY" TargetMode="External"/><Relationship Id="rId4" Type="http://schemas.openxmlformats.org/officeDocument/2006/relationships/hyperlink" Target="https://www.youtube.com/watch?v=SnOqcMTvrQg"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1.jpeg"/><Relationship Id="rId7"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hyperlink" Target="http://www.youtube.com/watch?v=iCFf5_yDNok&amp;list=PL638B5A94FFC66E44" TargetMode="External"/><Relationship Id="rId11" Type="http://schemas.openxmlformats.org/officeDocument/2006/relationships/image" Target="../media/image66.jpeg"/><Relationship Id="rId5" Type="http://schemas.openxmlformats.org/officeDocument/2006/relationships/hyperlink" Target="http://www.youtube.com/watch?v=sBMKPHvueHo&amp;list=PL0C91A90DC35B0910" TargetMode="External"/><Relationship Id="rId10" Type="http://schemas.openxmlformats.org/officeDocument/2006/relationships/hyperlink" Target="http://juanvaldez.com/" TargetMode="External"/><Relationship Id="rId4" Type="http://schemas.openxmlformats.org/officeDocument/2006/relationships/image" Target="../media/image62.jpeg"/><Relationship Id="rId9"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www.youtube.com/watch?v=7uu_-DzqrpI&amp;list=PL0C91A90DC35B0910" TargetMode="External"/><Relationship Id="rId7" Type="http://schemas.openxmlformats.org/officeDocument/2006/relationships/hyperlink" Target="https://www.youtube.com/watch?v=mjYqRYhqnD0"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hyperlink" Target="http://voices.yahoo.com/behavior-tips-visiting-colombia-6788.html?cat=3" TargetMode="External"/><Relationship Id="rId5" Type="http://schemas.openxmlformats.org/officeDocument/2006/relationships/image" Target="../media/image69.jpeg"/><Relationship Id="rId4" Type="http://schemas.openxmlformats.org/officeDocument/2006/relationships/hyperlink" Target="http://www.youtube.com/watch?v=4n8V2i2DRHc&amp;list=PL0C91A90DC35B091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youtube.com/watch?v=8owQdL_Ak7M" TargetMode="External"/><Relationship Id="rId5" Type="http://schemas.openxmlformats.org/officeDocument/2006/relationships/image" Target="../media/image74.jpeg"/><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www.youtube.com/watch?v=wDkGKgDRw24" TargetMode="External"/><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youtube.com/watch?v=CgiuB4PyLIM" TargetMode="External"/><Relationship Id="rId4" Type="http://schemas.openxmlformats.org/officeDocument/2006/relationships/hyperlink" Target="http://www.youtube.com/watch?v=mYip-17b5go"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youtube.com/watch?v=Uex5xaLSFjs" TargetMode="External"/><Relationship Id="rId5" Type="http://schemas.openxmlformats.org/officeDocument/2006/relationships/image" Target="../media/image81.jpeg"/><Relationship Id="rId4" Type="http://schemas.openxmlformats.org/officeDocument/2006/relationships/image" Target="../media/image80.jpeg"/></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hyperlink" Target="https://www.youtube.com/watch?v=6gWTKi1rGuk"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hyperlink" Target="https://www.youtube.com/watch?v=cRfd5qHFzAA" TargetMode="External"/><Relationship Id="rId5" Type="http://schemas.openxmlformats.org/officeDocument/2006/relationships/image" Target="../media/image84.jpeg"/><Relationship Id="rId4" Type="http://schemas.openxmlformats.org/officeDocument/2006/relationships/image" Target="../media/image83.jpeg"/></Relationships>
</file>

<file path=ppt/slides/_rels/slide32.xml.rels><?xml version="1.0" encoding="UTF-8" standalone="yes"?>
<Relationships xmlns="http://schemas.openxmlformats.org/package/2006/relationships"><Relationship Id="rId8" Type="http://schemas.openxmlformats.org/officeDocument/2006/relationships/hyperlink" Target="http://www.gringosabroad.com/why-we-chose-cuenca/" TargetMode="External"/><Relationship Id="rId3" Type="http://schemas.openxmlformats.org/officeDocument/2006/relationships/hyperlink" Target="https://www.youtube.com/watch?v=G5RtZXuXQ0c" TargetMode="External"/><Relationship Id="rId7"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86.jpeg"/><Relationship Id="rId5" Type="http://schemas.openxmlformats.org/officeDocument/2006/relationships/image" Target="../media/image85.jpeg"/><Relationship Id="rId10" Type="http://schemas.openxmlformats.org/officeDocument/2006/relationships/image" Target="../media/image88.jpeg"/><Relationship Id="rId4" Type="http://schemas.openxmlformats.org/officeDocument/2006/relationships/hyperlink" Target="http://www.youtube.com/watch?v=ZZkMBJqNyrc" TargetMode="External"/><Relationship Id="rId9" Type="http://schemas.openxmlformats.org/officeDocument/2006/relationships/hyperlink" Target="https://www.youtube.com/watch?v=YDgMlYEkvXQ"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92.jpeg"/><Relationship Id="rId5" Type="http://schemas.openxmlformats.org/officeDocument/2006/relationships/image" Target="../media/image91.jpeg"/><Relationship Id="rId10" Type="http://schemas.openxmlformats.org/officeDocument/2006/relationships/hyperlink" Target="https://www.youtube.com/watch?v=5DbGrnTaNLs" TargetMode="External"/><Relationship Id="rId4" Type="http://schemas.openxmlformats.org/officeDocument/2006/relationships/image" Target="../media/image90.jpeg"/><Relationship Id="rId9" Type="http://schemas.openxmlformats.org/officeDocument/2006/relationships/hyperlink" Target="https://www.youtube.com/watch?v=flDL2ZQtK8I"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5.jpeg"/><Relationship Id="rId7" Type="http://schemas.openxmlformats.org/officeDocument/2006/relationships/image" Target="../media/image98.jpeg"/><Relationship Id="rId12" Type="http://schemas.openxmlformats.org/officeDocument/2006/relationships/hyperlink" Target="https://www.youtube.com/watch?v=6SMBG2iREGg"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hyperlink" Target="http://www.amazonlodges.net/" TargetMode="External"/><Relationship Id="rId11" Type="http://schemas.openxmlformats.org/officeDocument/2006/relationships/hyperlink" Target="https://www.youtube.com/watch?v=tADHWKZzw9w" TargetMode="External"/><Relationship Id="rId5" Type="http://schemas.openxmlformats.org/officeDocument/2006/relationships/image" Target="../media/image97.jpeg"/><Relationship Id="rId10" Type="http://schemas.openxmlformats.org/officeDocument/2006/relationships/image" Target="../media/image100.jpeg"/><Relationship Id="rId4" Type="http://schemas.openxmlformats.org/officeDocument/2006/relationships/image" Target="../media/image96.jpeg"/><Relationship Id="rId9" Type="http://schemas.openxmlformats.org/officeDocument/2006/relationships/hyperlink" Target="http://wallpapers-hq.ru/es/preview.php?hd=163611"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hyperlink" Target="http://www.youtube.com/watch?v=Nx64_N4AA04"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104.jpeg"/><Relationship Id="rId4" Type="http://schemas.openxmlformats.org/officeDocument/2006/relationships/image" Target="../media/image103.jpeg"/></Relationships>
</file>

<file path=ppt/slides/_rels/slide3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38.xml.rels><?xml version="1.0" encoding="UTF-8" standalone="yes"?>
<Relationships xmlns="http://schemas.openxmlformats.org/package/2006/relationships"><Relationship Id="rId3" Type="http://schemas.openxmlformats.org/officeDocument/2006/relationships/hyperlink" Target="//upload.wikimedia.org/wikipedia/commons/2/2d/Rafaelcorrea08122006.jpg" TargetMode="External"/><Relationship Id="rId7" Type="http://schemas.openxmlformats.org/officeDocument/2006/relationships/hyperlink" Target="https://www.youtube.com/watch?v=NyKbGk9WRFE"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10.jpeg"/><Relationship Id="rId5" Type="http://schemas.openxmlformats.org/officeDocument/2006/relationships/hyperlink" Target="//upload.wikimedia.org/wikipedia/commons/e/ec/R_Arteaga.jpg" TargetMode="External"/><Relationship Id="rId4" Type="http://schemas.openxmlformats.org/officeDocument/2006/relationships/image" Target="../media/image109.jpeg"/></Relationships>
</file>

<file path=ppt/slides/_rels/slide3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youtube.com/watch?v=djJYmKjxLJQ"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117.jpeg"/><Relationship Id="rId4" Type="http://schemas.openxmlformats.org/officeDocument/2006/relationships/image" Target="../media/image116.jpeg"/></Relationships>
</file>

<file path=ppt/slides/_rels/slide41.xml.rels><?xml version="1.0" encoding="UTF-8" standalone="yes"?>
<Relationships xmlns="http://schemas.openxmlformats.org/package/2006/relationships"><Relationship Id="rId3" Type="http://schemas.openxmlformats.org/officeDocument/2006/relationships/hyperlink" Target="http://www.pro-ecuador.com/cuy.html"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42.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22.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s://www.youtube.com/watch?v=JdTIJa993Z4" TargetMode="External"/><Relationship Id="rId4" Type="http://schemas.openxmlformats.org/officeDocument/2006/relationships/image" Target="../media/image125.jpeg"/></Relationships>
</file>

<file path=ppt/slides/_rels/slide46.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hyperlink" Target="https://www.youtube.com/watch?v=h3Al9BXcHBw"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47.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48.xml.rels><?xml version="1.0" encoding="UTF-8" standalone="yes"?>
<Relationships xmlns="http://schemas.openxmlformats.org/package/2006/relationships"><Relationship Id="rId8" Type="http://schemas.openxmlformats.org/officeDocument/2006/relationships/hyperlink" Target="https://www.youtube.com/watch?v=jwI6B4yn_jo" TargetMode="External"/><Relationship Id="rId3" Type="http://schemas.openxmlformats.org/officeDocument/2006/relationships/image" Target="../media/image135.jpeg"/><Relationship Id="rId7" Type="http://schemas.openxmlformats.org/officeDocument/2006/relationships/hyperlink" Target="https://www.youtube.com/watch?v=BtVvt_wHZHU"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www.youtube.com/watch?v=kGKPWlUfaL0" TargetMode="External"/><Relationship Id="rId5" Type="http://schemas.openxmlformats.org/officeDocument/2006/relationships/image" Target="../media/image137.jpeg"/><Relationship Id="rId4" Type="http://schemas.openxmlformats.org/officeDocument/2006/relationships/image" Target="../media/image136.jpeg"/><Relationship Id="rId9" Type="http://schemas.openxmlformats.org/officeDocument/2006/relationships/hyperlink" Target="https://www.youtube.com/watch?v=cCC0mr25HJU"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hyperlink" Target="https://www.youtube.com/watch?v=uX0_vNqzy2k" TargetMode="External"/><Relationship Id="rId4" Type="http://schemas.openxmlformats.org/officeDocument/2006/relationships/image" Target="../media/image139.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s://www.youtube.com/watch?v=8x-3r5fjIr4" TargetMode="External"/><Relationship Id="rId4" Type="http://schemas.openxmlformats.org/officeDocument/2006/relationships/image" Target="../media/image141.jpeg"/></Relationships>
</file>

<file path=ppt/slides/_rels/slide51.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jpeg"/><Relationship Id="rId10" Type="http://schemas.openxmlformats.org/officeDocument/2006/relationships/image" Target="../media/image149.jpeg"/><Relationship Id="rId4" Type="http://schemas.openxmlformats.org/officeDocument/2006/relationships/image" Target="../media/image143.jpeg"/><Relationship Id="rId9" Type="http://schemas.openxmlformats.org/officeDocument/2006/relationships/image" Target="../media/image148.jpeg"/></Relationships>
</file>

<file path=ppt/slides/_rels/slide52.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hyperlink" Target="https://www.youtube.com/watch?v=ReLyKVIFILQ"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5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56.jpeg"/><Relationship Id="rId4" Type="http://schemas.openxmlformats.org/officeDocument/2006/relationships/image" Target="../media/image155.jpeg"/></Relationships>
</file>

<file path=ppt/slides/_rels/slide5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GvKdOOBUtE4"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158.jpeg"/><Relationship Id="rId4" Type="http://schemas.openxmlformats.org/officeDocument/2006/relationships/hyperlink" Target="https://www.youtube.com/watch?v=y2aaL8N9bzM"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160.jpeg"/></Relationships>
</file>

<file path=ppt/slides/_rels/slide57.xml.rels><?xml version="1.0" encoding="UTF-8" standalone="yes"?>
<Relationships xmlns="http://schemas.openxmlformats.org/package/2006/relationships"><Relationship Id="rId3" Type="http://schemas.openxmlformats.org/officeDocument/2006/relationships/image" Target="../media/image161.jpeg"/><Relationship Id="rId7" Type="http://schemas.openxmlformats.org/officeDocument/2006/relationships/image" Target="../media/image165.jpe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5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167.jpeg"/></Relationships>
</file>

<file path=ppt/slides/_rels/slide5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hyperlink" Target="https://www.youtube.com/watch?v=0yEn5g6FYu8" TargetMode="External"/><Relationship Id="rId4" Type="http://schemas.openxmlformats.org/officeDocument/2006/relationships/image" Target="../media/image169.jpeg"/></Relationships>
</file>

<file path=ppt/slides/_rels/slide6.xml.rels><?xml version="1.0" encoding="UTF-8" standalone="yes"?>
<Relationships xmlns="http://schemas.openxmlformats.org/package/2006/relationships"><Relationship Id="rId3" Type="http://schemas.openxmlformats.org/officeDocument/2006/relationships/hyperlink" Target="file:///C:\wiki\Wi-Fi"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6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175.gif"/></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hyperlink" Target="http://www.youtube.com/watch?v=mEkH-zEp4RI"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vkO1xkaicWw" TargetMode="External"/><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4343400"/>
            <a:ext cx="8458200" cy="1905000"/>
          </a:xfrm>
        </p:spPr>
        <p:txBody>
          <a:bodyPr>
            <a:normAutofit fontScale="90000"/>
          </a:bodyPr>
          <a:lstStyle/>
          <a:p>
            <a:r>
              <a:rPr lang="en-US" sz="4000" dirty="0" smtClean="0"/>
              <a:t>Colombia </a:t>
            </a:r>
            <a:br>
              <a:rPr lang="en-US" sz="4000" dirty="0" smtClean="0"/>
            </a:br>
            <a:r>
              <a:rPr lang="en-US" sz="4000" dirty="0" smtClean="0"/>
              <a:t>Ecuador</a:t>
            </a:r>
            <a:r>
              <a:rPr lang="en-US" dirty="0" smtClean="0"/>
              <a:t/>
            </a:r>
            <a:br>
              <a:rPr lang="en-US" dirty="0" smtClean="0"/>
            </a:br>
            <a:r>
              <a:rPr lang="en-US" sz="4000" dirty="0" smtClean="0"/>
              <a:t>Venezuela</a:t>
            </a:r>
            <a:r>
              <a:rPr lang="en-US" dirty="0" smtClean="0"/>
              <a:t/>
            </a:r>
            <a:br>
              <a:rPr lang="en-US" dirty="0" smtClean="0"/>
            </a:br>
            <a:endParaRPr lang="en-US" dirty="0"/>
          </a:p>
        </p:txBody>
      </p:sp>
      <p:sp>
        <p:nvSpPr>
          <p:cNvPr id="3" name="Subtitle 2"/>
          <p:cNvSpPr>
            <a:spLocks noGrp="1"/>
          </p:cNvSpPr>
          <p:nvPr>
            <p:ph type="subTitle" idx="1"/>
          </p:nvPr>
        </p:nvSpPr>
        <p:spPr>
          <a:xfrm>
            <a:off x="381000" y="3505200"/>
            <a:ext cx="8458200" cy="838200"/>
          </a:xfrm>
        </p:spPr>
        <p:txBody>
          <a:bodyPr>
            <a:normAutofit/>
          </a:bodyPr>
          <a:lstStyle/>
          <a:p>
            <a:r>
              <a:rPr lang="en-US" sz="2800" dirty="0" smtClean="0">
                <a:latin typeface="+mj-lt"/>
              </a:rPr>
              <a:t>Los </a:t>
            </a:r>
            <a:r>
              <a:rPr lang="en-US" sz="2800" dirty="0" err="1" smtClean="0">
                <a:latin typeface="+mj-lt"/>
              </a:rPr>
              <a:t>Países</a:t>
            </a:r>
            <a:r>
              <a:rPr lang="en-US" sz="2800" dirty="0" smtClean="0">
                <a:latin typeface="+mj-lt"/>
              </a:rPr>
              <a:t> de la </a:t>
            </a:r>
            <a:r>
              <a:rPr lang="en-US" sz="2800" dirty="0" err="1" smtClean="0">
                <a:latin typeface="+mj-lt"/>
              </a:rPr>
              <a:t>América</a:t>
            </a:r>
            <a:r>
              <a:rPr lang="en-US" sz="2800" dirty="0" smtClean="0">
                <a:latin typeface="+mj-lt"/>
              </a:rPr>
              <a:t> Sur:</a:t>
            </a:r>
            <a:endParaRPr lang="en-US" sz="2800" dirty="0">
              <a:latin typeface="+mj-lt"/>
            </a:endParaRPr>
          </a:p>
        </p:txBody>
      </p:sp>
      <p:sp>
        <p:nvSpPr>
          <p:cNvPr id="4" name="TextBox 3"/>
          <p:cNvSpPr txBox="1"/>
          <p:nvPr/>
        </p:nvSpPr>
        <p:spPr>
          <a:xfrm>
            <a:off x="6248400" y="838200"/>
            <a:ext cx="2351926" cy="646331"/>
          </a:xfrm>
          <a:prstGeom prst="rect">
            <a:avLst/>
          </a:prstGeom>
          <a:noFill/>
          <a:ln>
            <a:solidFill>
              <a:schemeClr val="tx1"/>
            </a:solidFill>
          </a:ln>
        </p:spPr>
        <p:txBody>
          <a:bodyPr wrap="none" rtlCol="0">
            <a:spAutoFit/>
          </a:bodyPr>
          <a:lstStyle/>
          <a:p>
            <a:pPr algn="r"/>
            <a:r>
              <a:rPr lang="en-US" dirty="0" smtClean="0"/>
              <a:t>Spanish for Business</a:t>
            </a:r>
          </a:p>
          <a:p>
            <a:pPr algn="r"/>
            <a:r>
              <a:rPr lang="en-US" dirty="0" smtClean="0"/>
              <a:t>Lesson Six</a:t>
            </a:r>
            <a:endParaRPr lang="en-US" dirty="0"/>
          </a:p>
        </p:txBody>
      </p:sp>
    </p:spTree>
  </p:cSld>
  <p:clrMapOvr>
    <a:masterClrMapping/>
  </p:clrMapOvr>
  <p:transition>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838200"/>
          </a:xfrm>
        </p:spPr>
        <p:txBody>
          <a:bodyPr>
            <a:normAutofit/>
          </a:bodyPr>
          <a:lstStyle/>
          <a:p>
            <a:r>
              <a:rPr lang="en-US" dirty="0" err="1" smtClean="0"/>
              <a:t>CArtagena</a:t>
            </a:r>
            <a:endParaRPr lang="en-US" dirty="0"/>
          </a:p>
        </p:txBody>
      </p:sp>
      <p:pic>
        <p:nvPicPr>
          <p:cNvPr id="88068" name="Picture 4" descr="http://www.thebestbeaches.org/imgs/Cartagena.jpg"/>
          <p:cNvPicPr>
            <a:picLocks noChangeAspect="1" noChangeArrowheads="1"/>
          </p:cNvPicPr>
          <p:nvPr/>
        </p:nvPicPr>
        <p:blipFill>
          <a:blip r:embed="rId3" cstate="print"/>
          <a:srcRect/>
          <a:stretch>
            <a:fillRect/>
          </a:stretch>
        </p:blipFill>
        <p:spPr bwMode="auto">
          <a:xfrm>
            <a:off x="4419600" y="3931048"/>
            <a:ext cx="4495800" cy="2774552"/>
          </a:xfrm>
          <a:prstGeom prst="rect">
            <a:avLst/>
          </a:prstGeom>
          <a:noFill/>
        </p:spPr>
      </p:pic>
      <p:pic>
        <p:nvPicPr>
          <p:cNvPr id="88070" name="Picture 6" descr="http://1.bp.blogspot.com/_K5B4tLdSNr8/TD8zcsuF55I/AAAAAAAAACo/qQTKKaKf6Q8/s1600/COLOMBIA+BEACHES.jpg"/>
          <p:cNvPicPr>
            <a:picLocks noChangeAspect="1" noChangeArrowheads="1"/>
          </p:cNvPicPr>
          <p:nvPr/>
        </p:nvPicPr>
        <p:blipFill>
          <a:blip r:embed="rId4" cstate="print"/>
          <a:srcRect/>
          <a:stretch>
            <a:fillRect/>
          </a:stretch>
        </p:blipFill>
        <p:spPr bwMode="auto">
          <a:xfrm>
            <a:off x="4114800" y="1905000"/>
            <a:ext cx="2514600" cy="1885951"/>
          </a:xfrm>
          <a:prstGeom prst="rect">
            <a:avLst/>
          </a:prstGeom>
          <a:noFill/>
        </p:spPr>
      </p:pic>
      <p:pic>
        <p:nvPicPr>
          <p:cNvPr id="88072" name="Picture 8" descr="http://4.bp.blogspot.com/_WgV8eU8jIoM/TO2l2PmkCdI/AAAAAAAAC2I/TPLB3lo6I5Q/s1600/Cartagena%2BHarbor07.JPG"/>
          <p:cNvPicPr>
            <a:picLocks noChangeAspect="1" noChangeArrowheads="1"/>
          </p:cNvPicPr>
          <p:nvPr/>
        </p:nvPicPr>
        <p:blipFill>
          <a:blip r:embed="rId5" cstate="print"/>
          <a:srcRect l="19285" t="4132" r="9083" b="25614"/>
          <a:stretch>
            <a:fillRect/>
          </a:stretch>
        </p:blipFill>
        <p:spPr bwMode="auto">
          <a:xfrm>
            <a:off x="6934200" y="1219200"/>
            <a:ext cx="1981200" cy="2590800"/>
          </a:xfrm>
          <a:prstGeom prst="rect">
            <a:avLst/>
          </a:prstGeom>
          <a:noFill/>
        </p:spPr>
      </p:pic>
      <p:sp>
        <p:nvSpPr>
          <p:cNvPr id="7" name="TextBox 6">
            <a:hlinkClick r:id="rId6"/>
          </p:cNvPr>
          <p:cNvSpPr txBox="1"/>
          <p:nvPr/>
        </p:nvSpPr>
        <p:spPr>
          <a:xfrm>
            <a:off x="3048000" y="228600"/>
            <a:ext cx="1561068" cy="646331"/>
          </a:xfrm>
          <a:prstGeom prst="rect">
            <a:avLst/>
          </a:prstGeom>
          <a:solidFill>
            <a:schemeClr val="bg2">
              <a:lumMod val="75000"/>
            </a:schemeClr>
          </a:solidFill>
          <a:ln>
            <a:solidFill>
              <a:schemeClr val="tx1"/>
            </a:solidFill>
          </a:ln>
        </p:spPr>
        <p:txBody>
          <a:bodyPr wrap="none" rtlCol="0">
            <a:spAutoFit/>
          </a:bodyPr>
          <a:lstStyle/>
          <a:p>
            <a:r>
              <a:rPr lang="en-US" dirty="0" smtClean="0"/>
              <a:t>Travel Guide </a:t>
            </a:r>
          </a:p>
          <a:p>
            <a:r>
              <a:rPr lang="en-US" dirty="0" smtClean="0"/>
              <a:t>To Cartagena</a:t>
            </a:r>
            <a:endParaRPr lang="en-US" dirty="0"/>
          </a:p>
        </p:txBody>
      </p:sp>
      <p:pic>
        <p:nvPicPr>
          <p:cNvPr id="88074" name="Picture 10" descr="http://www.cruise-connections.com/images/ports/cartagena.jpg"/>
          <p:cNvPicPr>
            <a:picLocks noChangeAspect="1" noChangeArrowheads="1"/>
          </p:cNvPicPr>
          <p:nvPr/>
        </p:nvPicPr>
        <p:blipFill>
          <a:blip r:embed="rId7" cstate="print"/>
          <a:srcRect/>
          <a:stretch>
            <a:fillRect/>
          </a:stretch>
        </p:blipFill>
        <p:spPr bwMode="auto">
          <a:xfrm>
            <a:off x="304800" y="4114800"/>
            <a:ext cx="3810000" cy="2543175"/>
          </a:xfrm>
          <a:prstGeom prst="rect">
            <a:avLst/>
          </a:prstGeom>
          <a:noFill/>
        </p:spPr>
      </p:pic>
      <p:pic>
        <p:nvPicPr>
          <p:cNvPr id="88076" name="Picture 12" descr="http://cartagenaincolombia.com/wp-content/uploads/2011/01/Cartagena-in-Colombia2.jpg"/>
          <p:cNvPicPr>
            <a:picLocks noChangeAspect="1" noChangeArrowheads="1"/>
          </p:cNvPicPr>
          <p:nvPr/>
        </p:nvPicPr>
        <p:blipFill>
          <a:blip r:embed="rId8" cstate="print"/>
          <a:srcRect/>
          <a:stretch>
            <a:fillRect/>
          </a:stretch>
        </p:blipFill>
        <p:spPr bwMode="auto">
          <a:xfrm>
            <a:off x="110732" y="1295400"/>
            <a:ext cx="3470668" cy="2647951"/>
          </a:xfrm>
          <a:prstGeom prst="rect">
            <a:avLst/>
          </a:prstGeom>
          <a:noFill/>
        </p:spPr>
      </p:pic>
      <p:pic>
        <p:nvPicPr>
          <p:cNvPr id="88078" name="Picture 14" descr="carta_map"/>
          <p:cNvPicPr>
            <a:picLocks noChangeAspect="1" noChangeArrowheads="1"/>
          </p:cNvPicPr>
          <p:nvPr/>
        </p:nvPicPr>
        <p:blipFill>
          <a:blip r:embed="rId9" cstate="print"/>
          <a:srcRect/>
          <a:stretch>
            <a:fillRect/>
          </a:stretch>
        </p:blipFill>
        <p:spPr bwMode="auto">
          <a:xfrm>
            <a:off x="4876800" y="228600"/>
            <a:ext cx="1876204" cy="1600201"/>
          </a:xfrm>
          <a:prstGeom prst="rect">
            <a:avLst/>
          </a:prstGeom>
          <a:noFill/>
        </p:spPr>
      </p:pic>
    </p:spTree>
  </p:cSld>
  <p:clrMapOvr>
    <a:masterClrMapping/>
  </p:clrMapOvr>
  <p:transition>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a:bodyPr>
          <a:lstStyle/>
          <a:p>
            <a:pPr algn="r"/>
            <a:r>
              <a:rPr lang="en-US" dirty="0" err="1" smtClean="0"/>
              <a:t>CArtagena</a:t>
            </a:r>
            <a:r>
              <a:rPr lang="en-US" dirty="0" smtClean="0"/>
              <a:t> – Port</a:t>
            </a:r>
            <a:endParaRPr lang="en-US" dirty="0"/>
          </a:p>
        </p:txBody>
      </p:sp>
      <p:sp>
        <p:nvSpPr>
          <p:cNvPr id="8" name="Content Placeholder 7"/>
          <p:cNvSpPr>
            <a:spLocks noGrp="1"/>
          </p:cNvSpPr>
          <p:nvPr>
            <p:ph idx="1"/>
          </p:nvPr>
        </p:nvSpPr>
        <p:spPr>
          <a:xfrm>
            <a:off x="4800600" y="1066800"/>
            <a:ext cx="4191000" cy="3048000"/>
          </a:xfrm>
        </p:spPr>
        <p:txBody>
          <a:bodyPr>
            <a:normAutofit fontScale="77500" lnSpcReduction="20000"/>
          </a:bodyPr>
          <a:lstStyle/>
          <a:p>
            <a:r>
              <a:rPr lang="en-US" dirty="0" smtClean="0"/>
              <a:t>Once the port that all the wealth from South America traveled through to Spain</a:t>
            </a:r>
          </a:p>
          <a:p>
            <a:r>
              <a:rPr lang="en-US" dirty="0" smtClean="0"/>
              <a:t>Now a busy cruise ship port at a historic city </a:t>
            </a:r>
          </a:p>
          <a:p>
            <a:r>
              <a:rPr lang="en-US" dirty="0" smtClean="0"/>
              <a:t>And the biggest container port in Colombia</a:t>
            </a:r>
          </a:p>
          <a:p>
            <a:endParaRPr lang="en-US" dirty="0" smtClean="0"/>
          </a:p>
          <a:p>
            <a:endParaRPr lang="en-US" dirty="0" smtClean="0"/>
          </a:p>
        </p:txBody>
      </p:sp>
      <p:pic>
        <p:nvPicPr>
          <p:cNvPr id="86024" name="Picture 8" descr="http://justinsomnia.org/images/cap-cleveland-departing-cartagena-colombia-port-big.jpg"/>
          <p:cNvPicPr>
            <a:picLocks noChangeAspect="1" noChangeArrowheads="1"/>
          </p:cNvPicPr>
          <p:nvPr/>
        </p:nvPicPr>
        <p:blipFill>
          <a:blip r:embed="rId3" cstate="print"/>
          <a:srcRect/>
          <a:stretch>
            <a:fillRect/>
          </a:stretch>
        </p:blipFill>
        <p:spPr bwMode="auto">
          <a:xfrm>
            <a:off x="228600" y="1066800"/>
            <a:ext cx="4417599" cy="2943226"/>
          </a:xfrm>
          <a:prstGeom prst="rect">
            <a:avLst/>
          </a:prstGeom>
          <a:noFill/>
        </p:spPr>
      </p:pic>
      <p:sp>
        <p:nvSpPr>
          <p:cNvPr id="7" name="TextBox 6">
            <a:hlinkClick r:id="rId4"/>
          </p:cNvPr>
          <p:cNvSpPr txBox="1"/>
          <p:nvPr/>
        </p:nvSpPr>
        <p:spPr>
          <a:xfrm>
            <a:off x="609600" y="457200"/>
            <a:ext cx="2604239" cy="369332"/>
          </a:xfrm>
          <a:prstGeom prst="rect">
            <a:avLst/>
          </a:prstGeom>
          <a:solidFill>
            <a:schemeClr val="bg2">
              <a:lumMod val="75000"/>
            </a:schemeClr>
          </a:solidFill>
          <a:ln>
            <a:solidFill>
              <a:schemeClr val="tx1"/>
            </a:solidFill>
          </a:ln>
        </p:spPr>
        <p:txBody>
          <a:bodyPr wrap="none" rtlCol="0">
            <a:spAutoFit/>
          </a:bodyPr>
          <a:lstStyle/>
          <a:p>
            <a:r>
              <a:rPr lang="en-US" dirty="0" smtClean="0"/>
              <a:t>Video of Port and Ships</a:t>
            </a:r>
            <a:endParaRPr lang="en-US" dirty="0"/>
          </a:p>
        </p:txBody>
      </p:sp>
      <p:pic>
        <p:nvPicPr>
          <p:cNvPr id="86026" name="Picture 10" descr="http://2.bp.blogspot.com/-EzS0CvIyMNM/TkDj2ge9vHI/AAAAAAAADuk/bEf1a4JD9eE/s1600/Cartagena%2B1.JPG"/>
          <p:cNvPicPr>
            <a:picLocks noChangeAspect="1" noChangeArrowheads="1"/>
          </p:cNvPicPr>
          <p:nvPr/>
        </p:nvPicPr>
        <p:blipFill>
          <a:blip r:embed="rId5" cstate="print"/>
          <a:srcRect l="15600" t="-1600" r="24400" b="45600"/>
          <a:stretch>
            <a:fillRect/>
          </a:stretch>
        </p:blipFill>
        <p:spPr bwMode="auto">
          <a:xfrm>
            <a:off x="5181600" y="3810000"/>
            <a:ext cx="3733800" cy="2613660"/>
          </a:xfrm>
          <a:prstGeom prst="rect">
            <a:avLst/>
          </a:prstGeom>
          <a:noFill/>
        </p:spPr>
      </p:pic>
      <p:sp>
        <p:nvSpPr>
          <p:cNvPr id="10" name="TextBox 9"/>
          <p:cNvSpPr txBox="1"/>
          <p:nvPr/>
        </p:nvSpPr>
        <p:spPr>
          <a:xfrm>
            <a:off x="5105400" y="6488668"/>
            <a:ext cx="3686971" cy="307777"/>
          </a:xfrm>
          <a:prstGeom prst="rect">
            <a:avLst/>
          </a:prstGeom>
          <a:noFill/>
          <a:ln>
            <a:solidFill>
              <a:schemeClr val="tx1"/>
            </a:solidFill>
          </a:ln>
        </p:spPr>
        <p:txBody>
          <a:bodyPr wrap="none" rtlCol="0">
            <a:spAutoFit/>
          </a:bodyPr>
          <a:lstStyle/>
          <a:p>
            <a:r>
              <a:rPr lang="en-US" sz="1400" dirty="0" smtClean="0"/>
              <a:t>www.cartagenainfo.net/cruise/indexeng.html</a:t>
            </a:r>
            <a:endParaRPr lang="en-US" sz="1400" dirty="0"/>
          </a:p>
        </p:txBody>
      </p:sp>
      <p:pic>
        <p:nvPicPr>
          <p:cNvPr id="86030" name="Picture 14" descr="http://spiceddestinations.com/sites/default/files/photos/cartagena.jpg"/>
          <p:cNvPicPr>
            <a:picLocks noChangeAspect="1" noChangeArrowheads="1"/>
          </p:cNvPicPr>
          <p:nvPr/>
        </p:nvPicPr>
        <p:blipFill>
          <a:blip r:embed="rId6" cstate="print"/>
          <a:srcRect t="35086" r="8619"/>
          <a:stretch>
            <a:fillRect/>
          </a:stretch>
        </p:blipFill>
        <p:spPr bwMode="auto">
          <a:xfrm>
            <a:off x="228600" y="4267200"/>
            <a:ext cx="4800600" cy="2286000"/>
          </a:xfrm>
          <a:prstGeom prst="rect">
            <a:avLst/>
          </a:prstGeom>
          <a:noFill/>
        </p:spPr>
      </p:pic>
    </p:spTree>
  </p:cSld>
  <p:clrMapOvr>
    <a:masterClrMapping/>
  </p:clrMapOvr>
  <p:transition>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a:bodyPr>
          <a:lstStyle/>
          <a:p>
            <a:r>
              <a:rPr lang="en-US" dirty="0" smtClean="0"/>
              <a:t>Cartagena- Colonial WALLED </a:t>
            </a:r>
            <a:r>
              <a:rPr lang="en-US" dirty="0" err="1" smtClean="0"/>
              <a:t>cITY</a:t>
            </a:r>
            <a:r>
              <a:rPr lang="en-US" dirty="0" smtClean="0"/>
              <a:t> </a:t>
            </a:r>
            <a:endParaRPr lang="en-US" dirty="0"/>
          </a:p>
        </p:txBody>
      </p:sp>
      <p:sp>
        <p:nvSpPr>
          <p:cNvPr id="8" name="Content Placeholder 7"/>
          <p:cNvSpPr>
            <a:spLocks noGrp="1"/>
          </p:cNvSpPr>
          <p:nvPr>
            <p:ph idx="1"/>
          </p:nvPr>
        </p:nvSpPr>
        <p:spPr>
          <a:xfrm>
            <a:off x="4800600" y="1066800"/>
            <a:ext cx="4191000" cy="3048000"/>
          </a:xfrm>
        </p:spPr>
        <p:txBody>
          <a:bodyPr>
            <a:normAutofit/>
          </a:bodyPr>
          <a:lstStyle/>
          <a:p>
            <a:endParaRPr lang="en-US" dirty="0" smtClean="0"/>
          </a:p>
          <a:p>
            <a:endParaRPr lang="en-US" dirty="0" smtClean="0"/>
          </a:p>
        </p:txBody>
      </p:sp>
      <p:pic>
        <p:nvPicPr>
          <p:cNvPr id="121860" name="Picture 4" descr="http://www.cartagenainfo.net/cartagena/cartagena01.JPG"/>
          <p:cNvPicPr>
            <a:picLocks noChangeAspect="1" noChangeArrowheads="1"/>
          </p:cNvPicPr>
          <p:nvPr/>
        </p:nvPicPr>
        <p:blipFill>
          <a:blip r:embed="rId3" cstate="print"/>
          <a:srcRect t="6400" r="4000" b="12533"/>
          <a:stretch>
            <a:fillRect/>
          </a:stretch>
        </p:blipFill>
        <p:spPr bwMode="auto">
          <a:xfrm>
            <a:off x="5334000" y="4533900"/>
            <a:ext cx="3429000" cy="2171700"/>
          </a:xfrm>
          <a:prstGeom prst="rect">
            <a:avLst/>
          </a:prstGeom>
          <a:noFill/>
        </p:spPr>
      </p:pic>
      <p:pic>
        <p:nvPicPr>
          <p:cNvPr id="121862" name="Picture 6" descr="Cartagena-Colombia3"/>
          <p:cNvPicPr>
            <a:picLocks noChangeAspect="1" noChangeArrowheads="1"/>
          </p:cNvPicPr>
          <p:nvPr/>
        </p:nvPicPr>
        <p:blipFill>
          <a:blip r:embed="rId4" cstate="print"/>
          <a:srcRect t="21333" r="800"/>
          <a:stretch>
            <a:fillRect/>
          </a:stretch>
        </p:blipFill>
        <p:spPr bwMode="auto">
          <a:xfrm>
            <a:off x="304800" y="3895725"/>
            <a:ext cx="4724400" cy="2809875"/>
          </a:xfrm>
          <a:prstGeom prst="rect">
            <a:avLst/>
          </a:prstGeom>
          <a:noFill/>
        </p:spPr>
      </p:pic>
      <p:pic>
        <p:nvPicPr>
          <p:cNvPr id="121866" name="Picture 10" descr="Cart_St_2"/>
          <p:cNvPicPr>
            <a:picLocks noChangeAspect="1" noChangeArrowheads="1"/>
          </p:cNvPicPr>
          <p:nvPr/>
        </p:nvPicPr>
        <p:blipFill>
          <a:blip r:embed="rId5" cstate="print"/>
          <a:srcRect/>
          <a:stretch>
            <a:fillRect/>
          </a:stretch>
        </p:blipFill>
        <p:spPr bwMode="auto">
          <a:xfrm>
            <a:off x="6210300" y="838200"/>
            <a:ext cx="2686050" cy="3581400"/>
          </a:xfrm>
          <a:prstGeom prst="rect">
            <a:avLst/>
          </a:prstGeom>
          <a:noFill/>
        </p:spPr>
      </p:pic>
      <p:pic>
        <p:nvPicPr>
          <p:cNvPr id="14" name="Picture 4" descr="http://www.buncee.com/files/uploads/image/cartagena111.jpg"/>
          <p:cNvPicPr>
            <a:picLocks noChangeAspect="1" noChangeArrowheads="1"/>
          </p:cNvPicPr>
          <p:nvPr/>
        </p:nvPicPr>
        <p:blipFill>
          <a:blip r:embed="rId6" cstate="print"/>
          <a:srcRect t="8696" r="543" b="21739"/>
          <a:stretch>
            <a:fillRect/>
          </a:stretch>
        </p:blipFill>
        <p:spPr bwMode="auto">
          <a:xfrm>
            <a:off x="990600" y="1143000"/>
            <a:ext cx="4876800" cy="2558321"/>
          </a:xfrm>
          <a:prstGeom prst="rect">
            <a:avLst/>
          </a:prstGeom>
          <a:noFill/>
        </p:spPr>
      </p:pic>
    </p:spTree>
  </p:cSld>
  <p:clrMapOvr>
    <a:masterClrMapping/>
  </p:clrMapOvr>
  <p:transition>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lstStyle/>
          <a:p>
            <a:r>
              <a:rPr lang="en-US" dirty="0" err="1" smtClean="0"/>
              <a:t>Tatacoa</a:t>
            </a:r>
            <a:r>
              <a:rPr lang="en-US" dirty="0" smtClean="0"/>
              <a:t> desert &amp; San Agustin</a:t>
            </a:r>
            <a:endParaRPr lang="en-US" dirty="0"/>
          </a:p>
        </p:txBody>
      </p:sp>
      <p:sp>
        <p:nvSpPr>
          <p:cNvPr id="11" name="Title 1"/>
          <p:cNvSpPr txBox="1">
            <a:spLocks/>
          </p:cNvSpPr>
          <p:nvPr/>
        </p:nvSpPr>
        <p:spPr>
          <a:xfrm>
            <a:off x="457200" y="914400"/>
            <a:ext cx="5715000" cy="762000"/>
          </a:xfrm>
          <a:prstGeom prst="rect">
            <a:avLst/>
          </a:prstGeom>
        </p:spPr>
        <p:txBody>
          <a:bodyPr vert="horz" anchor="ctr">
            <a:normAutofit/>
          </a:bodyPr>
          <a:lstStyle/>
          <a:p>
            <a:pPr lvl="0">
              <a:spcBef>
                <a:spcPct val="0"/>
              </a:spcBef>
            </a:pPr>
            <a:endParaRPr kumimoji="0" lang="en-US" sz="360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pic>
        <p:nvPicPr>
          <p:cNvPr id="83970" name="Picture 2" descr="http://www.colombiaexplorer.com/images/andes/tatacoa-desert/Tatacoa-Desert.jpg"/>
          <p:cNvPicPr>
            <a:picLocks noChangeAspect="1" noChangeArrowheads="1"/>
          </p:cNvPicPr>
          <p:nvPr/>
        </p:nvPicPr>
        <p:blipFill>
          <a:blip r:embed="rId3" cstate="print"/>
          <a:srcRect/>
          <a:stretch>
            <a:fillRect/>
          </a:stretch>
        </p:blipFill>
        <p:spPr bwMode="auto">
          <a:xfrm>
            <a:off x="228600" y="1219201"/>
            <a:ext cx="5029200" cy="3375152"/>
          </a:xfrm>
          <a:prstGeom prst="rect">
            <a:avLst/>
          </a:prstGeom>
          <a:noFill/>
        </p:spPr>
      </p:pic>
      <p:sp>
        <p:nvSpPr>
          <p:cNvPr id="5" name="TextBox 4">
            <a:hlinkClick r:id="rId4"/>
          </p:cNvPr>
          <p:cNvSpPr txBox="1"/>
          <p:nvPr/>
        </p:nvSpPr>
        <p:spPr>
          <a:xfrm>
            <a:off x="7162800" y="381000"/>
            <a:ext cx="1338828" cy="369332"/>
          </a:xfrm>
          <a:prstGeom prst="rect">
            <a:avLst/>
          </a:prstGeom>
          <a:solidFill>
            <a:schemeClr val="bg2">
              <a:lumMod val="75000"/>
            </a:schemeClr>
          </a:solidFill>
          <a:ln>
            <a:solidFill>
              <a:schemeClr val="tx1"/>
            </a:solidFill>
          </a:ln>
        </p:spPr>
        <p:txBody>
          <a:bodyPr wrap="none" rtlCol="0">
            <a:spAutoFit/>
          </a:bodyPr>
          <a:lstStyle/>
          <a:p>
            <a:r>
              <a:rPr lang="en-US" dirty="0" smtClean="0"/>
              <a:t>Quick Look</a:t>
            </a:r>
            <a:endParaRPr lang="en-US" dirty="0"/>
          </a:p>
        </p:txBody>
      </p:sp>
      <p:pic>
        <p:nvPicPr>
          <p:cNvPr id="83972" name="Picture 4" descr="http://seecolombia.travel/blog/wp-content/uploads/2012/04/Tatacoa-Desert-See-Colombia-Travel-3.jpg"/>
          <p:cNvPicPr>
            <a:picLocks noChangeAspect="1" noChangeArrowheads="1"/>
          </p:cNvPicPr>
          <p:nvPr/>
        </p:nvPicPr>
        <p:blipFill>
          <a:blip r:embed="rId5" cstate="print"/>
          <a:srcRect/>
          <a:stretch>
            <a:fillRect/>
          </a:stretch>
        </p:blipFill>
        <p:spPr bwMode="auto">
          <a:xfrm>
            <a:off x="5461000" y="3962400"/>
            <a:ext cx="3530600" cy="2647951"/>
          </a:xfrm>
          <a:prstGeom prst="rect">
            <a:avLst/>
          </a:prstGeom>
          <a:noFill/>
        </p:spPr>
      </p:pic>
      <p:pic>
        <p:nvPicPr>
          <p:cNvPr id="83974" name="Picture 6" descr="http://seecolombia.travel/wordpress/wp-content/uploads/2011/05/san-agustin-02.jpg"/>
          <p:cNvPicPr>
            <a:picLocks noChangeAspect="1" noChangeArrowheads="1"/>
          </p:cNvPicPr>
          <p:nvPr/>
        </p:nvPicPr>
        <p:blipFill>
          <a:blip r:embed="rId6" cstate="print"/>
          <a:srcRect/>
          <a:stretch>
            <a:fillRect/>
          </a:stretch>
        </p:blipFill>
        <p:spPr bwMode="auto">
          <a:xfrm>
            <a:off x="5486400" y="1371599"/>
            <a:ext cx="3494380" cy="2310571"/>
          </a:xfrm>
          <a:prstGeom prst="rect">
            <a:avLst/>
          </a:prstGeom>
          <a:noFill/>
        </p:spPr>
      </p:pic>
      <p:pic>
        <p:nvPicPr>
          <p:cNvPr id="83988" name="Picture 20" descr="http://1.bp.blogspot.com/-64pYz_mjH50/UNz8nuOrJYI/AAAAAAAA6fk/fR-Em1JmeGE/s1600/lavapatas+san+agustin,+huila+colombia.JPG"/>
          <p:cNvPicPr>
            <a:picLocks noChangeAspect="1" noChangeArrowheads="1"/>
          </p:cNvPicPr>
          <p:nvPr/>
        </p:nvPicPr>
        <p:blipFill>
          <a:blip r:embed="rId7" cstate="print"/>
          <a:srcRect b="18699"/>
          <a:stretch>
            <a:fillRect/>
          </a:stretch>
        </p:blipFill>
        <p:spPr bwMode="auto">
          <a:xfrm>
            <a:off x="304800" y="4724400"/>
            <a:ext cx="3124200" cy="1905000"/>
          </a:xfrm>
          <a:prstGeom prst="rect">
            <a:avLst/>
          </a:prstGeom>
          <a:noFill/>
        </p:spPr>
      </p:pic>
      <p:sp>
        <p:nvSpPr>
          <p:cNvPr id="20" name="TextBox 19">
            <a:hlinkClick r:id="rId8"/>
          </p:cNvPr>
          <p:cNvSpPr txBox="1"/>
          <p:nvPr/>
        </p:nvSpPr>
        <p:spPr>
          <a:xfrm>
            <a:off x="4019290" y="4952070"/>
            <a:ext cx="1364476" cy="646331"/>
          </a:xfrm>
          <a:prstGeom prst="rect">
            <a:avLst/>
          </a:prstGeom>
          <a:solidFill>
            <a:schemeClr val="bg2">
              <a:lumMod val="75000"/>
            </a:schemeClr>
          </a:solidFill>
          <a:ln>
            <a:solidFill>
              <a:schemeClr val="tx1"/>
            </a:solidFill>
          </a:ln>
        </p:spPr>
        <p:txBody>
          <a:bodyPr wrap="none" rtlCol="0">
            <a:spAutoFit/>
          </a:bodyPr>
          <a:lstStyle/>
          <a:p>
            <a:r>
              <a:rPr lang="en-US" dirty="0" err="1" smtClean="0"/>
              <a:t>Desierto</a:t>
            </a:r>
            <a:r>
              <a:rPr lang="en-US" dirty="0" smtClean="0"/>
              <a:t> de</a:t>
            </a:r>
          </a:p>
          <a:p>
            <a:r>
              <a:rPr lang="en-US" dirty="0" smtClean="0"/>
              <a:t>La </a:t>
            </a:r>
            <a:r>
              <a:rPr lang="en-US" dirty="0" err="1" smtClean="0"/>
              <a:t>Tatacoa</a:t>
            </a:r>
            <a:endParaRPr lang="en-US" dirty="0"/>
          </a:p>
        </p:txBody>
      </p:sp>
      <p:sp>
        <p:nvSpPr>
          <p:cNvPr id="21" name="TextBox 20">
            <a:hlinkClick r:id="rId9"/>
          </p:cNvPr>
          <p:cNvSpPr txBox="1"/>
          <p:nvPr/>
        </p:nvSpPr>
        <p:spPr>
          <a:xfrm>
            <a:off x="3505200" y="5791200"/>
            <a:ext cx="1415837" cy="646331"/>
          </a:xfrm>
          <a:prstGeom prst="rect">
            <a:avLst/>
          </a:prstGeom>
          <a:solidFill>
            <a:schemeClr val="bg2">
              <a:lumMod val="75000"/>
            </a:schemeClr>
          </a:solidFill>
          <a:ln>
            <a:solidFill>
              <a:schemeClr val="tx1"/>
            </a:solidFill>
          </a:ln>
        </p:spPr>
        <p:txBody>
          <a:bodyPr wrap="none" rtlCol="0">
            <a:spAutoFit/>
          </a:bodyPr>
          <a:lstStyle/>
          <a:p>
            <a:r>
              <a:rPr lang="en-US" dirty="0" err="1" smtClean="0"/>
              <a:t>Misterio</a:t>
            </a:r>
            <a:r>
              <a:rPr lang="en-US" dirty="0" smtClean="0"/>
              <a:t> de</a:t>
            </a:r>
          </a:p>
          <a:p>
            <a:r>
              <a:rPr lang="en-US" dirty="0" smtClean="0"/>
              <a:t>San Agustin</a:t>
            </a:r>
            <a:endParaRPr lang="en-US" dirty="0"/>
          </a:p>
        </p:txBody>
      </p:sp>
    </p:spTree>
  </p:cSld>
  <p:clrMapOvr>
    <a:masterClrMapping/>
  </p:clrMapOvr>
  <p:transition>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smtClean="0"/>
              <a:t>Leticia &amp; Amazon jungle</a:t>
            </a:r>
            <a:endParaRPr lang="en-US" dirty="0"/>
          </a:p>
        </p:txBody>
      </p:sp>
      <p:sp>
        <p:nvSpPr>
          <p:cNvPr id="7" name="Content Placeholder 6"/>
          <p:cNvSpPr>
            <a:spLocks noGrp="1"/>
          </p:cNvSpPr>
          <p:nvPr>
            <p:ph idx="1"/>
          </p:nvPr>
        </p:nvSpPr>
        <p:spPr>
          <a:xfrm>
            <a:off x="5181600" y="1066800"/>
            <a:ext cx="3962400" cy="5562600"/>
          </a:xfrm>
        </p:spPr>
        <p:txBody>
          <a:bodyPr>
            <a:normAutofit fontScale="47500" lnSpcReduction="20000"/>
          </a:bodyPr>
          <a:lstStyle/>
          <a:p>
            <a:r>
              <a:rPr lang="en-US" sz="4400" dirty="0" smtClean="0">
                <a:latin typeface="+mj-lt"/>
              </a:rPr>
              <a:t>Leticia is a remote jungle town, capital of the Colombian Amazonas state, gateway to the Amazon rainforest and near the small village of Puerto </a:t>
            </a:r>
            <a:r>
              <a:rPr lang="en-US" sz="4400" dirty="0" err="1" smtClean="0">
                <a:latin typeface="+mj-lt"/>
              </a:rPr>
              <a:t>Narino</a:t>
            </a:r>
            <a:r>
              <a:rPr lang="en-US" sz="4400" dirty="0" smtClean="0">
                <a:latin typeface="+mj-lt"/>
              </a:rPr>
              <a:t> which is a good place to spot dolphins.</a:t>
            </a:r>
          </a:p>
          <a:p>
            <a:r>
              <a:rPr lang="en-US" sz="4400" dirty="0" smtClean="0">
                <a:latin typeface="+mj-lt"/>
              </a:rPr>
              <a:t>You have to catch a flight to Leticia or take a very long journey by boat</a:t>
            </a:r>
          </a:p>
          <a:p>
            <a:r>
              <a:rPr lang="en-US" sz="4400" dirty="0" smtClean="0">
                <a:latin typeface="+mj-lt"/>
              </a:rPr>
              <a:t>Is it safe? Yes, hundreds of miles from any guerilla activity.</a:t>
            </a:r>
          </a:p>
          <a:p>
            <a:r>
              <a:rPr lang="en-US" sz="4400" dirty="0" smtClean="0">
                <a:latin typeface="+mj-lt"/>
              </a:rPr>
              <a:t>There are jungle lodges and rainforest tours</a:t>
            </a:r>
          </a:p>
          <a:p>
            <a:r>
              <a:rPr lang="en-US" sz="4400" dirty="0" smtClean="0">
                <a:latin typeface="+mj-lt"/>
              </a:rPr>
              <a:t>If traveling across to Brazil you need your passport stamped and a yellow fever certificate</a:t>
            </a:r>
          </a:p>
          <a:p>
            <a:endParaRPr lang="en-US" dirty="0"/>
          </a:p>
        </p:txBody>
      </p:sp>
      <p:sp>
        <p:nvSpPr>
          <p:cNvPr id="11" name="Title 1"/>
          <p:cNvSpPr txBox="1">
            <a:spLocks/>
          </p:cNvSpPr>
          <p:nvPr/>
        </p:nvSpPr>
        <p:spPr>
          <a:xfrm>
            <a:off x="457200" y="914400"/>
            <a:ext cx="5715000" cy="762000"/>
          </a:xfrm>
          <a:prstGeom prst="rect">
            <a:avLst/>
          </a:prstGeom>
        </p:spPr>
        <p:txBody>
          <a:bodyPr vert="horz" anchor="ctr">
            <a:normAutofit/>
          </a:bodyPr>
          <a:lstStyle/>
          <a:p>
            <a:pPr lvl="0">
              <a:spcBef>
                <a:spcPct val="0"/>
              </a:spcBef>
            </a:pPr>
            <a:endParaRPr kumimoji="0" lang="en-US" sz="360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
        <p:nvSpPr>
          <p:cNvPr id="4" name="TextBox 3">
            <a:hlinkClick r:id="rId3"/>
          </p:cNvPr>
          <p:cNvSpPr txBox="1"/>
          <p:nvPr/>
        </p:nvSpPr>
        <p:spPr>
          <a:xfrm>
            <a:off x="6934200" y="76200"/>
            <a:ext cx="2057400" cy="923330"/>
          </a:xfrm>
          <a:prstGeom prst="rect">
            <a:avLst/>
          </a:prstGeom>
          <a:solidFill>
            <a:schemeClr val="bg2">
              <a:lumMod val="75000"/>
            </a:schemeClr>
          </a:solidFill>
          <a:ln>
            <a:solidFill>
              <a:schemeClr val="tx1"/>
            </a:solidFill>
          </a:ln>
        </p:spPr>
        <p:txBody>
          <a:bodyPr wrap="square" rtlCol="0">
            <a:spAutoFit/>
          </a:bodyPr>
          <a:lstStyle/>
          <a:p>
            <a:pPr algn="ctr"/>
            <a:r>
              <a:rPr lang="en-US" dirty="0" smtClean="0"/>
              <a:t>Part 4 : </a:t>
            </a:r>
          </a:p>
          <a:p>
            <a:pPr algn="ctr"/>
            <a:r>
              <a:rPr lang="en-US" dirty="0" smtClean="0"/>
              <a:t>La </a:t>
            </a:r>
            <a:r>
              <a:rPr lang="en-US" dirty="0" err="1" smtClean="0"/>
              <a:t>Experiencia</a:t>
            </a:r>
            <a:r>
              <a:rPr lang="en-US" dirty="0" smtClean="0"/>
              <a:t> de la Vida-</a:t>
            </a:r>
            <a:r>
              <a:rPr lang="en-US" dirty="0" err="1" smtClean="0"/>
              <a:t>Tyronaca</a:t>
            </a:r>
            <a:r>
              <a:rPr lang="en-US" dirty="0" smtClean="0"/>
              <a:t> </a:t>
            </a:r>
            <a:endParaRPr lang="en-US" dirty="0"/>
          </a:p>
        </p:txBody>
      </p:sp>
      <p:pic>
        <p:nvPicPr>
          <p:cNvPr id="81922" name="Picture 2" descr="http://www.paisatours.com/images/leticia_l.JPG"/>
          <p:cNvPicPr>
            <a:picLocks noChangeAspect="1" noChangeArrowheads="1"/>
          </p:cNvPicPr>
          <p:nvPr/>
        </p:nvPicPr>
        <p:blipFill>
          <a:blip r:embed="rId4" cstate="print"/>
          <a:srcRect/>
          <a:stretch>
            <a:fillRect/>
          </a:stretch>
        </p:blipFill>
        <p:spPr bwMode="auto">
          <a:xfrm>
            <a:off x="228600" y="1143000"/>
            <a:ext cx="4972050" cy="3114676"/>
          </a:xfrm>
          <a:prstGeom prst="rect">
            <a:avLst/>
          </a:prstGeom>
          <a:noFill/>
        </p:spPr>
      </p:pic>
      <p:sp>
        <p:nvSpPr>
          <p:cNvPr id="6" name="TextBox 5">
            <a:hlinkClick r:id="rId5"/>
          </p:cNvPr>
          <p:cNvSpPr txBox="1"/>
          <p:nvPr/>
        </p:nvSpPr>
        <p:spPr>
          <a:xfrm>
            <a:off x="990600" y="1295400"/>
            <a:ext cx="3634393" cy="369332"/>
          </a:xfrm>
          <a:prstGeom prst="rect">
            <a:avLst/>
          </a:prstGeom>
          <a:solidFill>
            <a:schemeClr val="bg2">
              <a:lumMod val="75000"/>
            </a:schemeClr>
          </a:solidFill>
          <a:ln>
            <a:solidFill>
              <a:schemeClr val="tx1"/>
            </a:solidFill>
          </a:ln>
        </p:spPr>
        <p:txBody>
          <a:bodyPr wrap="none" rtlCol="0">
            <a:spAutoFit/>
          </a:bodyPr>
          <a:lstStyle/>
          <a:p>
            <a:r>
              <a:rPr lang="en-US" dirty="0" smtClean="0"/>
              <a:t>Slide Show Leticia  &amp; the Amazon</a:t>
            </a:r>
            <a:endParaRPr lang="en-US" dirty="0"/>
          </a:p>
        </p:txBody>
      </p:sp>
      <p:sp>
        <p:nvSpPr>
          <p:cNvPr id="9" name="TextBox 8"/>
          <p:cNvSpPr txBox="1"/>
          <p:nvPr/>
        </p:nvSpPr>
        <p:spPr>
          <a:xfrm>
            <a:off x="5486400" y="6477000"/>
            <a:ext cx="3562065" cy="338554"/>
          </a:xfrm>
          <a:prstGeom prst="rect">
            <a:avLst/>
          </a:prstGeom>
          <a:solidFill>
            <a:schemeClr val="bg1">
              <a:lumMod val="85000"/>
            </a:schemeClr>
          </a:solidFill>
          <a:ln>
            <a:solidFill>
              <a:schemeClr val="bg1"/>
            </a:solidFill>
          </a:ln>
        </p:spPr>
        <p:txBody>
          <a:bodyPr wrap="square" rtlCol="0">
            <a:spAutoFit/>
          </a:bodyPr>
          <a:lstStyle/>
          <a:p>
            <a:r>
              <a:rPr lang="en-US" sz="1600" dirty="0" smtClean="0"/>
              <a:t>http://www.paisatours.com/leticia.htm</a:t>
            </a:r>
            <a:endParaRPr lang="en-US" sz="1600" dirty="0"/>
          </a:p>
        </p:txBody>
      </p:sp>
      <p:pic>
        <p:nvPicPr>
          <p:cNvPr id="81924" name="Picture 4" descr="http://4.bp.blogspot.com/_JcAUz9s_p8g/TFxaYRSsCoI/AAAAAAAAPls/MESlI5IDJ98/s200/decameronamacayacu_mapag.png"/>
          <p:cNvPicPr>
            <a:picLocks noChangeAspect="1" noChangeArrowheads="1"/>
          </p:cNvPicPr>
          <p:nvPr/>
        </p:nvPicPr>
        <p:blipFill>
          <a:blip r:embed="rId6" cstate="print"/>
          <a:srcRect/>
          <a:stretch>
            <a:fillRect/>
          </a:stretch>
        </p:blipFill>
        <p:spPr bwMode="auto">
          <a:xfrm>
            <a:off x="2971800" y="4495799"/>
            <a:ext cx="2209800" cy="2198752"/>
          </a:xfrm>
          <a:prstGeom prst="rect">
            <a:avLst/>
          </a:prstGeom>
          <a:noFill/>
        </p:spPr>
      </p:pic>
      <p:sp>
        <p:nvSpPr>
          <p:cNvPr id="12" name="TextBox 11"/>
          <p:cNvSpPr txBox="1"/>
          <p:nvPr/>
        </p:nvSpPr>
        <p:spPr>
          <a:xfrm>
            <a:off x="381000" y="4800600"/>
            <a:ext cx="2209800" cy="646331"/>
          </a:xfrm>
          <a:prstGeom prst="rect">
            <a:avLst/>
          </a:prstGeom>
          <a:noFill/>
          <a:ln>
            <a:solidFill>
              <a:schemeClr val="tx1"/>
            </a:solidFill>
          </a:ln>
        </p:spPr>
        <p:txBody>
          <a:bodyPr wrap="square" rtlCol="0">
            <a:spAutoFit/>
          </a:bodyPr>
          <a:lstStyle/>
          <a:p>
            <a:r>
              <a:rPr lang="en-US" dirty="0" smtClean="0"/>
              <a:t>30% of Colombia is Amazon Rainforest</a:t>
            </a:r>
            <a:endParaRPr lang="en-US" dirty="0"/>
          </a:p>
        </p:txBody>
      </p:sp>
    </p:spTree>
  </p:cSld>
  <p:clrMapOvr>
    <a:masterClrMapping/>
  </p:clrMapOvr>
  <p:transition>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686800" cy="838200"/>
          </a:xfrm>
        </p:spPr>
        <p:txBody>
          <a:bodyPr>
            <a:normAutofit/>
          </a:bodyPr>
          <a:lstStyle/>
          <a:p>
            <a:r>
              <a:rPr lang="en-US" sz="3200" dirty="0" err="1" smtClean="0"/>
              <a:t>Amacayacu</a:t>
            </a:r>
            <a:r>
              <a:rPr lang="en-US" sz="3200" dirty="0" smtClean="0"/>
              <a:t> National Park</a:t>
            </a:r>
            <a:endParaRPr lang="en-US" sz="3200" dirty="0"/>
          </a:p>
        </p:txBody>
      </p:sp>
      <p:sp>
        <p:nvSpPr>
          <p:cNvPr id="3" name="Content Placeholder 2"/>
          <p:cNvSpPr>
            <a:spLocks noGrp="1"/>
          </p:cNvSpPr>
          <p:nvPr>
            <p:ph idx="1"/>
          </p:nvPr>
        </p:nvSpPr>
        <p:spPr>
          <a:xfrm>
            <a:off x="152400" y="1066800"/>
            <a:ext cx="5638800" cy="5334000"/>
          </a:xfrm>
        </p:spPr>
        <p:txBody>
          <a:bodyPr>
            <a:normAutofit fontScale="70000" lnSpcReduction="20000"/>
          </a:bodyPr>
          <a:lstStyle/>
          <a:p>
            <a:r>
              <a:rPr lang="en-US" sz="3700" dirty="0" smtClean="0"/>
              <a:t>90 minute boat trip from Leticia</a:t>
            </a:r>
          </a:p>
          <a:p>
            <a:r>
              <a:rPr lang="en-US" sz="3700" dirty="0" smtClean="0"/>
              <a:t>The word "</a:t>
            </a:r>
            <a:r>
              <a:rPr lang="en-US" sz="3700" dirty="0" err="1" smtClean="0"/>
              <a:t>Amacayacu</a:t>
            </a:r>
            <a:r>
              <a:rPr lang="en-US" sz="3700" dirty="0" smtClean="0"/>
              <a:t>" means "River of the </a:t>
            </a:r>
            <a:r>
              <a:rPr lang="en-US" sz="3700" dirty="0" err="1" smtClean="0"/>
              <a:t>Hamocs</a:t>
            </a:r>
            <a:r>
              <a:rPr lang="en-US" sz="3700" dirty="0" smtClean="0"/>
              <a:t>" in Quechua</a:t>
            </a:r>
          </a:p>
          <a:p>
            <a:r>
              <a:rPr lang="en-US" sz="3700" dirty="0" smtClean="0"/>
              <a:t>Visitors to the park could see tropical birds -including 11 species of herons, 150 kinds of aquatic mammals- including manatee and river dolphins, various types of retiles- including 4 types of crocodiles, monkeys, sloths and other mammals.</a:t>
            </a:r>
          </a:p>
          <a:p>
            <a:r>
              <a:rPr lang="en-US" sz="3700" dirty="0" smtClean="0"/>
              <a:t>Within the park there are two </a:t>
            </a:r>
            <a:r>
              <a:rPr lang="en-US" sz="3700" dirty="0" err="1" smtClean="0"/>
              <a:t>Tikuna</a:t>
            </a:r>
            <a:r>
              <a:rPr lang="en-US" sz="3700" dirty="0" smtClean="0"/>
              <a:t> </a:t>
            </a:r>
            <a:r>
              <a:rPr lang="en-US" sz="3700" dirty="0" err="1" smtClean="0"/>
              <a:t>Indican</a:t>
            </a:r>
            <a:r>
              <a:rPr lang="en-US" sz="3700" dirty="0" smtClean="0"/>
              <a:t> communities. Fourteen different tribes inhabit the Amazonian region.</a:t>
            </a:r>
          </a:p>
          <a:p>
            <a:endParaRPr lang="en-US" dirty="0"/>
          </a:p>
        </p:txBody>
      </p:sp>
      <p:sp>
        <p:nvSpPr>
          <p:cNvPr id="4" name="TextBox 3">
            <a:hlinkClick r:id="rId3"/>
          </p:cNvPr>
          <p:cNvSpPr txBox="1"/>
          <p:nvPr/>
        </p:nvSpPr>
        <p:spPr>
          <a:xfrm>
            <a:off x="5638800" y="2209800"/>
            <a:ext cx="2895600" cy="646331"/>
          </a:xfrm>
          <a:prstGeom prst="rect">
            <a:avLst/>
          </a:prstGeom>
          <a:solidFill>
            <a:schemeClr val="bg2">
              <a:lumMod val="75000"/>
            </a:schemeClr>
          </a:solidFill>
          <a:ln>
            <a:solidFill>
              <a:schemeClr val="tx1"/>
            </a:solidFill>
          </a:ln>
        </p:spPr>
        <p:txBody>
          <a:bodyPr wrap="square" rtlCol="0">
            <a:spAutoFit/>
          </a:bodyPr>
          <a:lstStyle/>
          <a:p>
            <a:r>
              <a:rPr lang="en-US" dirty="0" err="1" smtClean="0"/>
              <a:t>Quellevar</a:t>
            </a:r>
            <a:r>
              <a:rPr lang="en-US" dirty="0" smtClean="0"/>
              <a:t> Travel Tour of </a:t>
            </a:r>
            <a:r>
              <a:rPr lang="en-US" dirty="0" err="1" smtClean="0"/>
              <a:t>Amacayacu</a:t>
            </a:r>
            <a:r>
              <a:rPr lang="en-US" dirty="0" smtClean="0"/>
              <a:t> National Park</a:t>
            </a:r>
            <a:endParaRPr lang="en-US" dirty="0"/>
          </a:p>
        </p:txBody>
      </p:sp>
      <p:sp>
        <p:nvSpPr>
          <p:cNvPr id="5" name="TextBox 4"/>
          <p:cNvSpPr txBox="1"/>
          <p:nvPr/>
        </p:nvSpPr>
        <p:spPr>
          <a:xfrm>
            <a:off x="228600" y="6412468"/>
            <a:ext cx="5278753" cy="307777"/>
          </a:xfrm>
          <a:prstGeom prst="rect">
            <a:avLst/>
          </a:prstGeom>
          <a:solidFill>
            <a:schemeClr val="bg1">
              <a:lumMod val="85000"/>
            </a:schemeClr>
          </a:solidFill>
        </p:spPr>
        <p:txBody>
          <a:bodyPr wrap="none" rtlCol="0">
            <a:spAutoFit/>
          </a:bodyPr>
          <a:lstStyle/>
          <a:p>
            <a:r>
              <a:rPr lang="en-US" sz="1400" dirty="0" smtClean="0"/>
              <a:t>http://www.theworldwonders.com/southamerica/amacayacu.html</a:t>
            </a:r>
            <a:endParaRPr lang="en-US" sz="1400" dirty="0"/>
          </a:p>
        </p:txBody>
      </p:sp>
      <p:pic>
        <p:nvPicPr>
          <p:cNvPr id="123908" name="Picture 4" descr="http://4.bp.blogspot.com/-kfPdZ2ifVUA/TcG8vhfOL4I/AAAAAAAAACA/JWcMG181tec/s1600/delfin-rosado.jpg"/>
          <p:cNvPicPr>
            <a:picLocks noChangeAspect="1" noChangeArrowheads="1"/>
          </p:cNvPicPr>
          <p:nvPr/>
        </p:nvPicPr>
        <p:blipFill>
          <a:blip r:embed="rId4" cstate="print"/>
          <a:srcRect t="20034" r="2778" b="11995"/>
          <a:stretch>
            <a:fillRect/>
          </a:stretch>
        </p:blipFill>
        <p:spPr bwMode="auto">
          <a:xfrm>
            <a:off x="6248400" y="2971800"/>
            <a:ext cx="2438400" cy="1184366"/>
          </a:xfrm>
          <a:prstGeom prst="rect">
            <a:avLst/>
          </a:prstGeom>
          <a:noFill/>
        </p:spPr>
      </p:pic>
      <p:pic>
        <p:nvPicPr>
          <p:cNvPr id="123910" name="Picture 6" descr="http://2.bp.blogspot.com/-KLnO0hpOIlY/TcHGBynQOnI/AAAAAAAAACI/WlFpCQyqyb4/s1600/1_Amacayacu.jpg"/>
          <p:cNvPicPr>
            <a:picLocks noChangeAspect="1" noChangeArrowheads="1"/>
          </p:cNvPicPr>
          <p:nvPr/>
        </p:nvPicPr>
        <p:blipFill>
          <a:blip r:embed="rId5" cstate="print"/>
          <a:srcRect/>
          <a:stretch>
            <a:fillRect/>
          </a:stretch>
        </p:blipFill>
        <p:spPr bwMode="auto">
          <a:xfrm>
            <a:off x="5715001" y="4247803"/>
            <a:ext cx="3219450" cy="2419467"/>
          </a:xfrm>
          <a:prstGeom prst="rect">
            <a:avLst/>
          </a:prstGeom>
          <a:noFill/>
        </p:spPr>
      </p:pic>
      <p:pic>
        <p:nvPicPr>
          <p:cNvPr id="123912" name="Picture 8" descr="http://www.rutacol.com/wp-content/uploads/2010/10/AMACAYACU2.jpg"/>
          <p:cNvPicPr>
            <a:picLocks noChangeAspect="1" noChangeArrowheads="1"/>
          </p:cNvPicPr>
          <p:nvPr/>
        </p:nvPicPr>
        <p:blipFill>
          <a:blip r:embed="rId6" cstate="print"/>
          <a:srcRect/>
          <a:stretch>
            <a:fillRect/>
          </a:stretch>
        </p:blipFill>
        <p:spPr bwMode="auto">
          <a:xfrm>
            <a:off x="5867400" y="153761"/>
            <a:ext cx="2895600" cy="1913165"/>
          </a:xfrm>
          <a:prstGeom prst="rect">
            <a:avLst/>
          </a:prstGeom>
          <a:noFill/>
        </p:spPr>
      </p:pic>
    </p:spTree>
  </p:cSld>
  <p:clrMapOvr>
    <a:masterClrMapping/>
  </p:clrMapOvr>
  <p:transition>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0"/>
            <a:ext cx="8686800" cy="841248"/>
          </a:xfrm>
        </p:spPr>
        <p:txBody>
          <a:bodyPr/>
          <a:lstStyle/>
          <a:p>
            <a:r>
              <a:rPr lang="en-US" dirty="0" smtClean="0"/>
              <a:t>La </a:t>
            </a:r>
            <a:r>
              <a:rPr lang="en-US" dirty="0" err="1" smtClean="0"/>
              <a:t>gente</a:t>
            </a:r>
            <a:r>
              <a:rPr lang="en-US" dirty="0" smtClean="0"/>
              <a:t> </a:t>
            </a:r>
            <a:r>
              <a:rPr lang="en-US" dirty="0" err="1" smtClean="0"/>
              <a:t>famosa</a:t>
            </a:r>
            <a:endParaRPr lang="en-US" dirty="0"/>
          </a:p>
        </p:txBody>
      </p:sp>
      <p:sp>
        <p:nvSpPr>
          <p:cNvPr id="3" name="Content Placeholder 2"/>
          <p:cNvSpPr>
            <a:spLocks noGrp="1"/>
          </p:cNvSpPr>
          <p:nvPr>
            <p:ph sz="half" idx="1"/>
          </p:nvPr>
        </p:nvSpPr>
        <p:spPr>
          <a:xfrm>
            <a:off x="4495800" y="152400"/>
            <a:ext cx="1828800" cy="1981200"/>
          </a:xfrm>
          <a:solidFill>
            <a:schemeClr val="bg2">
              <a:lumMod val="90000"/>
            </a:schemeClr>
          </a:solidFill>
          <a:ln>
            <a:solidFill>
              <a:schemeClr val="tx1"/>
            </a:solidFill>
          </a:ln>
        </p:spPr>
        <p:txBody>
          <a:bodyPr>
            <a:normAutofit fontScale="77500" lnSpcReduction="20000"/>
          </a:bodyPr>
          <a:lstStyle/>
          <a:p>
            <a:pPr algn="ctr">
              <a:buNone/>
            </a:pPr>
            <a:r>
              <a:rPr lang="en-US" sz="3200" b="1" dirty="0" smtClean="0"/>
              <a:t> </a:t>
            </a:r>
          </a:p>
          <a:p>
            <a:pPr algn="ctr">
              <a:buNone/>
            </a:pPr>
            <a:r>
              <a:rPr lang="en-US" sz="3200" b="1" dirty="0" smtClean="0"/>
              <a:t>Fernando </a:t>
            </a:r>
          </a:p>
          <a:p>
            <a:pPr algn="ctr">
              <a:buNone/>
            </a:pPr>
            <a:r>
              <a:rPr lang="en-US" sz="3200" b="1" dirty="0" err="1" smtClean="0"/>
              <a:t>Botero</a:t>
            </a:r>
            <a:endParaRPr lang="en-US" sz="3200" b="1" dirty="0" smtClean="0"/>
          </a:p>
          <a:p>
            <a:pPr algn="ctr">
              <a:buNone/>
            </a:pPr>
            <a:r>
              <a:rPr lang="en-US" sz="3200" b="1" dirty="0" smtClean="0"/>
              <a:t>(1932- )</a:t>
            </a:r>
          </a:p>
          <a:p>
            <a:pPr algn="ctr">
              <a:buNone/>
            </a:pPr>
            <a:r>
              <a:rPr lang="en-US" sz="3200" b="1" dirty="0" smtClean="0"/>
              <a:t>Artist</a:t>
            </a:r>
          </a:p>
          <a:p>
            <a:pPr algn="ctr">
              <a:buNone/>
            </a:pPr>
            <a:endParaRPr lang="en-US" sz="3200" dirty="0" smtClean="0"/>
          </a:p>
          <a:p>
            <a:pPr lvl="1">
              <a:buNone/>
            </a:pPr>
            <a:endParaRPr lang="en-US" dirty="0" smtClean="0"/>
          </a:p>
        </p:txBody>
      </p:sp>
      <p:sp>
        <p:nvSpPr>
          <p:cNvPr id="6" name="TextBox 5"/>
          <p:cNvSpPr txBox="1"/>
          <p:nvPr/>
        </p:nvSpPr>
        <p:spPr>
          <a:xfrm>
            <a:off x="152400" y="1041022"/>
            <a:ext cx="4343400" cy="5478423"/>
          </a:xfrm>
          <a:prstGeom prst="rect">
            <a:avLst/>
          </a:prstGeom>
          <a:noFill/>
        </p:spPr>
        <p:txBody>
          <a:bodyPr wrap="square" rtlCol="0">
            <a:spAutoFit/>
          </a:bodyPr>
          <a:lstStyle/>
          <a:p>
            <a:r>
              <a:rPr lang="en-US" sz="2400" dirty="0" smtClean="0"/>
              <a:t>His works feature a figurative style, called by some</a:t>
            </a:r>
          </a:p>
          <a:p>
            <a:r>
              <a:rPr lang="en-US" sz="2400" dirty="0" smtClean="0"/>
              <a:t>"</a:t>
            </a:r>
            <a:r>
              <a:rPr lang="en-US" sz="2400" dirty="0" err="1" smtClean="0"/>
              <a:t>Boterismo</a:t>
            </a:r>
            <a:r>
              <a:rPr lang="en-US" sz="2400" dirty="0" smtClean="0"/>
              <a:t>", which gives them an unmistakable identity. </a:t>
            </a:r>
            <a:r>
              <a:rPr lang="en-US" sz="2400" dirty="0" err="1" smtClean="0"/>
              <a:t>Botero</a:t>
            </a:r>
            <a:r>
              <a:rPr lang="en-US" sz="2400" dirty="0" smtClean="0"/>
              <a:t> depicts women, men, daily life, historical events and characters, milestones of art, still-life, animals and the natural world in general, with exaggerated and disproportionate </a:t>
            </a:r>
            <a:r>
              <a:rPr lang="en-US" sz="2400" dirty="0" err="1" smtClean="0"/>
              <a:t>volumetry</a:t>
            </a:r>
            <a:r>
              <a:rPr lang="en-US" sz="2400" dirty="0" smtClean="0"/>
              <a:t>, accompanied by fine details of scathing criticism, irony, humor, and ingenuity. </a:t>
            </a:r>
            <a:r>
              <a:rPr lang="en-US" sz="1400" dirty="0" smtClean="0"/>
              <a:t>http://en.wikipedia.org/wiki/Fernando_Botero</a:t>
            </a:r>
            <a:endParaRPr lang="en-US" sz="1400" dirty="0"/>
          </a:p>
        </p:txBody>
      </p:sp>
      <p:pic>
        <p:nvPicPr>
          <p:cNvPr id="79874" name="Picture 2" descr="File:Fernando Botero.jpg"/>
          <p:cNvPicPr>
            <a:picLocks noChangeAspect="1" noChangeArrowheads="1"/>
          </p:cNvPicPr>
          <p:nvPr/>
        </p:nvPicPr>
        <p:blipFill>
          <a:blip r:embed="rId3" cstate="print"/>
          <a:srcRect/>
          <a:stretch>
            <a:fillRect/>
          </a:stretch>
        </p:blipFill>
        <p:spPr bwMode="auto">
          <a:xfrm>
            <a:off x="6400799" y="152400"/>
            <a:ext cx="2632780" cy="1981200"/>
          </a:xfrm>
          <a:prstGeom prst="rect">
            <a:avLst/>
          </a:prstGeom>
          <a:noFill/>
        </p:spPr>
      </p:pic>
      <p:pic>
        <p:nvPicPr>
          <p:cNvPr id="79876" name="Picture 4" descr="Fernando Botero, Danse en Colombie, 1980, Huile sur toile"/>
          <p:cNvPicPr>
            <a:picLocks noChangeAspect="1" noChangeArrowheads="1"/>
          </p:cNvPicPr>
          <p:nvPr/>
        </p:nvPicPr>
        <p:blipFill>
          <a:blip r:embed="rId4" cstate="print"/>
          <a:srcRect/>
          <a:stretch>
            <a:fillRect/>
          </a:stretch>
        </p:blipFill>
        <p:spPr bwMode="auto">
          <a:xfrm>
            <a:off x="5024933" y="2264427"/>
            <a:ext cx="3890467" cy="4441173"/>
          </a:xfrm>
          <a:prstGeom prst="rect">
            <a:avLst/>
          </a:prstGeom>
          <a:noFill/>
        </p:spPr>
      </p:pic>
    </p:spTree>
  </p:cSld>
  <p:clrMapOvr>
    <a:masterClrMapping/>
  </p:clrMapOvr>
  <p:transition>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The President and First Lady (2) - Fernando Botero"/>
          <p:cNvPicPr>
            <a:picLocks noChangeAspect="1" noChangeArrowheads="1"/>
          </p:cNvPicPr>
          <p:nvPr/>
        </p:nvPicPr>
        <p:blipFill>
          <a:blip r:embed="rId3" cstate="print"/>
          <a:srcRect/>
          <a:stretch>
            <a:fillRect/>
          </a:stretch>
        </p:blipFill>
        <p:spPr bwMode="auto">
          <a:xfrm>
            <a:off x="6096000" y="3267308"/>
            <a:ext cx="2819400" cy="3438292"/>
          </a:xfrm>
          <a:prstGeom prst="rect">
            <a:avLst/>
          </a:prstGeom>
          <a:noFill/>
        </p:spPr>
      </p:pic>
      <p:pic>
        <p:nvPicPr>
          <p:cNvPr id="125954" name="Picture 2" descr="http://3.bp.blogspot.com/-tdWhGDskhKo/TWeErFh_RvI/AAAAAAAAogQ/EFlRWJxTab4/s1600/1990+Louis+XIV+et+Marie-Antoinette+en+visite+%25C3%25A0+Medellin+%25282%2529.jpg"/>
          <p:cNvPicPr>
            <a:picLocks noChangeAspect="1" noChangeArrowheads="1"/>
          </p:cNvPicPr>
          <p:nvPr/>
        </p:nvPicPr>
        <p:blipFill>
          <a:blip r:embed="rId4" cstate="print"/>
          <a:srcRect/>
          <a:stretch>
            <a:fillRect/>
          </a:stretch>
        </p:blipFill>
        <p:spPr bwMode="auto">
          <a:xfrm>
            <a:off x="381000" y="228600"/>
            <a:ext cx="2688702" cy="3505200"/>
          </a:xfrm>
          <a:prstGeom prst="rect">
            <a:avLst/>
          </a:prstGeom>
          <a:noFill/>
        </p:spPr>
      </p:pic>
      <p:pic>
        <p:nvPicPr>
          <p:cNvPr id="125956" name="Picture 4" descr="http://3.bp.blogspot.com/-8ia8VTq5Tdo/TWeE3yVOjaI/AAAAAAAAogc/ElT3ouXWSCU/s1600/2000+les+couturi%25C3%25A8res.jpg"/>
          <p:cNvPicPr>
            <a:picLocks noChangeAspect="1" noChangeArrowheads="1"/>
          </p:cNvPicPr>
          <p:nvPr/>
        </p:nvPicPr>
        <p:blipFill>
          <a:blip r:embed="rId5" cstate="print"/>
          <a:srcRect/>
          <a:stretch>
            <a:fillRect/>
          </a:stretch>
        </p:blipFill>
        <p:spPr bwMode="auto">
          <a:xfrm>
            <a:off x="3581400" y="304800"/>
            <a:ext cx="2438400" cy="3535096"/>
          </a:xfrm>
          <a:prstGeom prst="rect">
            <a:avLst/>
          </a:prstGeom>
          <a:noFill/>
        </p:spPr>
      </p:pic>
      <p:pic>
        <p:nvPicPr>
          <p:cNvPr id="125958" name="Picture 6" descr="http://1.bp.blogspot.com/-wCqfUkvwL0Y/TWeE8ZIC3KI/AAAAAAAAogg/Z8axv6IGbsI/s1600/2001+danseuse+%25C3%25A0+la+barre.jpg"/>
          <p:cNvPicPr>
            <a:picLocks noChangeAspect="1" noChangeArrowheads="1"/>
          </p:cNvPicPr>
          <p:nvPr/>
        </p:nvPicPr>
        <p:blipFill>
          <a:blip r:embed="rId6" cstate="print"/>
          <a:srcRect/>
          <a:stretch>
            <a:fillRect/>
          </a:stretch>
        </p:blipFill>
        <p:spPr bwMode="auto">
          <a:xfrm>
            <a:off x="6781800" y="152399"/>
            <a:ext cx="2133601" cy="2999791"/>
          </a:xfrm>
          <a:prstGeom prst="rect">
            <a:avLst/>
          </a:prstGeom>
          <a:noFill/>
        </p:spPr>
      </p:pic>
      <p:pic>
        <p:nvPicPr>
          <p:cNvPr id="125960" name="Picture 8" descr="Matador - Fernando Botero"/>
          <p:cNvPicPr>
            <a:picLocks noChangeAspect="1" noChangeArrowheads="1"/>
          </p:cNvPicPr>
          <p:nvPr/>
        </p:nvPicPr>
        <p:blipFill>
          <a:blip r:embed="rId7" cstate="print"/>
          <a:srcRect/>
          <a:stretch>
            <a:fillRect/>
          </a:stretch>
        </p:blipFill>
        <p:spPr bwMode="auto">
          <a:xfrm>
            <a:off x="648157" y="3886200"/>
            <a:ext cx="1866443" cy="2819400"/>
          </a:xfrm>
          <a:prstGeom prst="rect">
            <a:avLst/>
          </a:prstGeom>
          <a:noFill/>
        </p:spPr>
      </p:pic>
      <p:pic>
        <p:nvPicPr>
          <p:cNvPr id="125962" name="Picture 10" descr="&lt;dt&gt;Fernando Botero&lt;/dt&gt; &lt;dt class=&quot;title&quot;&gt;Head of Christ/ Cabeza de Cristo&lt;em&gt;, 2010&lt;/em&gt;&lt;/dt&gt;&lt;dd class=&quot;medium&quot;&gt;oil on canvas&lt;/dd&gt;&lt;dd class=&quot;image dimensions&quot;&gt; 17 3/4 x 15 inches&lt;/dd&gt;"/>
          <p:cNvPicPr>
            <a:picLocks noChangeAspect="1" noChangeArrowheads="1"/>
          </p:cNvPicPr>
          <p:nvPr/>
        </p:nvPicPr>
        <p:blipFill>
          <a:blip r:embed="rId8" cstate="print"/>
          <a:srcRect/>
          <a:stretch>
            <a:fillRect/>
          </a:stretch>
        </p:blipFill>
        <p:spPr bwMode="auto">
          <a:xfrm>
            <a:off x="3124200" y="3876923"/>
            <a:ext cx="2362200" cy="2752477"/>
          </a:xfrm>
          <a:prstGeom prst="rect">
            <a:avLst/>
          </a:prstGeom>
          <a:noFill/>
        </p:spPr>
      </p:pic>
    </p:spTree>
  </p:cSld>
  <p:clrMapOvr>
    <a:masterClrMapping/>
  </p:clrMapOvr>
  <p:transition>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 </a:t>
            </a:r>
            <a:r>
              <a:rPr lang="en-US" dirty="0" err="1" smtClean="0"/>
              <a:t>gente</a:t>
            </a:r>
            <a:r>
              <a:rPr lang="en-US" dirty="0" smtClean="0"/>
              <a:t> </a:t>
            </a:r>
            <a:r>
              <a:rPr lang="en-US" dirty="0" err="1" smtClean="0"/>
              <a:t>famosa</a:t>
            </a:r>
            <a:endParaRPr lang="en-US" dirty="0"/>
          </a:p>
        </p:txBody>
      </p:sp>
      <p:sp>
        <p:nvSpPr>
          <p:cNvPr id="3" name="Content Placeholder 2"/>
          <p:cNvSpPr>
            <a:spLocks noGrp="1"/>
          </p:cNvSpPr>
          <p:nvPr>
            <p:ph sz="half" idx="1"/>
          </p:nvPr>
        </p:nvSpPr>
        <p:spPr>
          <a:xfrm>
            <a:off x="5257800" y="1295400"/>
            <a:ext cx="3505200" cy="1219200"/>
          </a:xfrm>
          <a:ln>
            <a:solidFill>
              <a:schemeClr val="tx1"/>
            </a:solidFill>
          </a:ln>
        </p:spPr>
        <p:txBody>
          <a:bodyPr>
            <a:noAutofit/>
          </a:bodyPr>
          <a:lstStyle/>
          <a:p>
            <a:pPr>
              <a:buNone/>
            </a:pPr>
            <a:r>
              <a:rPr lang="en-US" sz="3200" b="1" dirty="0" err="1" smtClean="0"/>
              <a:t>Shakira</a:t>
            </a:r>
            <a:r>
              <a:rPr lang="en-US" sz="3200" dirty="0" smtClean="0"/>
              <a:t> (1977- )</a:t>
            </a:r>
          </a:p>
          <a:p>
            <a:pPr lvl="1"/>
            <a:r>
              <a:rPr lang="en-US" sz="3200" dirty="0" smtClean="0"/>
              <a:t>Singer</a:t>
            </a:r>
          </a:p>
        </p:txBody>
      </p:sp>
      <p:sp>
        <p:nvSpPr>
          <p:cNvPr id="5" name="Content Placeholder 2"/>
          <p:cNvSpPr>
            <a:spLocks noGrp="1"/>
          </p:cNvSpPr>
          <p:nvPr>
            <p:ph sz="half" idx="1"/>
          </p:nvPr>
        </p:nvSpPr>
        <p:spPr>
          <a:xfrm>
            <a:off x="381000" y="4876800"/>
            <a:ext cx="4724400" cy="1295400"/>
          </a:xfrm>
          <a:ln>
            <a:solidFill>
              <a:schemeClr val="tx1"/>
            </a:solidFill>
          </a:ln>
        </p:spPr>
        <p:txBody>
          <a:bodyPr>
            <a:normAutofit/>
          </a:bodyPr>
          <a:lstStyle/>
          <a:p>
            <a:pPr>
              <a:buNone/>
            </a:pPr>
            <a:r>
              <a:rPr lang="en-US" sz="3200" dirty="0" err="1" smtClean="0"/>
              <a:t>Álvara</a:t>
            </a:r>
            <a:r>
              <a:rPr lang="en-US" sz="3200" dirty="0" smtClean="0"/>
              <a:t> </a:t>
            </a:r>
            <a:r>
              <a:rPr lang="en-US" sz="3200" dirty="0" err="1" smtClean="0"/>
              <a:t>Uribe</a:t>
            </a:r>
            <a:r>
              <a:rPr lang="en-US" sz="3200" dirty="0" smtClean="0"/>
              <a:t> (1952- )</a:t>
            </a:r>
          </a:p>
          <a:p>
            <a:pPr lvl="1"/>
            <a:r>
              <a:rPr lang="en-US" dirty="0" smtClean="0"/>
              <a:t>President (2002- 2010)</a:t>
            </a:r>
          </a:p>
          <a:p>
            <a:pPr lvl="1"/>
            <a:endParaRPr lang="en-US" dirty="0" smtClean="0"/>
          </a:p>
          <a:p>
            <a:pPr lvl="1"/>
            <a:endParaRPr lang="en-US" dirty="0"/>
          </a:p>
        </p:txBody>
      </p:sp>
      <p:pic>
        <p:nvPicPr>
          <p:cNvPr id="77826" name="Picture 2" descr="http://blogs.loughboroughecho.net/goaltastic/shakira.jpg"/>
          <p:cNvPicPr>
            <a:picLocks noChangeAspect="1" noChangeArrowheads="1"/>
          </p:cNvPicPr>
          <p:nvPr/>
        </p:nvPicPr>
        <p:blipFill>
          <a:blip r:embed="rId3" cstate="print"/>
          <a:srcRect/>
          <a:stretch>
            <a:fillRect/>
          </a:stretch>
        </p:blipFill>
        <p:spPr bwMode="auto">
          <a:xfrm>
            <a:off x="457200" y="1295400"/>
            <a:ext cx="4340225" cy="3252147"/>
          </a:xfrm>
          <a:prstGeom prst="rect">
            <a:avLst/>
          </a:prstGeom>
          <a:noFill/>
        </p:spPr>
      </p:pic>
      <p:sp>
        <p:nvSpPr>
          <p:cNvPr id="6" name="TextBox 5">
            <a:hlinkClick r:id="rId4"/>
          </p:cNvPr>
          <p:cNvSpPr txBox="1"/>
          <p:nvPr/>
        </p:nvSpPr>
        <p:spPr>
          <a:xfrm>
            <a:off x="5334000" y="2743200"/>
            <a:ext cx="3124199" cy="369332"/>
          </a:xfrm>
          <a:prstGeom prst="rect">
            <a:avLst/>
          </a:prstGeom>
          <a:solidFill>
            <a:schemeClr val="bg2">
              <a:lumMod val="75000"/>
            </a:schemeClr>
          </a:solidFill>
          <a:ln>
            <a:solidFill>
              <a:schemeClr val="tx1"/>
            </a:solidFill>
          </a:ln>
        </p:spPr>
        <p:txBody>
          <a:bodyPr wrap="square" rtlCol="0">
            <a:spAutoFit/>
          </a:bodyPr>
          <a:lstStyle/>
          <a:p>
            <a:r>
              <a:rPr lang="en-US" dirty="0" smtClean="0"/>
              <a:t>Video de LOCA en </a:t>
            </a:r>
            <a:r>
              <a:rPr lang="en-US" dirty="0" err="1" smtClean="0"/>
              <a:t>español</a:t>
            </a:r>
            <a:endParaRPr lang="en-US" dirty="0" smtClean="0"/>
          </a:p>
        </p:txBody>
      </p:sp>
      <p:pic>
        <p:nvPicPr>
          <p:cNvPr id="77828" name="Picture 4" descr="http://www.justomedio.com/wp-content/uploads/2012/09/Alvaro-Uribe-300x198.jpg"/>
          <p:cNvPicPr>
            <a:picLocks noChangeAspect="1" noChangeArrowheads="1"/>
          </p:cNvPicPr>
          <p:nvPr/>
        </p:nvPicPr>
        <p:blipFill>
          <a:blip r:embed="rId5" cstate="print"/>
          <a:srcRect/>
          <a:stretch>
            <a:fillRect/>
          </a:stretch>
        </p:blipFill>
        <p:spPr bwMode="auto">
          <a:xfrm>
            <a:off x="5218545" y="3886200"/>
            <a:ext cx="3810000" cy="2514600"/>
          </a:xfrm>
          <a:prstGeom prst="rect">
            <a:avLst/>
          </a:prstGeom>
          <a:noFill/>
        </p:spPr>
      </p:pic>
    </p:spTree>
  </p:cSld>
  <p:clrMapOvr>
    <a:masterClrMapping/>
  </p:clrMapOvr>
  <p:transition>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0"/>
            <a:ext cx="8686800" cy="841248"/>
          </a:xfrm>
        </p:spPr>
        <p:txBody>
          <a:bodyPr/>
          <a:lstStyle/>
          <a:p>
            <a:r>
              <a:rPr lang="en-US" dirty="0" smtClean="0"/>
              <a:t>La </a:t>
            </a:r>
            <a:r>
              <a:rPr lang="en-US" dirty="0" err="1" smtClean="0"/>
              <a:t>gente</a:t>
            </a:r>
            <a:r>
              <a:rPr lang="en-US" dirty="0" smtClean="0"/>
              <a:t> </a:t>
            </a:r>
            <a:r>
              <a:rPr lang="en-US" dirty="0" err="1" smtClean="0"/>
              <a:t>famosa</a:t>
            </a:r>
            <a:endParaRPr lang="en-US" dirty="0"/>
          </a:p>
        </p:txBody>
      </p:sp>
      <p:sp>
        <p:nvSpPr>
          <p:cNvPr id="5" name="Content Placeholder 4"/>
          <p:cNvSpPr>
            <a:spLocks noGrp="1"/>
          </p:cNvSpPr>
          <p:nvPr>
            <p:ph sz="half" idx="1"/>
          </p:nvPr>
        </p:nvSpPr>
        <p:spPr>
          <a:xfrm>
            <a:off x="152400" y="838200"/>
            <a:ext cx="5638800" cy="3276600"/>
          </a:xfrm>
          <a:ln>
            <a:solidFill>
              <a:schemeClr val="tx1"/>
            </a:solidFill>
          </a:ln>
        </p:spPr>
        <p:txBody>
          <a:bodyPr>
            <a:normAutofit fontScale="85000" lnSpcReduction="20000"/>
          </a:bodyPr>
          <a:lstStyle/>
          <a:p>
            <a:pPr algn="r">
              <a:buNone/>
            </a:pPr>
            <a:r>
              <a:rPr lang="en-US" sz="3800" b="1" dirty="0" smtClean="0"/>
              <a:t>Elkin </a:t>
            </a:r>
            <a:r>
              <a:rPr lang="en-US" sz="3800" b="1" dirty="0" err="1" smtClean="0"/>
              <a:t>Patarroyo</a:t>
            </a:r>
            <a:r>
              <a:rPr lang="en-US" sz="3800" b="1" dirty="0" smtClean="0"/>
              <a:t> (1947-)</a:t>
            </a:r>
          </a:p>
          <a:p>
            <a:r>
              <a:rPr lang="en-US" sz="3100" dirty="0" smtClean="0"/>
              <a:t>Nobel prize for science</a:t>
            </a:r>
          </a:p>
          <a:p>
            <a:r>
              <a:rPr lang="en-US" sz="3100" dirty="0" smtClean="0"/>
              <a:t>Discovered a vaccine for malaria and donated the rights to the WHO (World Health Organization) rather than accept payment from drug companies who offered $68 million </a:t>
            </a:r>
          </a:p>
          <a:p>
            <a:r>
              <a:rPr lang="en-US" sz="3100" dirty="0" smtClean="0"/>
              <a:t>Vaccine later proved ineffective in clinical trials</a:t>
            </a:r>
          </a:p>
          <a:p>
            <a:endParaRPr lang="en-US" sz="3100" dirty="0"/>
          </a:p>
        </p:txBody>
      </p:sp>
      <p:sp>
        <p:nvSpPr>
          <p:cNvPr id="6" name="Content Placeholder 2"/>
          <p:cNvSpPr>
            <a:spLocks noGrp="1"/>
          </p:cNvSpPr>
          <p:nvPr>
            <p:ph sz="half" idx="1"/>
          </p:nvPr>
        </p:nvSpPr>
        <p:spPr>
          <a:xfrm>
            <a:off x="4343400" y="4648200"/>
            <a:ext cx="4800600" cy="1981200"/>
          </a:xfrm>
          <a:ln>
            <a:solidFill>
              <a:schemeClr val="tx1"/>
            </a:solidFill>
          </a:ln>
        </p:spPr>
        <p:txBody>
          <a:bodyPr>
            <a:normAutofit fontScale="85000" lnSpcReduction="20000"/>
          </a:bodyPr>
          <a:lstStyle/>
          <a:p>
            <a:pPr>
              <a:buNone/>
            </a:pPr>
            <a:r>
              <a:rPr lang="en-US" sz="3500" b="1" dirty="0" smtClean="0">
                <a:latin typeface="+mj-lt"/>
              </a:rPr>
              <a:t>Gabriel </a:t>
            </a:r>
            <a:r>
              <a:rPr lang="en-US" sz="3500" b="1" dirty="0" err="1" smtClean="0">
                <a:latin typeface="+mj-lt"/>
              </a:rPr>
              <a:t>García</a:t>
            </a:r>
            <a:r>
              <a:rPr lang="en-US" sz="3500" b="1" dirty="0" smtClean="0">
                <a:latin typeface="+mj-lt"/>
              </a:rPr>
              <a:t> </a:t>
            </a:r>
            <a:r>
              <a:rPr lang="en-US" sz="3500" b="1" dirty="0" err="1" smtClean="0">
                <a:latin typeface="+mj-lt"/>
              </a:rPr>
              <a:t>Márquez</a:t>
            </a:r>
            <a:r>
              <a:rPr lang="en-US" sz="3500" b="1" dirty="0" smtClean="0">
                <a:latin typeface="+mj-lt"/>
              </a:rPr>
              <a:t>          </a:t>
            </a:r>
            <a:r>
              <a:rPr lang="en-US" sz="3500" dirty="0" smtClean="0"/>
              <a:t>(1928- )</a:t>
            </a:r>
          </a:p>
          <a:p>
            <a:r>
              <a:rPr lang="en-US" dirty="0" smtClean="0"/>
              <a:t>Nobel prize for literature</a:t>
            </a:r>
          </a:p>
          <a:p>
            <a:pPr lvl="1"/>
            <a:r>
              <a:rPr lang="en-US" i="1" dirty="0" smtClean="0"/>
              <a:t>One Hundred Years of </a:t>
            </a:r>
            <a:r>
              <a:rPr lang="en-US" i="1" dirty="0" err="1" smtClean="0"/>
              <a:t>Soliltude</a:t>
            </a:r>
            <a:endParaRPr lang="en-US" i="1" dirty="0" smtClean="0"/>
          </a:p>
          <a:p>
            <a:r>
              <a:rPr lang="en-US" dirty="0" err="1" smtClean="0"/>
              <a:t>Knicknamed</a:t>
            </a:r>
            <a:r>
              <a:rPr lang="en-US" dirty="0" smtClean="0"/>
              <a:t> “Gabo”</a:t>
            </a:r>
          </a:p>
          <a:p>
            <a:endParaRPr lang="en-US" dirty="0" smtClean="0"/>
          </a:p>
        </p:txBody>
      </p:sp>
      <p:pic>
        <p:nvPicPr>
          <p:cNvPr id="75778" name="Picture 2" descr="http://1.bp.blogspot.com/-ajXxGgkf76s/TZWm2WGcIUI/AAAAAAAAAP8/z640MKjKbJQ/s200/malaria.jpg"/>
          <p:cNvPicPr>
            <a:picLocks noChangeAspect="1" noChangeArrowheads="1"/>
          </p:cNvPicPr>
          <p:nvPr/>
        </p:nvPicPr>
        <p:blipFill>
          <a:blip r:embed="rId3" cstate="print"/>
          <a:srcRect/>
          <a:stretch>
            <a:fillRect/>
          </a:stretch>
        </p:blipFill>
        <p:spPr bwMode="auto">
          <a:xfrm>
            <a:off x="5943600" y="228600"/>
            <a:ext cx="2971800" cy="4338394"/>
          </a:xfrm>
          <a:prstGeom prst="rect">
            <a:avLst/>
          </a:prstGeom>
          <a:noFill/>
        </p:spPr>
      </p:pic>
      <p:pic>
        <p:nvPicPr>
          <p:cNvPr id="75780" name="Picture 4" descr="File:Gabriel Garcia Marquez.jpg"/>
          <p:cNvPicPr>
            <a:picLocks noChangeAspect="1" noChangeArrowheads="1"/>
          </p:cNvPicPr>
          <p:nvPr/>
        </p:nvPicPr>
        <p:blipFill>
          <a:blip r:embed="rId4" cstate="print"/>
          <a:srcRect/>
          <a:stretch>
            <a:fillRect/>
          </a:stretch>
        </p:blipFill>
        <p:spPr bwMode="auto">
          <a:xfrm>
            <a:off x="2209800" y="3886200"/>
            <a:ext cx="1828800" cy="2743200"/>
          </a:xfrm>
          <a:prstGeom prst="rect">
            <a:avLst/>
          </a:prstGeom>
          <a:noFill/>
        </p:spPr>
      </p:pic>
    </p:spTree>
  </p:cSld>
  <p:clrMapOvr>
    <a:masterClrMapping/>
  </p:clrMapOvr>
  <p:transition>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381000"/>
            <a:ext cx="8686800" cy="1184825"/>
          </a:xfrm>
        </p:spPr>
        <p:txBody>
          <a:bodyPr/>
          <a:lstStyle/>
          <a:p>
            <a:r>
              <a:rPr lang="en-US" dirty="0" smtClean="0"/>
              <a:t>Colombia</a:t>
            </a:r>
            <a:endParaRPr lang="en-US" dirty="0"/>
          </a:p>
        </p:txBody>
      </p:sp>
      <p:pic>
        <p:nvPicPr>
          <p:cNvPr id="77828" name="Picture 4" descr="http://www.aaawhere.com/ams-name.jpg"/>
          <p:cNvPicPr>
            <a:picLocks noChangeAspect="1" noChangeArrowheads="1"/>
          </p:cNvPicPr>
          <p:nvPr/>
        </p:nvPicPr>
        <p:blipFill>
          <a:blip r:embed="rId3" cstate="print"/>
          <a:srcRect/>
          <a:stretch>
            <a:fillRect/>
          </a:stretch>
        </p:blipFill>
        <p:spPr bwMode="auto">
          <a:xfrm>
            <a:off x="1142999" y="266769"/>
            <a:ext cx="4900467" cy="6362631"/>
          </a:xfrm>
          <a:prstGeom prst="rect">
            <a:avLst/>
          </a:prstGeom>
          <a:noFill/>
        </p:spPr>
      </p:pic>
      <p:sp>
        <p:nvSpPr>
          <p:cNvPr id="5" name="Down Arrow 4"/>
          <p:cNvSpPr/>
          <p:nvPr/>
        </p:nvSpPr>
        <p:spPr>
          <a:xfrm rot="4654529">
            <a:off x="4256896" y="-709232"/>
            <a:ext cx="495374" cy="390460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841248"/>
          </a:xfrm>
        </p:spPr>
        <p:txBody>
          <a:bodyPr>
            <a:normAutofit fontScale="90000"/>
          </a:bodyPr>
          <a:lstStyle/>
          <a:p>
            <a:r>
              <a:rPr lang="en-US" sz="3100" dirty="0" smtClean="0"/>
              <a:t>Comida de Colombia</a:t>
            </a:r>
            <a:r>
              <a:rPr lang="en-US" dirty="0" smtClean="0"/>
              <a:t>:  </a:t>
            </a:r>
            <a:r>
              <a:rPr lang="en-US" dirty="0" err="1" smtClean="0"/>
              <a:t>Arepa</a:t>
            </a:r>
            <a:r>
              <a:rPr lang="en-US" dirty="0" smtClean="0"/>
              <a:t> y </a:t>
            </a:r>
            <a:r>
              <a:rPr lang="en-US" dirty="0" err="1" smtClean="0"/>
              <a:t>CarimaÑola</a:t>
            </a:r>
            <a:r>
              <a:rPr lang="en-US" dirty="0" smtClean="0"/>
              <a:t> </a:t>
            </a:r>
            <a:endParaRPr lang="en-US" dirty="0"/>
          </a:p>
        </p:txBody>
      </p:sp>
      <p:sp>
        <p:nvSpPr>
          <p:cNvPr id="3" name="TextBox 2">
            <a:hlinkClick r:id="rId3"/>
          </p:cNvPr>
          <p:cNvSpPr txBox="1"/>
          <p:nvPr/>
        </p:nvSpPr>
        <p:spPr>
          <a:xfrm>
            <a:off x="457200" y="3886200"/>
            <a:ext cx="2467342" cy="646331"/>
          </a:xfrm>
          <a:prstGeom prst="rect">
            <a:avLst/>
          </a:prstGeom>
          <a:solidFill>
            <a:schemeClr val="bg2">
              <a:lumMod val="75000"/>
            </a:schemeClr>
          </a:solidFill>
          <a:ln>
            <a:solidFill>
              <a:schemeClr val="tx1"/>
            </a:solidFill>
          </a:ln>
        </p:spPr>
        <p:txBody>
          <a:bodyPr wrap="none" rtlCol="0">
            <a:spAutoFit/>
          </a:bodyPr>
          <a:lstStyle/>
          <a:p>
            <a:r>
              <a:rPr lang="en-US" dirty="0" smtClean="0"/>
              <a:t>Making these two </a:t>
            </a:r>
          </a:p>
          <a:p>
            <a:r>
              <a:rPr lang="en-US" dirty="0" smtClean="0"/>
              <a:t>Colombian Specialties</a:t>
            </a:r>
            <a:endParaRPr lang="en-US" dirty="0"/>
          </a:p>
        </p:txBody>
      </p:sp>
      <p:pic>
        <p:nvPicPr>
          <p:cNvPr id="73730" name="Picture 2" descr="http://www.expat-chronicles.com/wp-content/uploads/2009/11/arepa-boyacense-2.JPG"/>
          <p:cNvPicPr>
            <a:picLocks noChangeAspect="1" noChangeArrowheads="1"/>
          </p:cNvPicPr>
          <p:nvPr/>
        </p:nvPicPr>
        <p:blipFill>
          <a:blip r:embed="rId4" cstate="print"/>
          <a:srcRect l="11029" t="2941"/>
          <a:stretch>
            <a:fillRect/>
          </a:stretch>
        </p:blipFill>
        <p:spPr bwMode="auto">
          <a:xfrm>
            <a:off x="228600" y="1219200"/>
            <a:ext cx="3073400" cy="2514600"/>
          </a:xfrm>
          <a:prstGeom prst="rect">
            <a:avLst/>
          </a:prstGeom>
          <a:noFill/>
        </p:spPr>
      </p:pic>
      <p:pic>
        <p:nvPicPr>
          <p:cNvPr id="73732" name="Picture 4" descr="http://upload.wikimedia.org/wikipedia/commons/4/47/Arepa_y_Tamal_Santandereano.jpg"/>
          <p:cNvPicPr>
            <a:picLocks noChangeAspect="1" noChangeArrowheads="1"/>
          </p:cNvPicPr>
          <p:nvPr/>
        </p:nvPicPr>
        <p:blipFill>
          <a:blip r:embed="rId5" cstate="print"/>
          <a:srcRect l="6897" t="38717" r="3448"/>
          <a:stretch>
            <a:fillRect/>
          </a:stretch>
        </p:blipFill>
        <p:spPr bwMode="auto">
          <a:xfrm>
            <a:off x="228600" y="4800600"/>
            <a:ext cx="3962400" cy="1809155"/>
          </a:xfrm>
          <a:prstGeom prst="rect">
            <a:avLst/>
          </a:prstGeom>
          <a:noFill/>
        </p:spPr>
      </p:pic>
      <p:pic>
        <p:nvPicPr>
          <p:cNvPr id="73734" name="Picture 6" descr="http://www.bogota.gov.co/portel/libreria/jpg/arepas-de-queso.jpg"/>
          <p:cNvPicPr>
            <a:picLocks noChangeAspect="1" noChangeArrowheads="1"/>
          </p:cNvPicPr>
          <p:nvPr/>
        </p:nvPicPr>
        <p:blipFill>
          <a:blip r:embed="rId6" cstate="print"/>
          <a:srcRect/>
          <a:stretch>
            <a:fillRect/>
          </a:stretch>
        </p:blipFill>
        <p:spPr bwMode="auto">
          <a:xfrm>
            <a:off x="3429000" y="1295401"/>
            <a:ext cx="2734086" cy="2743200"/>
          </a:xfrm>
          <a:prstGeom prst="rect">
            <a:avLst/>
          </a:prstGeom>
          <a:noFill/>
        </p:spPr>
      </p:pic>
      <p:sp>
        <p:nvSpPr>
          <p:cNvPr id="7" name="TextBox 6"/>
          <p:cNvSpPr txBox="1"/>
          <p:nvPr/>
        </p:nvSpPr>
        <p:spPr>
          <a:xfrm>
            <a:off x="6324600" y="1295400"/>
            <a:ext cx="2667000" cy="1938992"/>
          </a:xfrm>
          <a:prstGeom prst="rect">
            <a:avLst/>
          </a:prstGeom>
          <a:noFill/>
          <a:ln>
            <a:solidFill>
              <a:schemeClr val="tx1"/>
            </a:solidFill>
          </a:ln>
        </p:spPr>
        <p:txBody>
          <a:bodyPr wrap="square" rtlCol="0">
            <a:spAutoFit/>
          </a:bodyPr>
          <a:lstStyle/>
          <a:p>
            <a:pPr algn="ctr"/>
            <a:r>
              <a:rPr lang="en-US" sz="2400" dirty="0" err="1" smtClean="0"/>
              <a:t>Arepas</a:t>
            </a:r>
            <a:r>
              <a:rPr lang="en-US" sz="2400" dirty="0" smtClean="0"/>
              <a:t> are made from corn meal  and </a:t>
            </a:r>
          </a:p>
          <a:p>
            <a:pPr algn="ctr"/>
            <a:r>
              <a:rPr lang="en-US" sz="2400" dirty="0" err="1" smtClean="0"/>
              <a:t>Carimañolas</a:t>
            </a:r>
            <a:r>
              <a:rPr lang="en-US" sz="2400" dirty="0" smtClean="0"/>
              <a:t> are made from yucca </a:t>
            </a:r>
          </a:p>
        </p:txBody>
      </p:sp>
      <p:pic>
        <p:nvPicPr>
          <p:cNvPr id="73736" name="Picture 8" descr="Carimanola"/>
          <p:cNvPicPr>
            <a:picLocks noChangeAspect="1" noChangeArrowheads="1"/>
          </p:cNvPicPr>
          <p:nvPr/>
        </p:nvPicPr>
        <p:blipFill>
          <a:blip r:embed="rId7" cstate="print"/>
          <a:srcRect/>
          <a:stretch>
            <a:fillRect/>
          </a:stretch>
        </p:blipFill>
        <p:spPr bwMode="auto">
          <a:xfrm>
            <a:off x="6468390" y="3352800"/>
            <a:ext cx="2485109" cy="3276600"/>
          </a:xfrm>
          <a:prstGeom prst="rect">
            <a:avLst/>
          </a:prstGeom>
          <a:noFill/>
        </p:spPr>
      </p:pic>
      <p:pic>
        <p:nvPicPr>
          <p:cNvPr id="73738" name="Picture 10" descr="carimanolacarne"/>
          <p:cNvPicPr>
            <a:picLocks noChangeAspect="1" noChangeArrowheads="1"/>
          </p:cNvPicPr>
          <p:nvPr/>
        </p:nvPicPr>
        <p:blipFill>
          <a:blip r:embed="rId8" cstate="print"/>
          <a:srcRect l="3837" t="27170" r="42446"/>
          <a:stretch>
            <a:fillRect/>
          </a:stretch>
        </p:blipFill>
        <p:spPr bwMode="auto">
          <a:xfrm>
            <a:off x="4267200" y="4343400"/>
            <a:ext cx="2133600" cy="1838326"/>
          </a:xfrm>
          <a:prstGeom prst="rect">
            <a:avLst/>
          </a:prstGeom>
          <a:noFill/>
        </p:spPr>
      </p:pic>
    </p:spTree>
  </p:cSld>
  <p:clrMapOvr>
    <a:masterClrMapping/>
  </p:clrMapOvr>
  <p:transition>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Comida de Colombia: </a:t>
            </a:r>
            <a:r>
              <a:rPr lang="en-US" dirty="0" err="1" smtClean="0"/>
              <a:t>Sancocho</a:t>
            </a:r>
            <a:endParaRPr lang="en-US" dirty="0"/>
          </a:p>
        </p:txBody>
      </p:sp>
      <p:sp>
        <p:nvSpPr>
          <p:cNvPr id="4" name="TextBox 3">
            <a:hlinkClick r:id="rId3"/>
          </p:cNvPr>
          <p:cNvSpPr txBox="1"/>
          <p:nvPr/>
        </p:nvSpPr>
        <p:spPr>
          <a:xfrm>
            <a:off x="5257800" y="1143000"/>
            <a:ext cx="3621504" cy="369332"/>
          </a:xfrm>
          <a:prstGeom prst="rect">
            <a:avLst/>
          </a:prstGeom>
          <a:solidFill>
            <a:schemeClr val="bg2">
              <a:lumMod val="75000"/>
            </a:schemeClr>
          </a:solidFill>
          <a:ln>
            <a:solidFill>
              <a:schemeClr val="tx1"/>
            </a:solidFill>
          </a:ln>
        </p:spPr>
        <p:txBody>
          <a:bodyPr wrap="none" rtlCol="0">
            <a:spAutoFit/>
          </a:bodyPr>
          <a:lstStyle/>
          <a:p>
            <a:r>
              <a:rPr lang="en-US" dirty="0" err="1" smtClean="0"/>
              <a:t>Receta</a:t>
            </a:r>
            <a:r>
              <a:rPr lang="en-US" dirty="0" smtClean="0"/>
              <a:t> de </a:t>
            </a:r>
            <a:r>
              <a:rPr lang="en-US" dirty="0" err="1" smtClean="0"/>
              <a:t>Sancocho</a:t>
            </a:r>
            <a:r>
              <a:rPr lang="en-US" dirty="0" smtClean="0"/>
              <a:t> </a:t>
            </a:r>
            <a:r>
              <a:rPr lang="en-US" dirty="0" err="1" smtClean="0"/>
              <a:t>Colombiano</a:t>
            </a:r>
            <a:endParaRPr lang="en-US" dirty="0"/>
          </a:p>
        </p:txBody>
      </p:sp>
      <p:sp>
        <p:nvSpPr>
          <p:cNvPr id="5" name="TextBox 4">
            <a:hlinkClick r:id="rId4"/>
          </p:cNvPr>
          <p:cNvSpPr txBox="1"/>
          <p:nvPr/>
        </p:nvSpPr>
        <p:spPr>
          <a:xfrm>
            <a:off x="7162800" y="1600200"/>
            <a:ext cx="1492716" cy="369332"/>
          </a:xfrm>
          <a:prstGeom prst="rect">
            <a:avLst/>
          </a:prstGeom>
          <a:solidFill>
            <a:schemeClr val="bg2">
              <a:lumMod val="75000"/>
            </a:schemeClr>
          </a:solidFill>
          <a:ln>
            <a:solidFill>
              <a:schemeClr val="tx1"/>
            </a:solidFill>
          </a:ln>
        </p:spPr>
        <p:txBody>
          <a:bodyPr wrap="none" rtlCol="0">
            <a:spAutoFit/>
          </a:bodyPr>
          <a:lstStyle/>
          <a:p>
            <a:r>
              <a:rPr lang="en-US" dirty="0" err="1" smtClean="0"/>
              <a:t>Otra</a:t>
            </a:r>
            <a:r>
              <a:rPr lang="en-US" dirty="0" smtClean="0"/>
              <a:t> </a:t>
            </a:r>
            <a:r>
              <a:rPr lang="en-US" dirty="0" err="1" smtClean="0"/>
              <a:t>Receta</a:t>
            </a:r>
            <a:r>
              <a:rPr lang="en-US" dirty="0" smtClean="0"/>
              <a:t> </a:t>
            </a:r>
            <a:endParaRPr lang="en-US" dirty="0"/>
          </a:p>
        </p:txBody>
      </p:sp>
      <p:sp>
        <p:nvSpPr>
          <p:cNvPr id="6" name="TextBox 5">
            <a:hlinkClick r:id="rId5"/>
          </p:cNvPr>
          <p:cNvSpPr txBox="1"/>
          <p:nvPr/>
        </p:nvSpPr>
        <p:spPr>
          <a:xfrm>
            <a:off x="7467600" y="2057400"/>
            <a:ext cx="1249060" cy="369332"/>
          </a:xfrm>
          <a:prstGeom prst="rect">
            <a:avLst/>
          </a:prstGeom>
          <a:solidFill>
            <a:schemeClr val="bg2">
              <a:lumMod val="75000"/>
            </a:schemeClr>
          </a:solidFill>
          <a:ln>
            <a:solidFill>
              <a:schemeClr val="tx1"/>
            </a:solidFill>
          </a:ln>
        </p:spPr>
        <p:txBody>
          <a:bodyPr wrap="none" rtlCol="0">
            <a:spAutoFit/>
          </a:bodyPr>
          <a:lstStyle/>
          <a:p>
            <a:r>
              <a:rPr lang="en-US" b="1" dirty="0" smtClean="0"/>
              <a:t>En </a:t>
            </a:r>
            <a:r>
              <a:rPr lang="en-US" b="1" dirty="0" err="1" smtClean="0"/>
              <a:t>ingl</a:t>
            </a:r>
            <a:r>
              <a:rPr lang="en-US" b="1" dirty="0" err="1" smtClean="0">
                <a:latin typeface="Arial Black"/>
              </a:rPr>
              <a:t>és</a:t>
            </a:r>
            <a:endParaRPr lang="en-US" b="1" dirty="0"/>
          </a:p>
        </p:txBody>
      </p:sp>
      <p:pic>
        <p:nvPicPr>
          <p:cNvPr id="71682" name="Picture 2" descr="http://www.somoscolombianos.com/wp-content/uploads/2012/03/sancocho1.jpg"/>
          <p:cNvPicPr>
            <a:picLocks noChangeAspect="1" noChangeArrowheads="1"/>
          </p:cNvPicPr>
          <p:nvPr/>
        </p:nvPicPr>
        <p:blipFill>
          <a:blip r:embed="rId6" cstate="print"/>
          <a:srcRect l="2985" t="4479" r="12438"/>
          <a:stretch>
            <a:fillRect/>
          </a:stretch>
        </p:blipFill>
        <p:spPr bwMode="auto">
          <a:xfrm>
            <a:off x="228600" y="1600200"/>
            <a:ext cx="6781800" cy="5106296"/>
          </a:xfrm>
          <a:prstGeom prst="rect">
            <a:avLst/>
          </a:prstGeom>
          <a:noFill/>
        </p:spPr>
      </p:pic>
    </p:spTree>
  </p:cSld>
  <p:clrMapOvr>
    <a:masterClrMapping/>
  </p:clrMapOvr>
  <p:transition>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41248"/>
          </a:xfrm>
        </p:spPr>
        <p:txBody>
          <a:bodyPr/>
          <a:lstStyle/>
          <a:p>
            <a:r>
              <a:rPr lang="en-US" dirty="0" smtClean="0"/>
              <a:t>Comida de Colombia: </a:t>
            </a:r>
            <a:r>
              <a:rPr lang="en-US" dirty="0" err="1" smtClean="0"/>
              <a:t>CafÉ</a:t>
            </a:r>
            <a:r>
              <a:rPr lang="en-US" dirty="0" smtClean="0"/>
              <a:t> </a:t>
            </a:r>
            <a:endParaRPr lang="en-US" dirty="0"/>
          </a:p>
        </p:txBody>
      </p:sp>
      <p:pic>
        <p:nvPicPr>
          <p:cNvPr id="45060" name="Picture 4" descr="http://www.serviexpo.com/uploadedimages/9368241.jpg"/>
          <p:cNvPicPr>
            <a:picLocks noChangeAspect="1" noChangeArrowheads="1"/>
          </p:cNvPicPr>
          <p:nvPr/>
        </p:nvPicPr>
        <p:blipFill>
          <a:blip r:embed="rId3" cstate="print"/>
          <a:srcRect/>
          <a:stretch>
            <a:fillRect/>
          </a:stretch>
        </p:blipFill>
        <p:spPr bwMode="auto">
          <a:xfrm>
            <a:off x="7010400" y="1143000"/>
            <a:ext cx="1981200" cy="2438400"/>
          </a:xfrm>
          <a:prstGeom prst="rect">
            <a:avLst/>
          </a:prstGeom>
          <a:noFill/>
        </p:spPr>
      </p:pic>
      <p:pic>
        <p:nvPicPr>
          <p:cNvPr id="45064" name="Picture 8" descr="http://cache2.allpostersimages.com/p/LRG/26/2674/9C2UD00Z/posters/spence-inga-coffee-beans-on-tree-costa-rica.jpg"/>
          <p:cNvPicPr>
            <a:picLocks noChangeAspect="1" noChangeArrowheads="1"/>
          </p:cNvPicPr>
          <p:nvPr/>
        </p:nvPicPr>
        <p:blipFill>
          <a:blip r:embed="rId4" cstate="print"/>
          <a:srcRect/>
          <a:stretch>
            <a:fillRect/>
          </a:stretch>
        </p:blipFill>
        <p:spPr bwMode="auto">
          <a:xfrm>
            <a:off x="5105400" y="1752600"/>
            <a:ext cx="1676400" cy="2231894"/>
          </a:xfrm>
          <a:prstGeom prst="rect">
            <a:avLst/>
          </a:prstGeom>
          <a:noFill/>
        </p:spPr>
      </p:pic>
      <p:sp>
        <p:nvSpPr>
          <p:cNvPr id="5" name="TextBox 4">
            <a:hlinkClick r:id="rId5"/>
          </p:cNvPr>
          <p:cNvSpPr txBox="1"/>
          <p:nvPr/>
        </p:nvSpPr>
        <p:spPr>
          <a:xfrm>
            <a:off x="6172200" y="228600"/>
            <a:ext cx="2796599" cy="646331"/>
          </a:xfrm>
          <a:prstGeom prst="rect">
            <a:avLst/>
          </a:prstGeom>
          <a:solidFill>
            <a:schemeClr val="bg2">
              <a:lumMod val="75000"/>
            </a:schemeClr>
          </a:solidFill>
          <a:ln>
            <a:solidFill>
              <a:schemeClr val="tx1"/>
            </a:solidFill>
          </a:ln>
        </p:spPr>
        <p:txBody>
          <a:bodyPr wrap="none" rtlCol="0">
            <a:spAutoFit/>
          </a:bodyPr>
          <a:lstStyle/>
          <a:p>
            <a:r>
              <a:rPr lang="en-US" dirty="0" smtClean="0"/>
              <a:t>La </a:t>
            </a:r>
            <a:r>
              <a:rPr lang="en-US" dirty="0" err="1" smtClean="0"/>
              <a:t>Experiencia</a:t>
            </a:r>
            <a:r>
              <a:rPr lang="en-US" dirty="0" smtClean="0"/>
              <a:t> de la Vida</a:t>
            </a:r>
          </a:p>
          <a:p>
            <a:r>
              <a:rPr lang="en-US" dirty="0" smtClean="0"/>
              <a:t>Part 3 con Juan Valdez</a:t>
            </a:r>
            <a:endParaRPr lang="en-US" dirty="0"/>
          </a:p>
        </p:txBody>
      </p:sp>
      <p:sp>
        <p:nvSpPr>
          <p:cNvPr id="6" name="TextBox 5">
            <a:hlinkClick r:id="rId6"/>
          </p:cNvPr>
          <p:cNvSpPr txBox="1"/>
          <p:nvPr/>
        </p:nvSpPr>
        <p:spPr>
          <a:xfrm>
            <a:off x="4953000" y="1295400"/>
            <a:ext cx="1967205" cy="369332"/>
          </a:xfrm>
          <a:prstGeom prst="rect">
            <a:avLst/>
          </a:prstGeom>
          <a:solidFill>
            <a:schemeClr val="bg2">
              <a:lumMod val="75000"/>
            </a:schemeClr>
          </a:solidFill>
          <a:ln>
            <a:solidFill>
              <a:schemeClr val="tx1"/>
            </a:solidFill>
          </a:ln>
        </p:spPr>
        <p:txBody>
          <a:bodyPr wrap="none" rtlCol="0">
            <a:spAutoFit/>
          </a:bodyPr>
          <a:lstStyle/>
          <a:p>
            <a:r>
              <a:rPr lang="en-US" dirty="0" smtClean="0"/>
              <a:t>Café </a:t>
            </a:r>
            <a:r>
              <a:rPr lang="en-US" dirty="0" err="1" smtClean="0"/>
              <a:t>Colombiano</a:t>
            </a:r>
            <a:endParaRPr lang="en-US" dirty="0" smtClean="0"/>
          </a:p>
        </p:txBody>
      </p:sp>
      <p:pic>
        <p:nvPicPr>
          <p:cNvPr id="69636" name="Picture 4" descr="http://kilambecoffee.com/wp-content/uploads/2013/01/771068-colombia-coffee-picker-exports.jpeg"/>
          <p:cNvPicPr>
            <a:picLocks noChangeAspect="1" noChangeArrowheads="1"/>
          </p:cNvPicPr>
          <p:nvPr/>
        </p:nvPicPr>
        <p:blipFill>
          <a:blip r:embed="rId7" cstate="print"/>
          <a:srcRect/>
          <a:stretch>
            <a:fillRect/>
          </a:stretch>
        </p:blipFill>
        <p:spPr bwMode="auto">
          <a:xfrm>
            <a:off x="304800" y="938945"/>
            <a:ext cx="4572000" cy="3099289"/>
          </a:xfrm>
          <a:prstGeom prst="rect">
            <a:avLst/>
          </a:prstGeom>
          <a:noFill/>
        </p:spPr>
      </p:pic>
      <p:pic>
        <p:nvPicPr>
          <p:cNvPr id="69638" name="Picture 6" descr="http://www.goway.com/agent/wp-content/uploads/2011/11/coffee-Colombia.jpg"/>
          <p:cNvPicPr>
            <a:picLocks noChangeAspect="1" noChangeArrowheads="1"/>
          </p:cNvPicPr>
          <p:nvPr/>
        </p:nvPicPr>
        <p:blipFill>
          <a:blip r:embed="rId8" cstate="print"/>
          <a:srcRect/>
          <a:stretch>
            <a:fillRect/>
          </a:stretch>
        </p:blipFill>
        <p:spPr bwMode="auto">
          <a:xfrm>
            <a:off x="3586691" y="4800600"/>
            <a:ext cx="3042709" cy="1905001"/>
          </a:xfrm>
          <a:prstGeom prst="rect">
            <a:avLst/>
          </a:prstGeom>
          <a:noFill/>
        </p:spPr>
      </p:pic>
      <p:pic>
        <p:nvPicPr>
          <p:cNvPr id="69640" name="Picture 8" descr="http://www.ineedcoffee.com/08/colombian-coffee/images/juanvaldez.jpg"/>
          <p:cNvPicPr>
            <a:picLocks noChangeAspect="1" noChangeArrowheads="1"/>
          </p:cNvPicPr>
          <p:nvPr/>
        </p:nvPicPr>
        <p:blipFill>
          <a:blip r:embed="rId9" cstate="print"/>
          <a:srcRect/>
          <a:stretch>
            <a:fillRect/>
          </a:stretch>
        </p:blipFill>
        <p:spPr bwMode="auto">
          <a:xfrm>
            <a:off x="6833418" y="3962400"/>
            <a:ext cx="2234381" cy="2743200"/>
          </a:xfrm>
          <a:prstGeom prst="rect">
            <a:avLst/>
          </a:prstGeom>
          <a:noFill/>
        </p:spPr>
      </p:pic>
      <p:sp>
        <p:nvSpPr>
          <p:cNvPr id="7" name="TextBox 6">
            <a:hlinkClick r:id="rId10"/>
          </p:cNvPr>
          <p:cNvSpPr txBox="1"/>
          <p:nvPr/>
        </p:nvSpPr>
        <p:spPr>
          <a:xfrm rot="513678">
            <a:off x="4952211" y="4304667"/>
            <a:ext cx="2578463" cy="369332"/>
          </a:xfrm>
          <a:prstGeom prst="rect">
            <a:avLst/>
          </a:prstGeom>
          <a:solidFill>
            <a:schemeClr val="bg1">
              <a:lumMod val="75000"/>
            </a:schemeClr>
          </a:solidFill>
          <a:ln>
            <a:solidFill>
              <a:schemeClr val="tx1"/>
            </a:solidFill>
          </a:ln>
        </p:spPr>
        <p:txBody>
          <a:bodyPr wrap="none" rtlCol="0">
            <a:spAutoFit/>
          </a:bodyPr>
          <a:lstStyle/>
          <a:p>
            <a:r>
              <a:rPr lang="en-US" dirty="0" smtClean="0"/>
              <a:t>Juan Valdez Home Site</a:t>
            </a:r>
            <a:endParaRPr lang="en-US" dirty="0"/>
          </a:p>
        </p:txBody>
      </p:sp>
      <p:pic>
        <p:nvPicPr>
          <p:cNvPr id="69642" name="Picture 10" descr="http://voxxi.wpengine.netdna-cdn.com/wp-content/uploads/2013/02/Colombian-coffee.jpg"/>
          <p:cNvPicPr>
            <a:picLocks noChangeAspect="1" noChangeArrowheads="1"/>
          </p:cNvPicPr>
          <p:nvPr/>
        </p:nvPicPr>
        <p:blipFill>
          <a:blip r:embed="rId11" cstate="print"/>
          <a:srcRect/>
          <a:stretch>
            <a:fillRect/>
          </a:stretch>
        </p:blipFill>
        <p:spPr bwMode="auto">
          <a:xfrm>
            <a:off x="228600" y="4343400"/>
            <a:ext cx="3227070" cy="2305050"/>
          </a:xfrm>
          <a:prstGeom prst="rect">
            <a:avLst/>
          </a:prstGeom>
          <a:noFill/>
        </p:spPr>
      </p:pic>
    </p:spTree>
  </p:cSld>
  <p:clrMapOvr>
    <a:masterClrMapping/>
  </p:clrMapOvr>
  <p:transition>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838200"/>
          </a:xfrm>
        </p:spPr>
        <p:txBody>
          <a:bodyPr>
            <a:normAutofit/>
          </a:bodyPr>
          <a:lstStyle/>
          <a:p>
            <a:r>
              <a:rPr lang="en-US" dirty="0" smtClean="0"/>
              <a:t>Comida de </a:t>
            </a:r>
            <a:r>
              <a:rPr lang="en-US" dirty="0" err="1" smtClean="0"/>
              <a:t>colombia</a:t>
            </a:r>
            <a:r>
              <a:rPr lang="en-US" dirty="0" smtClean="0"/>
              <a:t>: </a:t>
            </a:r>
            <a:r>
              <a:rPr lang="en-US" dirty="0" err="1" smtClean="0"/>
              <a:t>fritanga</a:t>
            </a:r>
            <a:endParaRPr lang="en-US" dirty="0"/>
          </a:p>
        </p:txBody>
      </p:sp>
      <p:sp>
        <p:nvSpPr>
          <p:cNvPr id="6" name="Content Placeholder 5"/>
          <p:cNvSpPr>
            <a:spLocks noGrp="1"/>
          </p:cNvSpPr>
          <p:nvPr>
            <p:ph idx="1"/>
          </p:nvPr>
        </p:nvSpPr>
        <p:spPr>
          <a:xfrm>
            <a:off x="0" y="1066800"/>
            <a:ext cx="3962400" cy="5638800"/>
          </a:xfrm>
        </p:spPr>
        <p:txBody>
          <a:bodyPr>
            <a:normAutofit fontScale="92500" lnSpcReduction="20000"/>
          </a:bodyPr>
          <a:lstStyle/>
          <a:p>
            <a:r>
              <a:rPr lang="en-US" sz="2600" dirty="0" smtClean="0"/>
              <a:t>popular meal throughout Colombia, from the coast to the highlands. </a:t>
            </a:r>
          </a:p>
          <a:p>
            <a:r>
              <a:rPr lang="en-US" sz="2600" dirty="0" smtClean="0"/>
              <a:t>heaping plate of meat, which may include chorizo sausage, blood sausage, ribs, chops, steaks, organs such as heart or kidneys and more.</a:t>
            </a:r>
          </a:p>
          <a:p>
            <a:r>
              <a:rPr lang="en-US" sz="2600" dirty="0" smtClean="0"/>
              <a:t>generally served with potatoes and/or fried bananas.</a:t>
            </a:r>
          </a:p>
          <a:p>
            <a:r>
              <a:rPr lang="en-US" sz="2600" dirty="0" smtClean="0"/>
              <a:t>fried in oil in a deep saucepan (not grilled like the </a:t>
            </a:r>
            <a:r>
              <a:rPr lang="en-US" sz="2600" dirty="0" err="1" smtClean="0"/>
              <a:t>parrillada</a:t>
            </a:r>
            <a:r>
              <a:rPr lang="en-US" sz="2600" dirty="0" smtClean="0"/>
              <a:t> of Ecuador)  </a:t>
            </a:r>
            <a:r>
              <a:rPr lang="en-US" sz="1800" dirty="0" smtClean="0"/>
              <a:t>http://suite101.com/article/traditional-colombian-food-a49469</a:t>
            </a:r>
          </a:p>
          <a:p>
            <a:pPr>
              <a:buNone/>
            </a:pPr>
            <a:endParaRPr lang="en-US" dirty="0"/>
          </a:p>
        </p:txBody>
      </p:sp>
      <p:pic>
        <p:nvPicPr>
          <p:cNvPr id="67586" name="Picture 2" descr="http://farm3.staticflickr.com/2100/2136452676_e16f9143bc_z.jpg"/>
          <p:cNvPicPr>
            <a:picLocks noChangeAspect="1" noChangeArrowheads="1"/>
          </p:cNvPicPr>
          <p:nvPr/>
        </p:nvPicPr>
        <p:blipFill>
          <a:blip r:embed="rId3" cstate="print"/>
          <a:srcRect l="3000" t="16000" r="7000" b="8000"/>
          <a:stretch>
            <a:fillRect/>
          </a:stretch>
        </p:blipFill>
        <p:spPr bwMode="auto">
          <a:xfrm>
            <a:off x="3994484" y="762000"/>
            <a:ext cx="4932948" cy="3124200"/>
          </a:xfrm>
          <a:prstGeom prst="rect">
            <a:avLst/>
          </a:prstGeom>
          <a:noFill/>
        </p:spPr>
      </p:pic>
      <p:pic>
        <p:nvPicPr>
          <p:cNvPr id="67588" name="Picture 4" descr="http://www.unacolombianaencalifornia.com/wp-content/uploads/2011/07/Fritanga.jpg"/>
          <p:cNvPicPr>
            <a:picLocks noChangeAspect="1" noChangeArrowheads="1"/>
          </p:cNvPicPr>
          <p:nvPr/>
        </p:nvPicPr>
        <p:blipFill>
          <a:blip r:embed="rId4" cstate="print"/>
          <a:srcRect/>
          <a:stretch>
            <a:fillRect/>
          </a:stretch>
        </p:blipFill>
        <p:spPr bwMode="auto">
          <a:xfrm>
            <a:off x="5105400" y="3962400"/>
            <a:ext cx="3657600" cy="2734436"/>
          </a:xfrm>
          <a:prstGeom prst="rect">
            <a:avLst/>
          </a:prstGeom>
          <a:noFill/>
        </p:spPr>
      </p:pic>
    </p:spTree>
  </p:cSld>
  <p:clrMapOvr>
    <a:masterClrMapping/>
  </p:clrMapOvr>
  <p:transition>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686800" cy="841248"/>
          </a:xfrm>
        </p:spPr>
        <p:txBody>
          <a:bodyPr/>
          <a:lstStyle/>
          <a:p>
            <a:r>
              <a:rPr lang="en-US" dirty="0" smtClean="0"/>
              <a:t>Other facts</a:t>
            </a:r>
            <a:endParaRPr lang="en-US" dirty="0"/>
          </a:p>
        </p:txBody>
      </p:sp>
      <p:sp>
        <p:nvSpPr>
          <p:cNvPr id="3" name="TextBox 2"/>
          <p:cNvSpPr txBox="1"/>
          <p:nvPr/>
        </p:nvSpPr>
        <p:spPr>
          <a:xfrm>
            <a:off x="5943600" y="2895600"/>
            <a:ext cx="2895600" cy="1077218"/>
          </a:xfrm>
          <a:prstGeom prst="rect">
            <a:avLst/>
          </a:prstGeom>
          <a:solidFill>
            <a:schemeClr val="bg2">
              <a:lumMod val="90000"/>
            </a:schemeClr>
          </a:solidFill>
          <a:ln>
            <a:solidFill>
              <a:schemeClr val="tx1"/>
            </a:solidFill>
          </a:ln>
        </p:spPr>
        <p:txBody>
          <a:bodyPr wrap="square" rtlCol="0">
            <a:spAutoFit/>
          </a:bodyPr>
          <a:lstStyle/>
          <a:p>
            <a:pPr algn="ctr"/>
            <a:r>
              <a:rPr lang="en-US" sz="3200" dirty="0" smtClean="0">
                <a:latin typeface="+mj-lt"/>
              </a:rPr>
              <a:t>La </a:t>
            </a:r>
            <a:r>
              <a:rPr lang="en-US" sz="3200" dirty="0" err="1" smtClean="0">
                <a:latin typeface="+mj-lt"/>
              </a:rPr>
              <a:t>poblaci</a:t>
            </a:r>
            <a:r>
              <a:rPr lang="en-US" sz="3200" dirty="0" err="1" smtClean="0">
                <a:latin typeface="+mj-lt"/>
                <a:cs typeface="Arial"/>
              </a:rPr>
              <a:t>ón</a:t>
            </a:r>
            <a:r>
              <a:rPr lang="en-US" sz="3200" dirty="0" smtClean="0">
                <a:latin typeface="+mj-lt"/>
                <a:cs typeface="Arial"/>
              </a:rPr>
              <a:t> –46.1 million</a:t>
            </a:r>
            <a:endParaRPr lang="en-US" sz="3200" dirty="0">
              <a:latin typeface="+mj-lt"/>
            </a:endParaRPr>
          </a:p>
        </p:txBody>
      </p:sp>
      <p:sp>
        <p:nvSpPr>
          <p:cNvPr id="4" name="TextBox 3"/>
          <p:cNvSpPr txBox="1"/>
          <p:nvPr/>
        </p:nvSpPr>
        <p:spPr>
          <a:xfrm>
            <a:off x="5638800" y="304800"/>
            <a:ext cx="3276600" cy="1077218"/>
          </a:xfrm>
          <a:prstGeom prst="rect">
            <a:avLst/>
          </a:prstGeom>
          <a:solidFill>
            <a:schemeClr val="bg2">
              <a:lumMod val="90000"/>
            </a:schemeClr>
          </a:solidFill>
          <a:ln>
            <a:solidFill>
              <a:schemeClr val="tx1"/>
            </a:solidFill>
          </a:ln>
        </p:spPr>
        <p:txBody>
          <a:bodyPr wrap="square" rtlCol="0">
            <a:spAutoFit/>
          </a:bodyPr>
          <a:lstStyle/>
          <a:p>
            <a:pPr algn="ctr"/>
            <a:r>
              <a:rPr lang="en-US" sz="3200" dirty="0" smtClean="0"/>
              <a:t>El </a:t>
            </a:r>
            <a:r>
              <a:rPr lang="en-US" sz="3200" dirty="0" err="1" smtClean="0"/>
              <a:t>ingreso</a:t>
            </a:r>
            <a:r>
              <a:rPr lang="en-US" sz="3200" dirty="0" smtClean="0"/>
              <a:t> </a:t>
            </a:r>
            <a:r>
              <a:rPr lang="en-US" sz="3200" dirty="0" err="1" smtClean="0"/>
              <a:t>anual</a:t>
            </a:r>
            <a:r>
              <a:rPr lang="en-US" sz="3200" dirty="0" smtClean="0"/>
              <a:t>- $3,250 per year </a:t>
            </a:r>
            <a:endParaRPr lang="en-US" sz="3200" dirty="0"/>
          </a:p>
        </p:txBody>
      </p:sp>
      <p:sp>
        <p:nvSpPr>
          <p:cNvPr id="5" name="Content Placeholder 2"/>
          <p:cNvSpPr txBox="1">
            <a:spLocks/>
          </p:cNvSpPr>
          <p:nvPr/>
        </p:nvSpPr>
        <p:spPr>
          <a:xfrm>
            <a:off x="4876800" y="1600200"/>
            <a:ext cx="4038600" cy="1189037"/>
          </a:xfrm>
          <a:prstGeom prst="rect">
            <a:avLst/>
          </a:prstGeom>
          <a:solidFill>
            <a:schemeClr val="bg2">
              <a:lumMod val="90000"/>
            </a:schemeClr>
          </a:solidFill>
          <a:ln>
            <a:solidFill>
              <a:schemeClr val="tx1"/>
            </a:solidFill>
          </a:ln>
        </p:spPr>
        <p:txBody>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r>
              <a:rPr kumimoji="0" lang="en-US" sz="3200" b="0" i="0" u="none" strike="noStrike" kern="1200" cap="none" spc="0" normalizeH="0" baseline="0" noProof="0" dirty="0" smtClean="0">
                <a:ln>
                  <a:noFill/>
                </a:ln>
                <a:solidFill>
                  <a:schemeClr val="tx2"/>
                </a:solidFill>
                <a:effectLst/>
                <a:uLnTx/>
                <a:uFillTx/>
                <a:latin typeface="+mn-lt"/>
                <a:ea typeface="+mn-ea"/>
                <a:cs typeface="+mn-cs"/>
              </a:rPr>
              <a:t>La </a:t>
            </a:r>
            <a:r>
              <a:rPr kumimoji="0" lang="en-US" sz="3200" b="0" i="0" u="none" strike="noStrike" kern="1200" cap="none" spc="0" normalizeH="0" baseline="0" noProof="0" dirty="0" err="1" smtClean="0">
                <a:ln>
                  <a:noFill/>
                </a:ln>
                <a:solidFill>
                  <a:schemeClr val="tx2"/>
                </a:solidFill>
                <a:effectLst/>
                <a:uLnTx/>
                <a:uFillTx/>
                <a:latin typeface="+mn-lt"/>
                <a:ea typeface="+mn-ea"/>
                <a:cs typeface="+mn-cs"/>
              </a:rPr>
              <a:t>Moneda</a:t>
            </a:r>
            <a:r>
              <a:rPr kumimoji="0" lang="en-US" sz="3200" b="0" i="0" u="none" strike="noStrike" kern="1200" cap="none" spc="0" normalizeH="0" baseline="0" noProof="0" dirty="0" smtClean="0">
                <a:ln>
                  <a:noFill/>
                </a:ln>
                <a:solidFill>
                  <a:schemeClr val="tx2"/>
                </a:solidFill>
                <a:effectLst/>
                <a:uLnTx/>
                <a:uFillTx/>
                <a:latin typeface="+mn-lt"/>
                <a:ea typeface="+mn-ea"/>
                <a:cs typeface="+mn-cs"/>
              </a:rPr>
              <a:t> </a:t>
            </a:r>
            <a:r>
              <a:rPr kumimoji="0" lang="en-US" sz="3200" b="0" i="0" u="none" strike="noStrike" kern="1200" cap="none" spc="0" normalizeH="0" baseline="0" noProof="0" dirty="0" err="1" smtClean="0">
                <a:ln>
                  <a:noFill/>
                </a:ln>
                <a:solidFill>
                  <a:schemeClr val="tx2"/>
                </a:solidFill>
                <a:effectLst/>
                <a:uLnTx/>
                <a:uFillTx/>
                <a:latin typeface="+mn-lt"/>
                <a:ea typeface="+mn-ea"/>
                <a:cs typeface="+mn-cs"/>
              </a:rPr>
              <a:t>Nacional</a:t>
            </a:r>
            <a:r>
              <a:rPr lang="en-US" sz="3200" dirty="0" smtClean="0">
                <a:solidFill>
                  <a:schemeClr val="tx2"/>
                </a:solidFill>
              </a:rPr>
              <a:t>:</a:t>
            </a:r>
          </a:p>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r>
              <a:rPr lang="en-US" sz="3200" dirty="0" smtClean="0">
                <a:solidFill>
                  <a:schemeClr val="tx2"/>
                </a:solidFill>
              </a:rPr>
              <a:t>Peso</a:t>
            </a:r>
          </a:p>
        </p:txBody>
      </p:sp>
      <p:sp>
        <p:nvSpPr>
          <p:cNvPr id="6" name="TextBox 5">
            <a:hlinkClick r:id="rId3"/>
          </p:cNvPr>
          <p:cNvSpPr txBox="1"/>
          <p:nvPr/>
        </p:nvSpPr>
        <p:spPr>
          <a:xfrm>
            <a:off x="5715000" y="5257800"/>
            <a:ext cx="3095719" cy="646331"/>
          </a:xfrm>
          <a:prstGeom prst="rect">
            <a:avLst/>
          </a:prstGeom>
          <a:solidFill>
            <a:schemeClr val="bg2">
              <a:lumMod val="75000"/>
            </a:schemeClr>
          </a:solidFill>
          <a:ln>
            <a:solidFill>
              <a:schemeClr val="tx1"/>
            </a:solidFill>
          </a:ln>
        </p:spPr>
        <p:txBody>
          <a:bodyPr wrap="none" rtlCol="0">
            <a:spAutoFit/>
          </a:bodyPr>
          <a:lstStyle/>
          <a:p>
            <a:r>
              <a:rPr lang="en-US" dirty="0" smtClean="0"/>
              <a:t>La </a:t>
            </a:r>
            <a:r>
              <a:rPr lang="en-US" dirty="0" err="1" smtClean="0"/>
              <a:t>Experiencia</a:t>
            </a:r>
            <a:r>
              <a:rPr lang="en-US" dirty="0" smtClean="0"/>
              <a:t> de la Vida</a:t>
            </a:r>
          </a:p>
          <a:p>
            <a:r>
              <a:rPr lang="en-US" dirty="0" smtClean="0"/>
              <a:t>Part 5 – Foods in the market</a:t>
            </a:r>
            <a:endParaRPr lang="en-US" dirty="0"/>
          </a:p>
        </p:txBody>
      </p:sp>
      <p:sp>
        <p:nvSpPr>
          <p:cNvPr id="7" name="TextBox 6">
            <a:hlinkClick r:id="rId4"/>
          </p:cNvPr>
          <p:cNvSpPr txBox="1"/>
          <p:nvPr/>
        </p:nvSpPr>
        <p:spPr>
          <a:xfrm>
            <a:off x="7086600" y="6248400"/>
            <a:ext cx="1864613" cy="369332"/>
          </a:xfrm>
          <a:prstGeom prst="rect">
            <a:avLst/>
          </a:prstGeom>
          <a:solidFill>
            <a:schemeClr val="bg2">
              <a:lumMod val="75000"/>
            </a:schemeClr>
          </a:solidFill>
          <a:ln>
            <a:solidFill>
              <a:schemeClr val="tx1"/>
            </a:solidFill>
          </a:ln>
        </p:spPr>
        <p:txBody>
          <a:bodyPr wrap="none" rtlCol="0">
            <a:spAutoFit/>
          </a:bodyPr>
          <a:lstStyle/>
          <a:p>
            <a:r>
              <a:rPr lang="en-US" dirty="0" smtClean="0"/>
              <a:t>Part 6- </a:t>
            </a:r>
            <a:r>
              <a:rPr lang="en-US" dirty="0" err="1" smtClean="0"/>
              <a:t>Carnaval</a:t>
            </a:r>
            <a:endParaRPr lang="en-US" dirty="0"/>
          </a:p>
        </p:txBody>
      </p:sp>
      <p:pic>
        <p:nvPicPr>
          <p:cNvPr id="65540" name="Picture 4" descr="http://flagpedia.net/data/currency/cop/1000-peso-schein-kolumbien-vorne.jpg"/>
          <p:cNvPicPr>
            <a:picLocks noChangeAspect="1" noChangeArrowheads="1"/>
          </p:cNvPicPr>
          <p:nvPr/>
        </p:nvPicPr>
        <p:blipFill>
          <a:blip r:embed="rId5" cstate="print"/>
          <a:srcRect/>
          <a:stretch>
            <a:fillRect/>
          </a:stretch>
        </p:blipFill>
        <p:spPr bwMode="auto">
          <a:xfrm>
            <a:off x="228600" y="1815519"/>
            <a:ext cx="4343400" cy="2146881"/>
          </a:xfrm>
          <a:prstGeom prst="rect">
            <a:avLst/>
          </a:prstGeom>
          <a:noFill/>
        </p:spPr>
      </p:pic>
      <p:sp>
        <p:nvSpPr>
          <p:cNvPr id="10" name="TextBox 9">
            <a:hlinkClick r:id="rId6"/>
          </p:cNvPr>
          <p:cNvSpPr txBox="1"/>
          <p:nvPr/>
        </p:nvSpPr>
        <p:spPr>
          <a:xfrm>
            <a:off x="990600" y="6248400"/>
            <a:ext cx="4647554" cy="369332"/>
          </a:xfrm>
          <a:prstGeom prst="rect">
            <a:avLst/>
          </a:prstGeom>
          <a:solidFill>
            <a:schemeClr val="bg1">
              <a:lumMod val="85000"/>
            </a:schemeClr>
          </a:solidFill>
          <a:ln>
            <a:solidFill>
              <a:schemeClr val="tx1"/>
            </a:solidFill>
          </a:ln>
        </p:spPr>
        <p:txBody>
          <a:bodyPr wrap="none" rtlCol="0">
            <a:spAutoFit/>
          </a:bodyPr>
          <a:lstStyle/>
          <a:p>
            <a:r>
              <a:rPr lang="en-US" dirty="0" smtClean="0"/>
              <a:t>Behavior Tips for Colombian Business Trips</a:t>
            </a:r>
            <a:endParaRPr lang="en-US" dirty="0"/>
          </a:p>
        </p:txBody>
      </p:sp>
      <p:sp>
        <p:nvSpPr>
          <p:cNvPr id="11" name="TextBox 10">
            <a:hlinkClick r:id="rId6"/>
          </p:cNvPr>
          <p:cNvSpPr txBox="1"/>
          <p:nvPr/>
        </p:nvSpPr>
        <p:spPr>
          <a:xfrm>
            <a:off x="4343400" y="4495800"/>
            <a:ext cx="3377848" cy="646331"/>
          </a:xfrm>
          <a:prstGeom prst="rect">
            <a:avLst/>
          </a:prstGeom>
          <a:solidFill>
            <a:schemeClr val="bg2">
              <a:lumMod val="75000"/>
            </a:schemeClr>
          </a:solidFill>
          <a:ln>
            <a:solidFill>
              <a:schemeClr val="tx1"/>
            </a:solidFill>
          </a:ln>
        </p:spPr>
        <p:txBody>
          <a:bodyPr wrap="none" rtlCol="0">
            <a:spAutoFit/>
          </a:bodyPr>
          <a:lstStyle/>
          <a:p>
            <a:r>
              <a:rPr lang="en-US" dirty="0" smtClean="0"/>
              <a:t>Perceptions and Realities</a:t>
            </a:r>
          </a:p>
          <a:p>
            <a:r>
              <a:rPr lang="en-US" dirty="0" smtClean="0"/>
              <a:t>Of Doing Business in Colombia</a:t>
            </a:r>
            <a:endParaRPr lang="en-US" dirty="0"/>
          </a:p>
        </p:txBody>
      </p:sp>
      <p:sp>
        <p:nvSpPr>
          <p:cNvPr id="12" name="TextBox 11">
            <a:hlinkClick r:id="rId7"/>
          </p:cNvPr>
          <p:cNvSpPr txBox="1"/>
          <p:nvPr/>
        </p:nvSpPr>
        <p:spPr>
          <a:xfrm>
            <a:off x="304800" y="5410200"/>
            <a:ext cx="3134191" cy="646331"/>
          </a:xfrm>
          <a:prstGeom prst="rect">
            <a:avLst/>
          </a:prstGeom>
          <a:solidFill>
            <a:schemeClr val="bg2">
              <a:lumMod val="75000"/>
            </a:schemeClr>
          </a:solidFill>
          <a:ln>
            <a:solidFill>
              <a:schemeClr val="tx1"/>
            </a:solidFill>
          </a:ln>
        </p:spPr>
        <p:txBody>
          <a:bodyPr wrap="none" rtlCol="0">
            <a:spAutoFit/>
          </a:bodyPr>
          <a:lstStyle/>
          <a:p>
            <a:r>
              <a:rPr lang="en-US" dirty="0" smtClean="0"/>
              <a:t>Doing Business in Colombia </a:t>
            </a:r>
          </a:p>
          <a:p>
            <a:r>
              <a:rPr lang="en-US" dirty="0" smtClean="0"/>
              <a:t>March 2013 Presentation</a:t>
            </a:r>
            <a:endParaRPr lang="en-US" dirty="0"/>
          </a:p>
        </p:txBody>
      </p:sp>
      <p:pic>
        <p:nvPicPr>
          <p:cNvPr id="65542" name="Picture 6" descr="Flag of Colombia.svg"/>
          <p:cNvPicPr>
            <a:picLocks noChangeAspect="1" noChangeArrowheads="1"/>
          </p:cNvPicPr>
          <p:nvPr/>
        </p:nvPicPr>
        <p:blipFill>
          <a:blip r:embed="rId8" cstate="print"/>
          <a:srcRect/>
          <a:stretch>
            <a:fillRect/>
          </a:stretch>
        </p:blipFill>
        <p:spPr bwMode="auto">
          <a:xfrm>
            <a:off x="3276601" y="228600"/>
            <a:ext cx="1981200" cy="1320800"/>
          </a:xfrm>
          <a:prstGeom prst="rect">
            <a:avLst/>
          </a:prstGeom>
          <a:noFill/>
        </p:spPr>
      </p:pic>
    </p:spTree>
  </p:cSld>
  <p:clrMapOvr>
    <a:masterClrMapping/>
  </p:clrMapOvr>
  <p:transition>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533400"/>
            <a:ext cx="8686800" cy="1184825"/>
          </a:xfrm>
        </p:spPr>
        <p:txBody>
          <a:bodyPr/>
          <a:lstStyle/>
          <a:p>
            <a:r>
              <a:rPr lang="en-US" dirty="0" err="1" smtClean="0"/>
              <a:t>ecuador</a:t>
            </a:r>
            <a:endParaRPr lang="en-US" dirty="0"/>
          </a:p>
        </p:txBody>
      </p:sp>
      <p:pic>
        <p:nvPicPr>
          <p:cNvPr id="6" name="Picture 4" descr="http://www.aaawhere.com/ams-name.jpg"/>
          <p:cNvPicPr>
            <a:picLocks noChangeAspect="1" noChangeArrowheads="1"/>
          </p:cNvPicPr>
          <p:nvPr/>
        </p:nvPicPr>
        <p:blipFill>
          <a:blip r:embed="rId3" cstate="print"/>
          <a:srcRect/>
          <a:stretch>
            <a:fillRect/>
          </a:stretch>
        </p:blipFill>
        <p:spPr bwMode="auto">
          <a:xfrm>
            <a:off x="1142999" y="266769"/>
            <a:ext cx="4900467" cy="6362631"/>
          </a:xfrm>
          <a:prstGeom prst="rect">
            <a:avLst/>
          </a:prstGeom>
          <a:noFill/>
        </p:spPr>
      </p:pic>
      <p:sp>
        <p:nvSpPr>
          <p:cNvPr id="5" name="Down Arrow 4"/>
          <p:cNvSpPr/>
          <p:nvPr/>
        </p:nvSpPr>
        <p:spPr>
          <a:xfrm rot="4791850">
            <a:off x="4212146" y="-855608"/>
            <a:ext cx="513013" cy="460792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6" name="Picture 6" descr="Ecuador State Map"/>
          <p:cNvPicPr>
            <a:picLocks noChangeAspect="1" noChangeArrowheads="1"/>
          </p:cNvPicPr>
          <p:nvPr/>
        </p:nvPicPr>
        <p:blipFill>
          <a:blip r:embed="rId3" cstate="print"/>
          <a:srcRect/>
          <a:stretch>
            <a:fillRect/>
          </a:stretch>
        </p:blipFill>
        <p:spPr bwMode="auto">
          <a:xfrm>
            <a:off x="1600200" y="372728"/>
            <a:ext cx="7124700" cy="6066174"/>
          </a:xfrm>
          <a:prstGeom prst="rect">
            <a:avLst/>
          </a:prstGeom>
          <a:noFill/>
        </p:spPr>
      </p:pic>
    </p:spTree>
  </p:cSld>
  <p:clrMapOvr>
    <a:masterClrMapping/>
  </p:clrMapOvr>
  <p:transition>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err="1" smtClean="0"/>
              <a:t>Lugares</a:t>
            </a:r>
            <a:r>
              <a:rPr lang="en-US" sz="3200" dirty="0" smtClean="0"/>
              <a:t> </a:t>
            </a:r>
            <a:r>
              <a:rPr lang="en-US" sz="3200" dirty="0" err="1" smtClean="0"/>
              <a:t>para</a:t>
            </a:r>
            <a:r>
              <a:rPr lang="en-US" sz="3200" dirty="0" smtClean="0"/>
              <a:t> </a:t>
            </a:r>
            <a:r>
              <a:rPr lang="en-US" sz="3200" dirty="0" err="1" smtClean="0"/>
              <a:t>visitar</a:t>
            </a:r>
            <a:r>
              <a:rPr lang="en-US" dirty="0" smtClean="0"/>
              <a:t>: </a:t>
            </a:r>
            <a:br>
              <a:rPr lang="en-US" dirty="0" smtClean="0"/>
            </a:br>
            <a:r>
              <a:rPr lang="en-US" dirty="0" smtClean="0"/>
              <a:t>La Capital: Quito</a:t>
            </a:r>
            <a:endParaRPr lang="en-US" dirty="0"/>
          </a:p>
        </p:txBody>
      </p:sp>
      <p:sp>
        <p:nvSpPr>
          <p:cNvPr id="8" name="Content Placeholder 7"/>
          <p:cNvSpPr>
            <a:spLocks noGrp="1"/>
          </p:cNvSpPr>
          <p:nvPr>
            <p:ph idx="1"/>
          </p:nvPr>
        </p:nvSpPr>
        <p:spPr>
          <a:xfrm>
            <a:off x="76200" y="1524000"/>
            <a:ext cx="5105400" cy="4953000"/>
          </a:xfrm>
          <a:ln>
            <a:solidFill>
              <a:schemeClr val="tx1"/>
            </a:solidFill>
          </a:ln>
        </p:spPr>
        <p:txBody>
          <a:bodyPr>
            <a:noAutofit/>
          </a:bodyPr>
          <a:lstStyle/>
          <a:p>
            <a:r>
              <a:rPr lang="en-US" sz="2000" dirty="0" smtClean="0"/>
              <a:t>the political and cultural hub of a highly centralized country, where power is wielded by an elite class of politicians, bankers and company directors </a:t>
            </a:r>
          </a:p>
          <a:p>
            <a:r>
              <a:rPr lang="en-US" sz="2000" dirty="0" smtClean="0"/>
              <a:t>where Quechua-speaking women queue for buses in traditional clothing with beads for sale strung tightly around their necks… and babies carried on their mothers' backs in securely wrapped blankets</a:t>
            </a:r>
          </a:p>
          <a:p>
            <a:r>
              <a:rPr lang="en-US" sz="2000" dirty="0" smtClean="0"/>
              <a:t>And the proliferation of ragged shoeshine boys and desperate hawkers selling miracle products is a sobering reminder of the levels of poverty in the city, and its considerable social inequalities.</a:t>
            </a:r>
          </a:p>
          <a:p>
            <a:pPr>
              <a:buNone/>
            </a:pPr>
            <a:endParaRPr lang="en-US" sz="2000" dirty="0" smtClean="0"/>
          </a:p>
          <a:p>
            <a:endParaRPr lang="en-US" sz="2000" dirty="0"/>
          </a:p>
        </p:txBody>
      </p:sp>
      <p:sp>
        <p:nvSpPr>
          <p:cNvPr id="4" name="TextBox 3"/>
          <p:cNvSpPr txBox="1"/>
          <p:nvPr/>
        </p:nvSpPr>
        <p:spPr>
          <a:xfrm>
            <a:off x="2667000" y="6443246"/>
            <a:ext cx="6324600" cy="338554"/>
          </a:xfrm>
          <a:prstGeom prst="rect">
            <a:avLst/>
          </a:prstGeom>
          <a:solidFill>
            <a:schemeClr val="bg1">
              <a:lumMod val="85000"/>
            </a:schemeClr>
          </a:solidFill>
          <a:ln>
            <a:solidFill>
              <a:schemeClr val="bg1">
                <a:lumMod val="85000"/>
              </a:schemeClr>
            </a:solidFill>
          </a:ln>
        </p:spPr>
        <p:txBody>
          <a:bodyPr wrap="square" rtlCol="0">
            <a:spAutoFit/>
          </a:bodyPr>
          <a:lstStyle/>
          <a:p>
            <a:r>
              <a:rPr lang="en-US" sz="1600" dirty="0" smtClean="0"/>
              <a:t>http://travel.yahoo.com/p-travelguide-191502072-quito_vacations-i</a:t>
            </a:r>
            <a:endParaRPr lang="en-US" sz="1600" dirty="0"/>
          </a:p>
        </p:txBody>
      </p:sp>
      <p:pic>
        <p:nvPicPr>
          <p:cNvPr id="63492" name="Picture 4" descr="http://www.forodefotos.com/attachments/ecuador/4387d1222208050-quito-quito_.jpg"/>
          <p:cNvPicPr>
            <a:picLocks noChangeAspect="1" noChangeArrowheads="1"/>
          </p:cNvPicPr>
          <p:nvPr/>
        </p:nvPicPr>
        <p:blipFill>
          <a:blip r:embed="rId3" cstate="print"/>
          <a:srcRect/>
          <a:stretch>
            <a:fillRect/>
          </a:stretch>
        </p:blipFill>
        <p:spPr bwMode="auto">
          <a:xfrm>
            <a:off x="5334000" y="152400"/>
            <a:ext cx="3657599" cy="2743199"/>
          </a:xfrm>
          <a:prstGeom prst="rect">
            <a:avLst/>
          </a:prstGeom>
          <a:noFill/>
        </p:spPr>
      </p:pic>
      <p:pic>
        <p:nvPicPr>
          <p:cNvPr id="63494" name="Picture 6" descr="http://www.marquette.edu/magazine/fall06/art/shoeshine.jpg"/>
          <p:cNvPicPr>
            <a:picLocks noChangeAspect="1" noChangeArrowheads="1"/>
          </p:cNvPicPr>
          <p:nvPr/>
        </p:nvPicPr>
        <p:blipFill>
          <a:blip r:embed="rId4" cstate="print"/>
          <a:srcRect/>
          <a:stretch>
            <a:fillRect/>
          </a:stretch>
        </p:blipFill>
        <p:spPr bwMode="auto">
          <a:xfrm>
            <a:off x="7315200" y="4038600"/>
            <a:ext cx="1613535" cy="2305050"/>
          </a:xfrm>
          <a:prstGeom prst="rect">
            <a:avLst/>
          </a:prstGeom>
          <a:noFill/>
        </p:spPr>
      </p:pic>
      <p:pic>
        <p:nvPicPr>
          <p:cNvPr id="63496" name="Picture 8" descr="http://www.danheller.com/images/LatinAmerica/Ecuador/Quito/Women/indigenous-quechua-big.jpg"/>
          <p:cNvPicPr>
            <a:picLocks noChangeAspect="1" noChangeArrowheads="1"/>
          </p:cNvPicPr>
          <p:nvPr/>
        </p:nvPicPr>
        <p:blipFill>
          <a:blip r:embed="rId5" cstate="print"/>
          <a:srcRect l="5818" t="4372" r="37455"/>
          <a:stretch>
            <a:fillRect/>
          </a:stretch>
        </p:blipFill>
        <p:spPr bwMode="auto">
          <a:xfrm>
            <a:off x="5181600" y="4038600"/>
            <a:ext cx="1981200" cy="2222501"/>
          </a:xfrm>
          <a:prstGeom prst="rect">
            <a:avLst/>
          </a:prstGeom>
          <a:noFill/>
        </p:spPr>
      </p:pic>
      <p:sp>
        <p:nvSpPr>
          <p:cNvPr id="9" name="TextBox 8">
            <a:hlinkClick r:id="rId6"/>
          </p:cNvPr>
          <p:cNvSpPr txBox="1"/>
          <p:nvPr/>
        </p:nvSpPr>
        <p:spPr>
          <a:xfrm>
            <a:off x="5644545" y="2971800"/>
            <a:ext cx="2813655" cy="923330"/>
          </a:xfrm>
          <a:prstGeom prst="rect">
            <a:avLst/>
          </a:prstGeom>
          <a:solidFill>
            <a:schemeClr val="bg2">
              <a:lumMod val="75000"/>
            </a:schemeClr>
          </a:solidFill>
          <a:ln>
            <a:solidFill>
              <a:schemeClr val="tx1"/>
            </a:solidFill>
          </a:ln>
        </p:spPr>
        <p:txBody>
          <a:bodyPr wrap="none" rtlCol="0">
            <a:spAutoFit/>
          </a:bodyPr>
          <a:lstStyle/>
          <a:p>
            <a:r>
              <a:rPr lang="en-US" dirty="0" smtClean="0"/>
              <a:t>Discovery Channel :</a:t>
            </a:r>
          </a:p>
          <a:p>
            <a:r>
              <a:rPr lang="en-US" dirty="0" smtClean="0"/>
              <a:t>Passport to Latin America</a:t>
            </a:r>
          </a:p>
          <a:p>
            <a:r>
              <a:rPr lang="en-US" dirty="0" smtClean="0"/>
              <a:t>Quito Ecuador :Part 1</a:t>
            </a:r>
            <a:endParaRPr lang="en-US" dirty="0"/>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2000"/>
                                        <p:tgtEl>
                                          <p:spTgt spid="8">
                                            <p:txEl>
                                              <p:pRg st="1" end="1"/>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2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err="1" smtClean="0"/>
              <a:t>Lugares</a:t>
            </a:r>
            <a:r>
              <a:rPr lang="en-US" sz="3200" dirty="0" smtClean="0"/>
              <a:t> </a:t>
            </a:r>
            <a:r>
              <a:rPr lang="en-US" sz="3200" dirty="0" err="1" smtClean="0"/>
              <a:t>para</a:t>
            </a:r>
            <a:r>
              <a:rPr lang="en-US" sz="3200" dirty="0" smtClean="0"/>
              <a:t> </a:t>
            </a:r>
            <a:r>
              <a:rPr lang="en-US" sz="3200" dirty="0" err="1" smtClean="0"/>
              <a:t>visitar</a:t>
            </a:r>
            <a:r>
              <a:rPr lang="en-US" dirty="0" smtClean="0"/>
              <a:t>: </a:t>
            </a:r>
            <a:br>
              <a:rPr lang="en-US" dirty="0" smtClean="0"/>
            </a:br>
            <a:r>
              <a:rPr lang="en-US" dirty="0" smtClean="0"/>
              <a:t>La Capital: Quito</a:t>
            </a:r>
            <a:endParaRPr lang="en-US" dirty="0"/>
          </a:p>
        </p:txBody>
      </p:sp>
      <p:sp>
        <p:nvSpPr>
          <p:cNvPr id="8" name="Content Placeholder 7"/>
          <p:cNvSpPr>
            <a:spLocks noGrp="1"/>
          </p:cNvSpPr>
          <p:nvPr>
            <p:ph idx="1"/>
          </p:nvPr>
        </p:nvSpPr>
        <p:spPr>
          <a:xfrm>
            <a:off x="4724400" y="152400"/>
            <a:ext cx="4114800" cy="2667000"/>
          </a:xfrm>
          <a:ln>
            <a:solidFill>
              <a:schemeClr val="tx1"/>
            </a:solidFill>
          </a:ln>
        </p:spPr>
        <p:txBody>
          <a:bodyPr>
            <a:noAutofit/>
          </a:bodyPr>
          <a:lstStyle/>
          <a:p>
            <a:r>
              <a:rPr lang="en-US" sz="2000" dirty="0" smtClean="0"/>
              <a:t>At the southern end is the old town… the Plaza de la </a:t>
            </a:r>
            <a:r>
              <a:rPr lang="en-US" sz="2000" dirty="0" err="1" smtClean="0"/>
              <a:t>Independencia</a:t>
            </a:r>
            <a:r>
              <a:rPr lang="en-US" sz="2000" dirty="0" smtClean="0"/>
              <a:t>,  Plaza San Francisco and Plaza Santo Domingo…hill of El </a:t>
            </a:r>
            <a:r>
              <a:rPr lang="en-US" sz="2000" dirty="0" err="1" smtClean="0"/>
              <a:t>Panecillo</a:t>
            </a:r>
            <a:r>
              <a:rPr lang="en-US" sz="2000" dirty="0" smtClean="0"/>
              <a:t> (the Little Bread Roll), crowned by a large statue of the </a:t>
            </a:r>
            <a:r>
              <a:rPr lang="en-US" sz="2000" dirty="0" err="1" smtClean="0"/>
              <a:t>Virgen</a:t>
            </a:r>
            <a:r>
              <a:rPr lang="en-US" sz="2000" dirty="0" smtClean="0"/>
              <a:t> de Quito. </a:t>
            </a:r>
          </a:p>
          <a:p>
            <a:endParaRPr lang="en-US" sz="2000" dirty="0" smtClean="0"/>
          </a:p>
          <a:p>
            <a:endParaRPr lang="en-US" sz="2000" dirty="0"/>
          </a:p>
        </p:txBody>
      </p:sp>
      <p:sp>
        <p:nvSpPr>
          <p:cNvPr id="4" name="TextBox 3"/>
          <p:cNvSpPr txBox="1"/>
          <p:nvPr/>
        </p:nvSpPr>
        <p:spPr>
          <a:xfrm>
            <a:off x="228600" y="6443246"/>
            <a:ext cx="6324600" cy="338554"/>
          </a:xfrm>
          <a:prstGeom prst="rect">
            <a:avLst/>
          </a:prstGeom>
          <a:solidFill>
            <a:schemeClr val="bg1">
              <a:lumMod val="85000"/>
            </a:schemeClr>
          </a:solidFill>
          <a:ln>
            <a:solidFill>
              <a:schemeClr val="bg1">
                <a:lumMod val="85000"/>
              </a:schemeClr>
            </a:solidFill>
          </a:ln>
        </p:spPr>
        <p:txBody>
          <a:bodyPr wrap="square" rtlCol="0">
            <a:spAutoFit/>
          </a:bodyPr>
          <a:lstStyle/>
          <a:p>
            <a:r>
              <a:rPr lang="en-US" sz="1600" dirty="0" smtClean="0"/>
              <a:t>http://travel.yahoo.com/p-travelguide-191502072-quito_vacations-i</a:t>
            </a:r>
            <a:endParaRPr lang="en-US" sz="1600" dirty="0"/>
          </a:p>
        </p:txBody>
      </p:sp>
      <p:pic>
        <p:nvPicPr>
          <p:cNvPr id="4098" name="Picture 2" descr="http://www.tiwy.com/pais/ecuador/quito/virgen_de_quito/virgen.jpg"/>
          <p:cNvPicPr>
            <a:picLocks noChangeAspect="1" noChangeArrowheads="1"/>
          </p:cNvPicPr>
          <p:nvPr/>
        </p:nvPicPr>
        <p:blipFill>
          <a:blip r:embed="rId3" cstate="print"/>
          <a:srcRect/>
          <a:stretch>
            <a:fillRect/>
          </a:stretch>
        </p:blipFill>
        <p:spPr bwMode="auto">
          <a:xfrm>
            <a:off x="381000" y="1422400"/>
            <a:ext cx="3657600" cy="4876800"/>
          </a:xfrm>
          <a:prstGeom prst="rect">
            <a:avLst/>
          </a:prstGeom>
          <a:noFill/>
        </p:spPr>
      </p:pic>
      <p:pic>
        <p:nvPicPr>
          <p:cNvPr id="4100" name="Picture 4" descr="http://www.travel-images.com/pht/ecuador148.jpg"/>
          <p:cNvPicPr>
            <a:picLocks noChangeAspect="1" noChangeArrowheads="1"/>
          </p:cNvPicPr>
          <p:nvPr/>
        </p:nvPicPr>
        <p:blipFill>
          <a:blip r:embed="rId4" cstate="print"/>
          <a:srcRect/>
          <a:stretch>
            <a:fillRect/>
          </a:stretch>
        </p:blipFill>
        <p:spPr bwMode="auto">
          <a:xfrm>
            <a:off x="5105400" y="3406793"/>
            <a:ext cx="3657600" cy="2994007"/>
          </a:xfrm>
          <a:prstGeom prst="rect">
            <a:avLst/>
          </a:prstGeom>
          <a:noFill/>
        </p:spPr>
      </p:pic>
      <p:sp>
        <p:nvSpPr>
          <p:cNvPr id="7" name="TextBox 6">
            <a:hlinkClick r:id="rId5"/>
          </p:cNvPr>
          <p:cNvSpPr txBox="1"/>
          <p:nvPr/>
        </p:nvSpPr>
        <p:spPr>
          <a:xfrm>
            <a:off x="3581400" y="2667000"/>
            <a:ext cx="2941896" cy="646331"/>
          </a:xfrm>
          <a:prstGeom prst="rect">
            <a:avLst/>
          </a:prstGeom>
          <a:solidFill>
            <a:schemeClr val="bg2">
              <a:lumMod val="75000"/>
            </a:schemeClr>
          </a:solidFill>
          <a:ln>
            <a:solidFill>
              <a:schemeClr val="tx1"/>
            </a:solidFill>
          </a:ln>
        </p:spPr>
        <p:txBody>
          <a:bodyPr wrap="none" rtlCol="0">
            <a:spAutoFit/>
          </a:bodyPr>
          <a:lstStyle/>
          <a:p>
            <a:r>
              <a:rPr lang="en-US" dirty="0" smtClean="0"/>
              <a:t>Passport to Latin America: </a:t>
            </a:r>
          </a:p>
          <a:p>
            <a:r>
              <a:rPr lang="en-US" dirty="0" smtClean="0"/>
              <a:t>Quito, </a:t>
            </a:r>
            <a:r>
              <a:rPr lang="en-US" dirty="0" err="1" smtClean="0"/>
              <a:t>EcuadorPart</a:t>
            </a:r>
            <a:r>
              <a:rPr lang="en-US" dirty="0" smtClean="0"/>
              <a:t> 2</a:t>
            </a:r>
            <a:endParaRPr lang="en-US" dirty="0"/>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err="1" smtClean="0"/>
              <a:t>Lugares</a:t>
            </a:r>
            <a:r>
              <a:rPr lang="en-US" sz="3200" dirty="0" smtClean="0"/>
              <a:t> </a:t>
            </a:r>
            <a:r>
              <a:rPr lang="en-US" sz="3200" dirty="0" err="1" smtClean="0"/>
              <a:t>para</a:t>
            </a:r>
            <a:r>
              <a:rPr lang="en-US" sz="3200" dirty="0" smtClean="0"/>
              <a:t> </a:t>
            </a:r>
            <a:r>
              <a:rPr lang="en-US" sz="3200" dirty="0" err="1" smtClean="0"/>
              <a:t>visitar</a:t>
            </a:r>
            <a:r>
              <a:rPr lang="en-US" dirty="0" smtClean="0"/>
              <a:t>: </a:t>
            </a:r>
            <a:br>
              <a:rPr lang="en-US" dirty="0" smtClean="0"/>
            </a:br>
            <a:r>
              <a:rPr lang="en-US" dirty="0" smtClean="0"/>
              <a:t>La Capital: Quito</a:t>
            </a:r>
            <a:endParaRPr lang="en-US" dirty="0"/>
          </a:p>
        </p:txBody>
      </p:sp>
      <p:sp>
        <p:nvSpPr>
          <p:cNvPr id="8" name="Content Placeholder 7"/>
          <p:cNvSpPr>
            <a:spLocks noGrp="1"/>
          </p:cNvSpPr>
          <p:nvPr>
            <p:ph idx="1"/>
          </p:nvPr>
        </p:nvSpPr>
        <p:spPr>
          <a:xfrm>
            <a:off x="228600" y="4953000"/>
            <a:ext cx="8610600" cy="1371600"/>
          </a:xfrm>
          <a:ln>
            <a:solidFill>
              <a:schemeClr val="tx1"/>
            </a:solidFill>
          </a:ln>
        </p:spPr>
        <p:txBody>
          <a:bodyPr>
            <a:noAutofit/>
          </a:bodyPr>
          <a:lstStyle/>
          <a:p>
            <a:r>
              <a:rPr lang="en-US" sz="2000" dirty="0" smtClean="0"/>
              <a:t>At the northern end is the new town, El Norte as the </a:t>
            </a:r>
            <a:r>
              <a:rPr lang="en-US" sz="2000" dirty="0" err="1" smtClean="0"/>
              <a:t>Quiteños</a:t>
            </a:r>
            <a:r>
              <a:rPr lang="en-US" sz="2000" dirty="0" smtClean="0"/>
              <a:t> call it,  stretching to the airport with the central areas of La </a:t>
            </a:r>
            <a:r>
              <a:rPr lang="en-US" sz="2000" dirty="0" err="1" smtClean="0"/>
              <a:t>Mariscal</a:t>
            </a:r>
            <a:r>
              <a:rPr lang="en-US" sz="2000" dirty="0" smtClean="0"/>
              <a:t>, where most hotels and tourist facilities are located, and the business district further north, around </a:t>
            </a:r>
            <a:r>
              <a:rPr lang="en-US" sz="2000" dirty="0" err="1" smtClean="0"/>
              <a:t>Parque</a:t>
            </a:r>
            <a:r>
              <a:rPr lang="en-US" sz="2000" dirty="0" smtClean="0"/>
              <a:t> La Carolina.</a:t>
            </a:r>
            <a:endParaRPr lang="en-US" sz="2000" dirty="0"/>
          </a:p>
        </p:txBody>
      </p:sp>
      <p:sp>
        <p:nvSpPr>
          <p:cNvPr id="4" name="TextBox 3"/>
          <p:cNvSpPr txBox="1"/>
          <p:nvPr/>
        </p:nvSpPr>
        <p:spPr>
          <a:xfrm>
            <a:off x="2667000" y="6443246"/>
            <a:ext cx="6324600" cy="338554"/>
          </a:xfrm>
          <a:prstGeom prst="rect">
            <a:avLst/>
          </a:prstGeom>
          <a:solidFill>
            <a:schemeClr val="bg1">
              <a:lumMod val="85000"/>
            </a:schemeClr>
          </a:solidFill>
          <a:ln>
            <a:solidFill>
              <a:schemeClr val="bg1">
                <a:lumMod val="85000"/>
              </a:schemeClr>
            </a:solidFill>
          </a:ln>
        </p:spPr>
        <p:txBody>
          <a:bodyPr wrap="square" rtlCol="0">
            <a:spAutoFit/>
          </a:bodyPr>
          <a:lstStyle/>
          <a:p>
            <a:r>
              <a:rPr lang="en-US" sz="1600" dirty="0" smtClean="0"/>
              <a:t>http://travel.yahoo.com/p-travelguide-191502072-quito_vacations-i</a:t>
            </a:r>
            <a:endParaRPr lang="en-US" sz="1600" dirty="0"/>
          </a:p>
        </p:txBody>
      </p:sp>
      <p:pic>
        <p:nvPicPr>
          <p:cNvPr id="2052" name="Picture 4" descr="http://images.travelnow.com/hotelimages/s/032000/032288A.jpg"/>
          <p:cNvPicPr>
            <a:picLocks noChangeAspect="1" noChangeArrowheads="1"/>
          </p:cNvPicPr>
          <p:nvPr/>
        </p:nvPicPr>
        <p:blipFill>
          <a:blip r:embed="rId3" cstate="print"/>
          <a:srcRect/>
          <a:stretch>
            <a:fillRect/>
          </a:stretch>
        </p:blipFill>
        <p:spPr bwMode="auto">
          <a:xfrm>
            <a:off x="5759652" y="228600"/>
            <a:ext cx="2831897" cy="4343400"/>
          </a:xfrm>
          <a:prstGeom prst="rect">
            <a:avLst/>
          </a:prstGeom>
          <a:noFill/>
        </p:spPr>
      </p:pic>
      <p:pic>
        <p:nvPicPr>
          <p:cNvPr id="2054" name="Picture 6" descr="http://www.turismoenfotos.com/archivos/temp/1415/400_1222201566_quito07.jpg"/>
          <p:cNvPicPr>
            <a:picLocks noChangeAspect="1" noChangeArrowheads="1"/>
          </p:cNvPicPr>
          <p:nvPr/>
        </p:nvPicPr>
        <p:blipFill>
          <a:blip r:embed="rId4" cstate="print"/>
          <a:srcRect t="12281" r="1754" b="13976"/>
          <a:stretch>
            <a:fillRect/>
          </a:stretch>
        </p:blipFill>
        <p:spPr bwMode="auto">
          <a:xfrm>
            <a:off x="167148" y="1752600"/>
            <a:ext cx="5368414" cy="2971800"/>
          </a:xfrm>
          <a:prstGeom prst="rect">
            <a:avLst/>
          </a:prstGeom>
          <a:noFill/>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xfrm>
            <a:off x="228600" y="152400"/>
            <a:ext cx="8686800" cy="1184825"/>
          </a:xfrm>
        </p:spPr>
        <p:txBody>
          <a:bodyPr/>
          <a:lstStyle/>
          <a:p>
            <a:pPr algn="r"/>
            <a:r>
              <a:rPr lang="en-US" dirty="0" smtClean="0"/>
              <a:t>Colombia</a:t>
            </a:r>
            <a:endParaRPr lang="en-US" dirty="0"/>
          </a:p>
        </p:txBody>
      </p:sp>
      <p:pic>
        <p:nvPicPr>
          <p:cNvPr id="96258" name="Picture 2" descr="Map of Colombia"/>
          <p:cNvPicPr>
            <a:picLocks noChangeAspect="1" noChangeArrowheads="1"/>
          </p:cNvPicPr>
          <p:nvPr/>
        </p:nvPicPr>
        <p:blipFill>
          <a:blip r:embed="rId3" cstate="print"/>
          <a:srcRect/>
          <a:stretch>
            <a:fillRect/>
          </a:stretch>
        </p:blipFill>
        <p:spPr bwMode="auto">
          <a:xfrm>
            <a:off x="685801" y="228600"/>
            <a:ext cx="4730620" cy="6400800"/>
          </a:xfrm>
          <a:prstGeom prst="rect">
            <a:avLst/>
          </a:prstGeom>
          <a:noFill/>
        </p:spPr>
      </p:pic>
      <p:sp>
        <p:nvSpPr>
          <p:cNvPr id="6" name="TextBox 5">
            <a:hlinkClick r:id="rId4"/>
          </p:cNvPr>
          <p:cNvSpPr txBox="1"/>
          <p:nvPr/>
        </p:nvSpPr>
        <p:spPr>
          <a:xfrm>
            <a:off x="5638800" y="3733800"/>
            <a:ext cx="1600200" cy="1200329"/>
          </a:xfrm>
          <a:prstGeom prst="rect">
            <a:avLst/>
          </a:prstGeom>
          <a:solidFill>
            <a:schemeClr val="bg2">
              <a:lumMod val="75000"/>
            </a:schemeClr>
          </a:solidFill>
          <a:ln>
            <a:solidFill>
              <a:schemeClr val="tx1"/>
            </a:solidFill>
          </a:ln>
        </p:spPr>
        <p:txBody>
          <a:bodyPr wrap="square" rtlCol="0">
            <a:spAutoFit/>
          </a:bodyPr>
          <a:lstStyle/>
          <a:p>
            <a:pPr algn="ctr"/>
            <a:r>
              <a:rPr lang="en-US" dirty="0" smtClean="0"/>
              <a:t>Colombia : Friendly, Beautiful and Troubled</a:t>
            </a:r>
            <a:endParaRPr lang="en-US" dirty="0"/>
          </a:p>
        </p:txBody>
      </p:sp>
      <p:sp>
        <p:nvSpPr>
          <p:cNvPr id="7" name="TextBox 6">
            <a:hlinkClick r:id="rId5"/>
          </p:cNvPr>
          <p:cNvSpPr txBox="1"/>
          <p:nvPr/>
        </p:nvSpPr>
        <p:spPr>
          <a:xfrm>
            <a:off x="5113582" y="1600200"/>
            <a:ext cx="3065968" cy="923330"/>
          </a:xfrm>
          <a:prstGeom prst="rect">
            <a:avLst/>
          </a:prstGeom>
          <a:solidFill>
            <a:schemeClr val="bg2">
              <a:lumMod val="75000"/>
            </a:schemeClr>
          </a:solidFill>
          <a:ln>
            <a:solidFill>
              <a:schemeClr val="tx1"/>
            </a:solidFill>
          </a:ln>
        </p:spPr>
        <p:txBody>
          <a:bodyPr wrap="none" rtlCol="0">
            <a:spAutoFit/>
          </a:bodyPr>
          <a:lstStyle/>
          <a:p>
            <a:pPr algn="ctr"/>
            <a:r>
              <a:rPr lang="en-US" dirty="0" smtClean="0"/>
              <a:t>Colombia: </a:t>
            </a:r>
          </a:p>
          <a:p>
            <a:pPr algn="ctr"/>
            <a:r>
              <a:rPr lang="en-US" dirty="0" smtClean="0"/>
              <a:t>La </a:t>
            </a:r>
            <a:r>
              <a:rPr lang="en-US" dirty="0" err="1" smtClean="0"/>
              <a:t>Experiencia</a:t>
            </a:r>
            <a:endParaRPr lang="en-US" dirty="0" smtClean="0"/>
          </a:p>
          <a:p>
            <a:pPr algn="ctr"/>
            <a:r>
              <a:rPr lang="en-US" dirty="0" smtClean="0"/>
              <a:t>De </a:t>
            </a:r>
            <a:r>
              <a:rPr lang="en-US" dirty="0" err="1" smtClean="0"/>
              <a:t>Tu</a:t>
            </a:r>
            <a:r>
              <a:rPr lang="en-US" dirty="0" smtClean="0"/>
              <a:t> Vida – Bogotá- Part 1</a:t>
            </a:r>
            <a:endParaRPr lang="en-US" dirty="0"/>
          </a:p>
        </p:txBody>
      </p:sp>
    </p:spTree>
  </p:cSld>
  <p:clrMapOvr>
    <a:masterClrMapping/>
  </p:clrMapOvr>
  <p:transition>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normAutofit/>
          </a:bodyPr>
          <a:lstStyle/>
          <a:p>
            <a:r>
              <a:rPr lang="en-US" dirty="0" smtClean="0"/>
              <a:t>Guayaquil</a:t>
            </a:r>
            <a:endParaRPr lang="en-US" dirty="0"/>
          </a:p>
        </p:txBody>
      </p:sp>
      <p:sp>
        <p:nvSpPr>
          <p:cNvPr id="4" name="Content Placeholder 3"/>
          <p:cNvSpPr>
            <a:spLocks noGrp="1"/>
          </p:cNvSpPr>
          <p:nvPr>
            <p:ph idx="1"/>
          </p:nvPr>
        </p:nvSpPr>
        <p:spPr>
          <a:xfrm>
            <a:off x="304800" y="1249362"/>
            <a:ext cx="3048000" cy="1570038"/>
          </a:xfrm>
        </p:spPr>
        <p:txBody>
          <a:bodyPr>
            <a:normAutofit/>
          </a:bodyPr>
          <a:lstStyle/>
          <a:p>
            <a:r>
              <a:rPr lang="en-US" sz="2400" dirty="0" smtClean="0"/>
              <a:t>Largest city </a:t>
            </a:r>
          </a:p>
          <a:p>
            <a:r>
              <a:rPr lang="en-US" sz="2400" dirty="0" smtClean="0"/>
              <a:t>Most population </a:t>
            </a:r>
          </a:p>
          <a:p>
            <a:r>
              <a:rPr lang="en-US" sz="2400" dirty="0" smtClean="0"/>
              <a:t>Main port</a:t>
            </a:r>
          </a:p>
        </p:txBody>
      </p:sp>
      <p:sp>
        <p:nvSpPr>
          <p:cNvPr id="5" name="TextBox 4"/>
          <p:cNvSpPr txBox="1"/>
          <p:nvPr/>
        </p:nvSpPr>
        <p:spPr>
          <a:xfrm>
            <a:off x="4114800" y="5105400"/>
            <a:ext cx="4724400" cy="1569660"/>
          </a:xfrm>
          <a:prstGeom prst="rect">
            <a:avLst/>
          </a:prstGeom>
          <a:noFill/>
        </p:spPr>
        <p:txBody>
          <a:bodyPr wrap="square" rtlCol="0">
            <a:spAutoFit/>
          </a:bodyPr>
          <a:lstStyle/>
          <a:p>
            <a:r>
              <a:rPr lang="en-US" sz="2400" dirty="0" err="1" smtClean="0"/>
              <a:t>Malecon</a:t>
            </a:r>
            <a:r>
              <a:rPr lang="en-US" sz="2400" dirty="0" smtClean="0"/>
              <a:t> 2000: </a:t>
            </a:r>
          </a:p>
          <a:p>
            <a:r>
              <a:rPr lang="en-US" sz="2400" dirty="0" smtClean="0"/>
              <a:t>Waterfront promenade with contemporary art museum, large garden and a shopping mall</a:t>
            </a:r>
            <a:endParaRPr lang="en-US" dirty="0"/>
          </a:p>
        </p:txBody>
      </p:sp>
      <p:pic>
        <p:nvPicPr>
          <p:cNvPr id="61442" name="Picture 2" descr="http://culturespanishamerica.files.wordpress.com/2010/05/teatro_centro_civico___guayaquil___ecuador.jpg"/>
          <p:cNvPicPr>
            <a:picLocks noChangeAspect="1" noChangeArrowheads="1"/>
          </p:cNvPicPr>
          <p:nvPr/>
        </p:nvPicPr>
        <p:blipFill>
          <a:blip r:embed="rId3" cstate="print"/>
          <a:srcRect/>
          <a:stretch>
            <a:fillRect/>
          </a:stretch>
        </p:blipFill>
        <p:spPr bwMode="auto">
          <a:xfrm>
            <a:off x="6248400" y="3352800"/>
            <a:ext cx="2745749" cy="2057400"/>
          </a:xfrm>
          <a:prstGeom prst="rect">
            <a:avLst/>
          </a:prstGeom>
          <a:noFill/>
        </p:spPr>
      </p:pic>
      <p:pic>
        <p:nvPicPr>
          <p:cNvPr id="61444" name="Picture 4" descr="http://www.pictureninja.com/pages/ecuador/guayaquil-waterfront.JPG"/>
          <p:cNvPicPr>
            <a:picLocks noChangeAspect="1" noChangeArrowheads="1"/>
          </p:cNvPicPr>
          <p:nvPr/>
        </p:nvPicPr>
        <p:blipFill>
          <a:blip r:embed="rId4" cstate="print"/>
          <a:srcRect t="8163" r="2041"/>
          <a:stretch>
            <a:fillRect/>
          </a:stretch>
        </p:blipFill>
        <p:spPr bwMode="auto">
          <a:xfrm>
            <a:off x="381000" y="4038600"/>
            <a:ext cx="3657600" cy="2571751"/>
          </a:xfrm>
          <a:prstGeom prst="rect">
            <a:avLst/>
          </a:prstGeom>
          <a:noFill/>
        </p:spPr>
      </p:pic>
      <p:pic>
        <p:nvPicPr>
          <p:cNvPr id="61446" name="Picture 6" descr="http://culturespanishamerica.files.wordpress.com/2010/05/guayaquil.jpg"/>
          <p:cNvPicPr>
            <a:picLocks noChangeAspect="1" noChangeArrowheads="1"/>
          </p:cNvPicPr>
          <p:nvPr/>
        </p:nvPicPr>
        <p:blipFill>
          <a:blip r:embed="rId5" cstate="print"/>
          <a:srcRect t="20571" r="800"/>
          <a:stretch>
            <a:fillRect/>
          </a:stretch>
        </p:blipFill>
        <p:spPr bwMode="auto">
          <a:xfrm>
            <a:off x="3581400" y="219381"/>
            <a:ext cx="5181600" cy="2904203"/>
          </a:xfrm>
          <a:prstGeom prst="rect">
            <a:avLst/>
          </a:prstGeom>
          <a:noFill/>
        </p:spPr>
      </p:pic>
      <p:sp>
        <p:nvSpPr>
          <p:cNvPr id="8" name="TextBox 7">
            <a:hlinkClick r:id="rId6"/>
          </p:cNvPr>
          <p:cNvSpPr txBox="1"/>
          <p:nvPr/>
        </p:nvSpPr>
        <p:spPr>
          <a:xfrm>
            <a:off x="533400" y="3276600"/>
            <a:ext cx="2112501" cy="369332"/>
          </a:xfrm>
          <a:prstGeom prst="rect">
            <a:avLst/>
          </a:prstGeom>
          <a:solidFill>
            <a:schemeClr val="bg2">
              <a:lumMod val="75000"/>
            </a:schemeClr>
          </a:solidFill>
          <a:ln>
            <a:solidFill>
              <a:schemeClr val="tx1"/>
            </a:solidFill>
          </a:ln>
        </p:spPr>
        <p:txBody>
          <a:bodyPr wrap="none" rtlCol="0">
            <a:spAutoFit/>
          </a:bodyPr>
          <a:lstStyle/>
          <a:p>
            <a:r>
              <a:rPr lang="en-US" dirty="0" err="1" smtClean="0"/>
              <a:t>Turismo</a:t>
            </a:r>
            <a:r>
              <a:rPr lang="en-US" dirty="0" smtClean="0"/>
              <a:t> Guayaquil</a:t>
            </a:r>
            <a:endParaRPr lang="en-US" dirty="0"/>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0"/>
            <a:ext cx="5715000" cy="1676400"/>
          </a:xfrm>
        </p:spPr>
        <p:txBody>
          <a:bodyPr>
            <a:normAutofit fontScale="90000"/>
          </a:bodyPr>
          <a:lstStyle/>
          <a:p>
            <a:pPr algn="r"/>
            <a:r>
              <a:rPr lang="en-US" sz="4000" dirty="0" smtClean="0"/>
              <a:t>Cuenca- </a:t>
            </a:r>
            <a:r>
              <a:rPr lang="en-US" dirty="0" smtClean="0"/>
              <a:t/>
            </a:r>
            <a:br>
              <a:rPr lang="en-US" dirty="0" smtClean="0"/>
            </a:br>
            <a:r>
              <a:rPr lang="en-US" dirty="0" smtClean="0"/>
              <a:t>La </a:t>
            </a:r>
            <a:r>
              <a:rPr lang="en-US" dirty="0" err="1" smtClean="0"/>
              <a:t>concepcion</a:t>
            </a:r>
            <a:r>
              <a:rPr lang="en-US" dirty="0" smtClean="0"/>
              <a:t> </a:t>
            </a:r>
            <a:br>
              <a:rPr lang="en-US" dirty="0" smtClean="0"/>
            </a:br>
            <a:r>
              <a:rPr lang="en-US" dirty="0" smtClean="0"/>
              <a:t>cathedral &amp; monastery</a:t>
            </a:r>
            <a:endParaRPr lang="en-US" sz="3200" dirty="0"/>
          </a:p>
        </p:txBody>
      </p:sp>
      <p:pic>
        <p:nvPicPr>
          <p:cNvPr id="55298" name="Picture 2" descr="http://upload.wikimedia.org/wikipedia/commons/thumb/3/3e/Cuenca_Ecuador_Catedral_Nueva_01.jpg/1024px-Cuenca_Ecuador_Catedral_Nueva_01.jpg"/>
          <p:cNvPicPr>
            <a:picLocks noChangeAspect="1" noChangeArrowheads="1"/>
          </p:cNvPicPr>
          <p:nvPr/>
        </p:nvPicPr>
        <p:blipFill>
          <a:blip r:embed="rId3" cstate="print"/>
          <a:srcRect/>
          <a:stretch>
            <a:fillRect/>
          </a:stretch>
        </p:blipFill>
        <p:spPr bwMode="auto">
          <a:xfrm>
            <a:off x="762000" y="3352800"/>
            <a:ext cx="3224405" cy="2865438"/>
          </a:xfrm>
          <a:prstGeom prst="rect">
            <a:avLst/>
          </a:prstGeom>
          <a:noFill/>
        </p:spPr>
      </p:pic>
      <p:pic>
        <p:nvPicPr>
          <p:cNvPr id="55300" name="Picture 4" descr="http://i637.photobucket.com/albums/uu99/mytravelguideposts/MTGP/11291322431front-of-the-cathedral.jpg"/>
          <p:cNvPicPr>
            <a:picLocks noChangeAspect="1" noChangeArrowheads="1"/>
          </p:cNvPicPr>
          <p:nvPr/>
        </p:nvPicPr>
        <p:blipFill>
          <a:blip r:embed="rId4" cstate="print"/>
          <a:srcRect/>
          <a:stretch>
            <a:fillRect/>
          </a:stretch>
        </p:blipFill>
        <p:spPr bwMode="auto">
          <a:xfrm>
            <a:off x="4343400" y="2057400"/>
            <a:ext cx="4470398" cy="3352800"/>
          </a:xfrm>
          <a:prstGeom prst="rect">
            <a:avLst/>
          </a:prstGeom>
          <a:noFill/>
        </p:spPr>
      </p:pic>
      <p:pic>
        <p:nvPicPr>
          <p:cNvPr id="5" name="Picture 2" descr="http://i.images.cdn.fotopedia.com/flickr-124916149-hd/World_Heritage_Sites/America/South_America/Ecuador/Historic_Centre_of_Santa_Ana_de_los_Rios_de_Cuenca/New_cathedral_in_Cuenca_Ecuador.jpg"/>
          <p:cNvPicPr>
            <a:picLocks noChangeAspect="1" noChangeArrowheads="1"/>
          </p:cNvPicPr>
          <p:nvPr/>
        </p:nvPicPr>
        <p:blipFill>
          <a:blip r:embed="rId5" cstate="print"/>
          <a:srcRect/>
          <a:stretch>
            <a:fillRect/>
          </a:stretch>
        </p:blipFill>
        <p:spPr bwMode="auto">
          <a:xfrm>
            <a:off x="127002" y="209551"/>
            <a:ext cx="3987798" cy="2990849"/>
          </a:xfrm>
          <a:prstGeom prst="rect">
            <a:avLst/>
          </a:prstGeom>
          <a:noFill/>
        </p:spPr>
      </p:pic>
      <p:sp>
        <p:nvSpPr>
          <p:cNvPr id="6" name="TextBox 5">
            <a:hlinkClick r:id="rId6"/>
          </p:cNvPr>
          <p:cNvSpPr txBox="1"/>
          <p:nvPr/>
        </p:nvSpPr>
        <p:spPr>
          <a:xfrm>
            <a:off x="4191000" y="5791200"/>
            <a:ext cx="3936975" cy="369332"/>
          </a:xfrm>
          <a:prstGeom prst="rect">
            <a:avLst/>
          </a:prstGeom>
          <a:solidFill>
            <a:schemeClr val="bg2">
              <a:lumMod val="75000"/>
            </a:schemeClr>
          </a:solidFill>
          <a:ln>
            <a:solidFill>
              <a:schemeClr val="tx1"/>
            </a:solidFill>
          </a:ln>
        </p:spPr>
        <p:txBody>
          <a:bodyPr wrap="none" rtlCol="0">
            <a:spAutoFit/>
          </a:bodyPr>
          <a:lstStyle/>
          <a:p>
            <a:r>
              <a:rPr lang="en-US" dirty="0" smtClean="0">
                <a:latin typeface="+mj-lt"/>
              </a:rPr>
              <a:t>Cuenca Ecuador Video </a:t>
            </a:r>
            <a:r>
              <a:rPr lang="en-US" dirty="0" err="1" smtClean="0">
                <a:latin typeface="+mj-lt"/>
              </a:rPr>
              <a:t>Turístico</a:t>
            </a:r>
            <a:r>
              <a:rPr lang="en-US" dirty="0" smtClean="0">
                <a:latin typeface="+mj-lt"/>
              </a:rPr>
              <a:t> Part 1</a:t>
            </a:r>
            <a:endParaRPr lang="en-US" dirty="0">
              <a:latin typeface="+mj-lt"/>
            </a:endParaRPr>
          </a:p>
        </p:txBody>
      </p:sp>
      <p:sp>
        <p:nvSpPr>
          <p:cNvPr id="7" name="TextBox 6">
            <a:hlinkClick r:id="rId7"/>
          </p:cNvPr>
          <p:cNvSpPr txBox="1"/>
          <p:nvPr/>
        </p:nvSpPr>
        <p:spPr>
          <a:xfrm>
            <a:off x="4648200" y="6324600"/>
            <a:ext cx="3936975" cy="369332"/>
          </a:xfrm>
          <a:prstGeom prst="rect">
            <a:avLst/>
          </a:prstGeom>
          <a:solidFill>
            <a:schemeClr val="bg2">
              <a:lumMod val="75000"/>
            </a:schemeClr>
          </a:solidFill>
          <a:ln>
            <a:solidFill>
              <a:schemeClr val="tx1"/>
            </a:solidFill>
          </a:ln>
        </p:spPr>
        <p:txBody>
          <a:bodyPr wrap="none" rtlCol="0">
            <a:spAutoFit/>
          </a:bodyPr>
          <a:lstStyle/>
          <a:p>
            <a:r>
              <a:rPr lang="en-US" dirty="0" smtClean="0">
                <a:latin typeface="+mj-lt"/>
              </a:rPr>
              <a:t>Cuenca Ecuador Video </a:t>
            </a:r>
            <a:r>
              <a:rPr lang="en-US" dirty="0" err="1" smtClean="0">
                <a:latin typeface="+mj-lt"/>
              </a:rPr>
              <a:t>Turístico</a:t>
            </a:r>
            <a:r>
              <a:rPr lang="en-US" dirty="0" smtClean="0">
                <a:latin typeface="+mj-lt"/>
              </a:rPr>
              <a:t> Part 2</a:t>
            </a:r>
            <a:endParaRPr lang="en-US" dirty="0">
              <a:latin typeface="+mj-lt"/>
            </a:endParaRPr>
          </a:p>
        </p:txBody>
      </p:sp>
    </p:spTree>
  </p:cSld>
  <p:clrMapOvr>
    <a:masterClrMapping/>
  </p:clrMapOvr>
  <p:transition>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91600" cy="1600200"/>
          </a:xfrm>
        </p:spPr>
        <p:txBody>
          <a:bodyPr>
            <a:normAutofit/>
          </a:bodyPr>
          <a:lstStyle/>
          <a:p>
            <a:r>
              <a:rPr lang="en-US" dirty="0" smtClean="0"/>
              <a:t>Cuenca</a:t>
            </a:r>
            <a:endParaRPr lang="en-US" sz="3200" dirty="0"/>
          </a:p>
        </p:txBody>
      </p:sp>
      <p:sp>
        <p:nvSpPr>
          <p:cNvPr id="4" name="TextBox 3"/>
          <p:cNvSpPr txBox="1"/>
          <p:nvPr/>
        </p:nvSpPr>
        <p:spPr>
          <a:xfrm>
            <a:off x="152400" y="6324600"/>
            <a:ext cx="4301306" cy="369332"/>
          </a:xfrm>
          <a:prstGeom prst="rect">
            <a:avLst/>
          </a:prstGeom>
          <a:solidFill>
            <a:schemeClr val="bg1">
              <a:lumMod val="85000"/>
            </a:schemeClr>
          </a:solidFill>
        </p:spPr>
        <p:txBody>
          <a:bodyPr wrap="none" rtlCol="0">
            <a:spAutoFit/>
          </a:bodyPr>
          <a:lstStyle/>
          <a:p>
            <a:r>
              <a:rPr lang="en-US" dirty="0" smtClean="0"/>
              <a:t>http://www.discovercuencaecuador.com/</a:t>
            </a:r>
            <a:endParaRPr lang="en-US" dirty="0"/>
          </a:p>
        </p:txBody>
      </p:sp>
      <p:sp>
        <p:nvSpPr>
          <p:cNvPr id="5" name="TextBox 4">
            <a:hlinkClick r:id="rId3"/>
          </p:cNvPr>
          <p:cNvSpPr txBox="1"/>
          <p:nvPr/>
        </p:nvSpPr>
        <p:spPr>
          <a:xfrm>
            <a:off x="228600" y="5257800"/>
            <a:ext cx="4191000" cy="923330"/>
          </a:xfrm>
          <a:prstGeom prst="rect">
            <a:avLst/>
          </a:prstGeom>
          <a:solidFill>
            <a:schemeClr val="bg2">
              <a:lumMod val="75000"/>
            </a:schemeClr>
          </a:solidFill>
          <a:ln>
            <a:solidFill>
              <a:schemeClr val="tx1"/>
            </a:solidFill>
          </a:ln>
        </p:spPr>
        <p:txBody>
          <a:bodyPr wrap="square" rtlCol="0">
            <a:spAutoFit/>
          </a:bodyPr>
          <a:lstStyle/>
          <a:p>
            <a:pPr algn="ctr"/>
            <a:r>
              <a:rPr lang="en-US" dirty="0" smtClean="0"/>
              <a:t>La Casa </a:t>
            </a:r>
            <a:r>
              <a:rPr lang="en-US" dirty="0" err="1" smtClean="0"/>
              <a:t>Cuencana</a:t>
            </a:r>
            <a:endParaRPr lang="en-US" dirty="0" smtClean="0"/>
          </a:p>
          <a:p>
            <a:pPr algn="ctr"/>
            <a:r>
              <a:rPr lang="en-US" dirty="0" smtClean="0"/>
              <a:t>Help for Ecuadorian Business Owners</a:t>
            </a:r>
          </a:p>
          <a:p>
            <a:pPr algn="ctr"/>
            <a:r>
              <a:rPr lang="en-US" dirty="0" smtClean="0"/>
              <a:t>From the DIY Cuenca Landing Guide</a:t>
            </a:r>
            <a:endParaRPr lang="en-US" dirty="0"/>
          </a:p>
        </p:txBody>
      </p:sp>
      <p:sp>
        <p:nvSpPr>
          <p:cNvPr id="6" name="TextBox 5">
            <a:hlinkClick r:id="rId4"/>
          </p:cNvPr>
          <p:cNvSpPr txBox="1"/>
          <p:nvPr/>
        </p:nvSpPr>
        <p:spPr>
          <a:xfrm>
            <a:off x="3200400" y="4355068"/>
            <a:ext cx="1287532" cy="369332"/>
          </a:xfrm>
          <a:prstGeom prst="rect">
            <a:avLst/>
          </a:prstGeom>
          <a:solidFill>
            <a:schemeClr val="bg2">
              <a:lumMod val="75000"/>
            </a:schemeClr>
          </a:solidFill>
          <a:ln>
            <a:solidFill>
              <a:schemeClr val="tx1"/>
            </a:solidFill>
          </a:ln>
        </p:spPr>
        <p:txBody>
          <a:bodyPr wrap="none" rtlCol="0">
            <a:spAutoFit/>
          </a:bodyPr>
          <a:lstStyle/>
          <a:p>
            <a:r>
              <a:rPr lang="en-US" dirty="0" err="1" smtClean="0"/>
              <a:t>Feria</a:t>
            </a:r>
            <a:r>
              <a:rPr lang="en-US" dirty="0" smtClean="0"/>
              <a:t> </a:t>
            </a:r>
            <a:r>
              <a:rPr lang="en-US" dirty="0" err="1" smtClean="0"/>
              <a:t>Libre</a:t>
            </a:r>
            <a:endParaRPr lang="en-US" dirty="0"/>
          </a:p>
        </p:txBody>
      </p:sp>
      <p:pic>
        <p:nvPicPr>
          <p:cNvPr id="53250" name="Picture 2" descr="http://farm3.staticflickr.com/2740/4207620054_0894eb1c10.jpg"/>
          <p:cNvPicPr>
            <a:picLocks noChangeAspect="1" noChangeArrowheads="1"/>
          </p:cNvPicPr>
          <p:nvPr/>
        </p:nvPicPr>
        <p:blipFill>
          <a:blip r:embed="rId5" cstate="print"/>
          <a:srcRect/>
          <a:stretch>
            <a:fillRect/>
          </a:stretch>
        </p:blipFill>
        <p:spPr bwMode="auto">
          <a:xfrm>
            <a:off x="152401" y="1674267"/>
            <a:ext cx="3962399" cy="2631034"/>
          </a:xfrm>
          <a:prstGeom prst="rect">
            <a:avLst/>
          </a:prstGeom>
          <a:noFill/>
        </p:spPr>
      </p:pic>
      <p:pic>
        <p:nvPicPr>
          <p:cNvPr id="53252" name="Picture 4" descr="http://best-places.net/wp-content/uploads/2011/02/Ecuador-Cuenca.jpg"/>
          <p:cNvPicPr>
            <a:picLocks noChangeAspect="1" noChangeArrowheads="1"/>
          </p:cNvPicPr>
          <p:nvPr/>
        </p:nvPicPr>
        <p:blipFill>
          <a:blip r:embed="rId6" cstate="print"/>
          <a:srcRect/>
          <a:stretch>
            <a:fillRect/>
          </a:stretch>
        </p:blipFill>
        <p:spPr bwMode="auto">
          <a:xfrm>
            <a:off x="4648200" y="3429000"/>
            <a:ext cx="4165600" cy="3124200"/>
          </a:xfrm>
          <a:prstGeom prst="rect">
            <a:avLst/>
          </a:prstGeom>
          <a:noFill/>
        </p:spPr>
      </p:pic>
      <p:pic>
        <p:nvPicPr>
          <p:cNvPr id="53254" name="Picture 6" descr="http://www.ecuadorjourney.com/photos/ecuador/highlands/big/015-cuenca_800.jpg"/>
          <p:cNvPicPr>
            <a:picLocks noChangeAspect="1" noChangeArrowheads="1"/>
          </p:cNvPicPr>
          <p:nvPr/>
        </p:nvPicPr>
        <p:blipFill>
          <a:blip r:embed="rId7" cstate="print"/>
          <a:srcRect/>
          <a:stretch>
            <a:fillRect/>
          </a:stretch>
        </p:blipFill>
        <p:spPr bwMode="auto">
          <a:xfrm>
            <a:off x="4724400" y="228600"/>
            <a:ext cx="4038600" cy="3028950"/>
          </a:xfrm>
          <a:prstGeom prst="rect">
            <a:avLst/>
          </a:prstGeom>
          <a:noFill/>
        </p:spPr>
      </p:pic>
      <p:sp>
        <p:nvSpPr>
          <p:cNvPr id="10" name="TextBox 9">
            <a:hlinkClick r:id="rId8"/>
          </p:cNvPr>
          <p:cNvSpPr txBox="1"/>
          <p:nvPr/>
        </p:nvSpPr>
        <p:spPr>
          <a:xfrm>
            <a:off x="152400" y="4343400"/>
            <a:ext cx="2743200" cy="369332"/>
          </a:xfrm>
          <a:prstGeom prst="rect">
            <a:avLst/>
          </a:prstGeom>
          <a:solidFill>
            <a:schemeClr val="bg2">
              <a:lumMod val="75000"/>
            </a:schemeClr>
          </a:solidFill>
          <a:ln>
            <a:solidFill>
              <a:schemeClr val="tx1"/>
            </a:solidFill>
          </a:ln>
        </p:spPr>
        <p:txBody>
          <a:bodyPr wrap="square" rtlCol="0">
            <a:spAutoFit/>
          </a:bodyPr>
          <a:lstStyle/>
          <a:p>
            <a:r>
              <a:rPr lang="en-US" dirty="0" smtClean="0"/>
              <a:t>Why We Chose Cuenca</a:t>
            </a:r>
            <a:endParaRPr lang="en-US" dirty="0"/>
          </a:p>
        </p:txBody>
      </p:sp>
      <p:sp>
        <p:nvSpPr>
          <p:cNvPr id="11" name="TextBox 10">
            <a:hlinkClick r:id="rId9"/>
          </p:cNvPr>
          <p:cNvSpPr txBox="1"/>
          <p:nvPr/>
        </p:nvSpPr>
        <p:spPr>
          <a:xfrm>
            <a:off x="685800" y="4800600"/>
            <a:ext cx="2941896" cy="369332"/>
          </a:xfrm>
          <a:prstGeom prst="rect">
            <a:avLst/>
          </a:prstGeom>
          <a:solidFill>
            <a:schemeClr val="bg2">
              <a:lumMod val="75000"/>
            </a:schemeClr>
          </a:solidFill>
          <a:ln>
            <a:solidFill>
              <a:schemeClr val="tx1"/>
            </a:solidFill>
          </a:ln>
        </p:spPr>
        <p:txBody>
          <a:bodyPr wrap="none" rtlCol="0">
            <a:spAutoFit/>
          </a:bodyPr>
          <a:lstStyle/>
          <a:p>
            <a:r>
              <a:rPr lang="en-US" dirty="0" smtClean="0"/>
              <a:t>To Live in Cuenca Ecuador</a:t>
            </a:r>
            <a:endParaRPr lang="en-US" dirty="0"/>
          </a:p>
        </p:txBody>
      </p:sp>
      <p:pic>
        <p:nvPicPr>
          <p:cNvPr id="53256" name="Picture 8" descr="http://www.travelthisworld.com/south-america/ecuador/cuenca-ecuador.jpg"/>
          <p:cNvPicPr>
            <a:picLocks noChangeAspect="1" noChangeArrowheads="1"/>
          </p:cNvPicPr>
          <p:nvPr/>
        </p:nvPicPr>
        <p:blipFill>
          <a:blip r:embed="rId10" cstate="print"/>
          <a:srcRect l="15370" t="20813" r="11622"/>
          <a:stretch>
            <a:fillRect/>
          </a:stretch>
        </p:blipFill>
        <p:spPr bwMode="auto">
          <a:xfrm>
            <a:off x="2362200" y="76200"/>
            <a:ext cx="2133600" cy="1495363"/>
          </a:xfrm>
          <a:prstGeom prst="rect">
            <a:avLst/>
          </a:prstGeom>
          <a:noFill/>
        </p:spPr>
      </p:pic>
    </p:spTree>
  </p:cSld>
  <p:clrMapOvr>
    <a:masterClrMapping/>
  </p:clrMapOvr>
  <p:transition>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91600" cy="1600200"/>
          </a:xfrm>
        </p:spPr>
        <p:txBody>
          <a:bodyPr>
            <a:normAutofit/>
          </a:bodyPr>
          <a:lstStyle/>
          <a:p>
            <a:r>
              <a:rPr lang="en-US" dirty="0" smtClean="0"/>
              <a:t>Islas </a:t>
            </a:r>
            <a:r>
              <a:rPr lang="en-US" dirty="0" err="1" smtClean="0"/>
              <a:t>galÁpagos</a:t>
            </a:r>
            <a:r>
              <a:rPr lang="en-US" dirty="0" smtClean="0"/>
              <a:t> </a:t>
            </a:r>
            <a:endParaRPr lang="en-US" sz="3200" dirty="0"/>
          </a:p>
        </p:txBody>
      </p:sp>
      <p:pic>
        <p:nvPicPr>
          <p:cNvPr id="59394" name="Picture 2" descr="http://3.bp.blogspot.com/_d2hhrNRmcKw/TTlMr2HrhQI/AAAAAAAAC6E/IrPT48VY9sk/s1600/Galapagos-Ecuador.jpg"/>
          <p:cNvPicPr>
            <a:picLocks noChangeAspect="1" noChangeArrowheads="1"/>
          </p:cNvPicPr>
          <p:nvPr/>
        </p:nvPicPr>
        <p:blipFill>
          <a:blip r:embed="rId3" cstate="print"/>
          <a:srcRect l="18750" t="8333" r="15000" b="15000"/>
          <a:stretch>
            <a:fillRect/>
          </a:stretch>
        </p:blipFill>
        <p:spPr bwMode="auto">
          <a:xfrm>
            <a:off x="381000" y="1371600"/>
            <a:ext cx="3072847" cy="2667000"/>
          </a:xfrm>
          <a:prstGeom prst="rect">
            <a:avLst/>
          </a:prstGeom>
          <a:noFill/>
        </p:spPr>
      </p:pic>
      <p:pic>
        <p:nvPicPr>
          <p:cNvPr id="59400" name="Picture 8" descr="http://3.bp.blogspot.com/-mJjyCnErcHA/Txel9OB7L8I/AAAAAAAABys/dzBAm_02AVA/s1600/%2528Ecuador%2529+%25E2%2580%2593+Gal%25C3%25A1pagos+Islands+3.jpg"/>
          <p:cNvPicPr>
            <a:picLocks noChangeAspect="1" noChangeArrowheads="1"/>
          </p:cNvPicPr>
          <p:nvPr/>
        </p:nvPicPr>
        <p:blipFill>
          <a:blip r:embed="rId4" cstate="print"/>
          <a:srcRect l="44664" t="38387" r="8047" b="14338"/>
          <a:stretch>
            <a:fillRect/>
          </a:stretch>
        </p:blipFill>
        <p:spPr bwMode="auto">
          <a:xfrm>
            <a:off x="6248400" y="4953000"/>
            <a:ext cx="2743200" cy="1828800"/>
          </a:xfrm>
          <a:prstGeom prst="rect">
            <a:avLst/>
          </a:prstGeom>
          <a:noFill/>
        </p:spPr>
      </p:pic>
      <p:pic>
        <p:nvPicPr>
          <p:cNvPr id="59402" name="Picture 10" descr="http://2.bp.blogspot.com/-8Y4Z69HLXrM/Txen-gFt9MI/AAAAAAAABzE/3ObaOJ-VloU/s1600/%2528Ecuador%2529+%25E2%2580%2593+Gal%25C3%25A1pagos+Islands+5.jpg"/>
          <p:cNvPicPr>
            <a:picLocks noChangeAspect="1" noChangeArrowheads="1"/>
          </p:cNvPicPr>
          <p:nvPr/>
        </p:nvPicPr>
        <p:blipFill>
          <a:blip r:embed="rId5" cstate="print"/>
          <a:srcRect t="14035"/>
          <a:stretch>
            <a:fillRect/>
          </a:stretch>
        </p:blipFill>
        <p:spPr bwMode="auto">
          <a:xfrm>
            <a:off x="3657600" y="1104900"/>
            <a:ext cx="2895600" cy="1866900"/>
          </a:xfrm>
          <a:prstGeom prst="rect">
            <a:avLst/>
          </a:prstGeom>
          <a:noFill/>
        </p:spPr>
      </p:pic>
      <p:pic>
        <p:nvPicPr>
          <p:cNvPr id="59398" name="Picture 6" descr="http://blog.trip-peru.com/wp-content/uploads/2010/08/galapagos-ecuador.jpg"/>
          <p:cNvPicPr>
            <a:picLocks noChangeAspect="1" noChangeArrowheads="1"/>
          </p:cNvPicPr>
          <p:nvPr/>
        </p:nvPicPr>
        <p:blipFill>
          <a:blip r:embed="rId6" cstate="print"/>
          <a:srcRect l="17834" t="12739" r="3185"/>
          <a:stretch>
            <a:fillRect/>
          </a:stretch>
        </p:blipFill>
        <p:spPr bwMode="auto">
          <a:xfrm>
            <a:off x="6705600" y="209550"/>
            <a:ext cx="2286000" cy="2525661"/>
          </a:xfrm>
          <a:prstGeom prst="rect">
            <a:avLst/>
          </a:prstGeom>
          <a:noFill/>
        </p:spPr>
      </p:pic>
      <p:pic>
        <p:nvPicPr>
          <p:cNvPr id="59404" name="Picture 12" descr="http://2.bp.blogspot.com/-_aSFDx8svUo/Txey1KCjkxI/AAAAAAAABzc/282TpROFico/s1600/%2528Ecuador%2529+%25E2%2580%2593+Gal%25C3%25A1pagos+Islands+6.jpg"/>
          <p:cNvPicPr>
            <a:picLocks noChangeAspect="1" noChangeArrowheads="1"/>
          </p:cNvPicPr>
          <p:nvPr/>
        </p:nvPicPr>
        <p:blipFill>
          <a:blip r:embed="rId7" cstate="print"/>
          <a:srcRect t="11724" r="3448" b="16552"/>
          <a:stretch>
            <a:fillRect/>
          </a:stretch>
        </p:blipFill>
        <p:spPr bwMode="auto">
          <a:xfrm>
            <a:off x="4267200" y="3048000"/>
            <a:ext cx="3886200" cy="1804307"/>
          </a:xfrm>
          <a:prstGeom prst="rect">
            <a:avLst/>
          </a:prstGeom>
          <a:noFill/>
        </p:spPr>
      </p:pic>
      <p:pic>
        <p:nvPicPr>
          <p:cNvPr id="59406" name="Picture 14" descr="http://www.yukiba.com/upl/server/uploads/1323376161-galapagos-Ecuador-South-America-Galapagos.jpg"/>
          <p:cNvPicPr>
            <a:picLocks noChangeAspect="1" noChangeArrowheads="1"/>
          </p:cNvPicPr>
          <p:nvPr/>
        </p:nvPicPr>
        <p:blipFill>
          <a:blip r:embed="rId8" cstate="print"/>
          <a:srcRect l="4687" t="19892" b="8196"/>
          <a:stretch>
            <a:fillRect/>
          </a:stretch>
        </p:blipFill>
        <p:spPr bwMode="auto">
          <a:xfrm>
            <a:off x="381000" y="4395866"/>
            <a:ext cx="3733800" cy="2081134"/>
          </a:xfrm>
          <a:prstGeom prst="rect">
            <a:avLst/>
          </a:prstGeom>
          <a:noFill/>
        </p:spPr>
      </p:pic>
      <p:sp>
        <p:nvSpPr>
          <p:cNvPr id="9" name="TextBox 8">
            <a:hlinkClick r:id="rId9"/>
          </p:cNvPr>
          <p:cNvSpPr txBox="1"/>
          <p:nvPr/>
        </p:nvSpPr>
        <p:spPr>
          <a:xfrm>
            <a:off x="4724400" y="76200"/>
            <a:ext cx="1749197" cy="923330"/>
          </a:xfrm>
          <a:prstGeom prst="rect">
            <a:avLst/>
          </a:prstGeom>
          <a:solidFill>
            <a:schemeClr val="bg2">
              <a:lumMod val="75000"/>
            </a:schemeClr>
          </a:solidFill>
          <a:ln>
            <a:solidFill>
              <a:schemeClr val="tx1"/>
            </a:solidFill>
          </a:ln>
        </p:spPr>
        <p:txBody>
          <a:bodyPr wrap="none" rtlCol="0">
            <a:spAutoFit/>
          </a:bodyPr>
          <a:lstStyle/>
          <a:p>
            <a:pPr algn="ctr"/>
            <a:r>
              <a:rPr lang="en-US" dirty="0" smtClean="0"/>
              <a:t>Exploring </a:t>
            </a:r>
          </a:p>
          <a:p>
            <a:pPr algn="ctr"/>
            <a:r>
              <a:rPr lang="en-US" dirty="0" smtClean="0"/>
              <a:t>the Galapagos </a:t>
            </a:r>
          </a:p>
          <a:p>
            <a:pPr algn="ctr"/>
            <a:r>
              <a:rPr lang="en-US" dirty="0" smtClean="0"/>
              <a:t>4 min</a:t>
            </a:r>
            <a:endParaRPr lang="en-US" dirty="0"/>
          </a:p>
        </p:txBody>
      </p:sp>
      <p:sp>
        <p:nvSpPr>
          <p:cNvPr id="10" name="TextBox 9">
            <a:hlinkClick r:id="rId10"/>
          </p:cNvPr>
          <p:cNvSpPr txBox="1"/>
          <p:nvPr/>
        </p:nvSpPr>
        <p:spPr>
          <a:xfrm>
            <a:off x="4267200" y="5181600"/>
            <a:ext cx="1752600" cy="1200329"/>
          </a:xfrm>
          <a:prstGeom prst="rect">
            <a:avLst/>
          </a:prstGeom>
          <a:solidFill>
            <a:schemeClr val="bg2">
              <a:lumMod val="75000"/>
            </a:schemeClr>
          </a:solidFill>
          <a:ln>
            <a:solidFill>
              <a:schemeClr val="tx1"/>
            </a:solidFill>
          </a:ln>
        </p:spPr>
        <p:txBody>
          <a:bodyPr wrap="square" rtlCol="0">
            <a:spAutoFit/>
          </a:bodyPr>
          <a:lstStyle/>
          <a:p>
            <a:pPr algn="ctr"/>
            <a:r>
              <a:rPr lang="en-US" dirty="0" smtClean="0"/>
              <a:t>Wonders of the</a:t>
            </a:r>
          </a:p>
          <a:p>
            <a:pPr algn="ctr"/>
            <a:r>
              <a:rPr lang="en-US" dirty="0" smtClean="0"/>
              <a:t>Galapagos</a:t>
            </a:r>
          </a:p>
          <a:p>
            <a:pPr algn="ctr"/>
            <a:r>
              <a:rPr lang="en-US" dirty="0" smtClean="0"/>
              <a:t>Documentary</a:t>
            </a:r>
          </a:p>
          <a:p>
            <a:pPr algn="ctr"/>
            <a:r>
              <a:rPr lang="en-US" dirty="0" smtClean="0"/>
              <a:t>54 min</a:t>
            </a:r>
            <a:endParaRPr lang="en-US" dirty="0"/>
          </a:p>
        </p:txBody>
      </p:sp>
    </p:spTree>
  </p:cSld>
  <p:clrMapOvr>
    <a:masterClrMapping/>
  </p:clrMapOvr>
  <p:transition>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19200"/>
            <a:ext cx="8991600" cy="1600200"/>
          </a:xfrm>
        </p:spPr>
        <p:txBody>
          <a:bodyPr>
            <a:normAutofit/>
          </a:bodyPr>
          <a:lstStyle/>
          <a:p>
            <a:r>
              <a:rPr lang="en-US" dirty="0" smtClean="0"/>
              <a:t>Amazon </a:t>
            </a:r>
            <a:br>
              <a:rPr lang="en-US" dirty="0" smtClean="0"/>
            </a:br>
            <a:r>
              <a:rPr lang="en-US" dirty="0" smtClean="0"/>
              <a:t>jungle</a:t>
            </a:r>
            <a:endParaRPr lang="en-US" sz="3200" dirty="0"/>
          </a:p>
        </p:txBody>
      </p:sp>
      <p:pic>
        <p:nvPicPr>
          <p:cNvPr id="49154" name="Picture 2" descr="http://www.jeremycwilson.com/wp-content/uploads/2011/05/Ecuador-Amazon.jpg"/>
          <p:cNvPicPr>
            <a:picLocks noChangeAspect="1" noChangeArrowheads="1"/>
          </p:cNvPicPr>
          <p:nvPr/>
        </p:nvPicPr>
        <p:blipFill>
          <a:blip r:embed="rId3" cstate="print"/>
          <a:srcRect/>
          <a:stretch>
            <a:fillRect/>
          </a:stretch>
        </p:blipFill>
        <p:spPr bwMode="auto">
          <a:xfrm>
            <a:off x="4114800" y="304800"/>
            <a:ext cx="4751919" cy="3565525"/>
          </a:xfrm>
          <a:prstGeom prst="rect">
            <a:avLst/>
          </a:prstGeom>
          <a:noFill/>
        </p:spPr>
      </p:pic>
      <p:pic>
        <p:nvPicPr>
          <p:cNvPr id="49156" name="Picture 4" descr="http://chinasouthamerica.files.wordpress.com/2009/10/amazon-river-landreport.jpg"/>
          <p:cNvPicPr>
            <a:picLocks noChangeAspect="1" noChangeArrowheads="1"/>
          </p:cNvPicPr>
          <p:nvPr/>
        </p:nvPicPr>
        <p:blipFill>
          <a:blip r:embed="rId4" cstate="print"/>
          <a:srcRect/>
          <a:stretch>
            <a:fillRect/>
          </a:stretch>
        </p:blipFill>
        <p:spPr bwMode="auto">
          <a:xfrm>
            <a:off x="152400" y="3581400"/>
            <a:ext cx="4686300" cy="3124200"/>
          </a:xfrm>
          <a:prstGeom prst="rect">
            <a:avLst/>
          </a:prstGeom>
          <a:noFill/>
        </p:spPr>
      </p:pic>
      <p:pic>
        <p:nvPicPr>
          <p:cNvPr id="49158" name="Picture 6" descr="Amazon Lodges and Hotels"/>
          <p:cNvPicPr>
            <a:picLocks noChangeAspect="1" noChangeArrowheads="1"/>
          </p:cNvPicPr>
          <p:nvPr/>
        </p:nvPicPr>
        <p:blipFill>
          <a:blip r:embed="rId5" cstate="print"/>
          <a:srcRect t="12048" r="1687"/>
          <a:stretch>
            <a:fillRect/>
          </a:stretch>
        </p:blipFill>
        <p:spPr bwMode="auto">
          <a:xfrm>
            <a:off x="5029200" y="4000500"/>
            <a:ext cx="3886200" cy="2781300"/>
          </a:xfrm>
          <a:prstGeom prst="rect">
            <a:avLst/>
          </a:prstGeom>
          <a:noFill/>
        </p:spPr>
      </p:pic>
      <p:pic>
        <p:nvPicPr>
          <p:cNvPr id="49160" name="Picture 8" descr="http://www.amazonlodges.net/media/saguinus_tripartitus_-_golden-mantled_tamarin.jpg">
            <a:hlinkClick r:id="rId6"/>
          </p:cNvPr>
          <p:cNvPicPr>
            <a:picLocks noChangeAspect="1" noChangeArrowheads="1"/>
          </p:cNvPicPr>
          <p:nvPr/>
        </p:nvPicPr>
        <p:blipFill>
          <a:blip r:embed="rId7" cstate="print"/>
          <a:srcRect l="32949" t="13169" r="10379"/>
          <a:stretch>
            <a:fillRect/>
          </a:stretch>
        </p:blipFill>
        <p:spPr bwMode="auto">
          <a:xfrm>
            <a:off x="2209800" y="152400"/>
            <a:ext cx="1752600" cy="2149992"/>
          </a:xfrm>
          <a:prstGeom prst="rect">
            <a:avLst/>
          </a:prstGeom>
          <a:noFill/>
        </p:spPr>
      </p:pic>
      <p:pic>
        <p:nvPicPr>
          <p:cNvPr id="49162" name="Picture 10" descr="Ecuador Amazon Rainforest"/>
          <p:cNvPicPr>
            <a:picLocks noChangeAspect="1" noChangeArrowheads="1"/>
          </p:cNvPicPr>
          <p:nvPr/>
        </p:nvPicPr>
        <p:blipFill>
          <a:blip r:embed="rId8" cstate="print"/>
          <a:srcRect/>
          <a:stretch>
            <a:fillRect/>
          </a:stretch>
        </p:blipFill>
        <p:spPr bwMode="auto">
          <a:xfrm>
            <a:off x="152400" y="228600"/>
            <a:ext cx="1905000" cy="1266826"/>
          </a:xfrm>
          <a:prstGeom prst="rect">
            <a:avLst/>
          </a:prstGeom>
          <a:noFill/>
        </p:spPr>
      </p:pic>
      <p:pic>
        <p:nvPicPr>
          <p:cNvPr id="49164" name="Picture 12" descr="http://www.bankoboev.ru/images/NzIxMzE=/Bankoboev.Ru_emerald_tree_boa_amazon_equador.jpg">
            <a:hlinkClick r:id="rId9"/>
          </p:cNvPr>
          <p:cNvPicPr>
            <a:picLocks noChangeAspect="1" noChangeArrowheads="1"/>
          </p:cNvPicPr>
          <p:nvPr/>
        </p:nvPicPr>
        <p:blipFill>
          <a:blip r:embed="rId10" cstate="print"/>
          <a:srcRect/>
          <a:stretch>
            <a:fillRect/>
          </a:stretch>
        </p:blipFill>
        <p:spPr bwMode="auto">
          <a:xfrm>
            <a:off x="2286000" y="2438400"/>
            <a:ext cx="1600200" cy="1066800"/>
          </a:xfrm>
          <a:prstGeom prst="rect">
            <a:avLst/>
          </a:prstGeom>
          <a:noFill/>
        </p:spPr>
      </p:pic>
      <p:sp>
        <p:nvSpPr>
          <p:cNvPr id="9" name="TextBox 8">
            <a:hlinkClick r:id="rId11"/>
          </p:cNvPr>
          <p:cNvSpPr txBox="1"/>
          <p:nvPr/>
        </p:nvSpPr>
        <p:spPr>
          <a:xfrm>
            <a:off x="152400" y="2590800"/>
            <a:ext cx="1066800" cy="923330"/>
          </a:xfrm>
          <a:prstGeom prst="rect">
            <a:avLst/>
          </a:prstGeom>
          <a:solidFill>
            <a:schemeClr val="bg2">
              <a:lumMod val="90000"/>
            </a:schemeClr>
          </a:solidFill>
          <a:ln>
            <a:solidFill>
              <a:schemeClr val="tx1"/>
            </a:solidFill>
          </a:ln>
        </p:spPr>
        <p:txBody>
          <a:bodyPr wrap="square" rtlCol="0">
            <a:spAutoFit/>
          </a:bodyPr>
          <a:lstStyle/>
          <a:p>
            <a:pPr algn="ctr"/>
            <a:r>
              <a:rPr lang="en-US" dirty="0" err="1" smtClean="0"/>
              <a:t>Yusani</a:t>
            </a:r>
            <a:r>
              <a:rPr lang="en-US" dirty="0" smtClean="0"/>
              <a:t> </a:t>
            </a:r>
          </a:p>
          <a:p>
            <a:pPr algn="ctr"/>
            <a:r>
              <a:rPr lang="en-US" dirty="0" smtClean="0"/>
              <a:t>National </a:t>
            </a:r>
          </a:p>
          <a:p>
            <a:pPr algn="ctr"/>
            <a:r>
              <a:rPr lang="en-US" dirty="0" smtClean="0"/>
              <a:t>Park</a:t>
            </a:r>
            <a:endParaRPr lang="en-US" dirty="0"/>
          </a:p>
        </p:txBody>
      </p:sp>
      <p:sp>
        <p:nvSpPr>
          <p:cNvPr id="10" name="TextBox 9">
            <a:hlinkClick r:id="rId12"/>
          </p:cNvPr>
          <p:cNvSpPr txBox="1"/>
          <p:nvPr/>
        </p:nvSpPr>
        <p:spPr>
          <a:xfrm>
            <a:off x="1447800" y="3048000"/>
            <a:ext cx="748988" cy="369332"/>
          </a:xfrm>
          <a:prstGeom prst="rect">
            <a:avLst/>
          </a:prstGeom>
          <a:solidFill>
            <a:schemeClr val="bg2">
              <a:lumMod val="90000"/>
            </a:schemeClr>
          </a:solidFill>
          <a:ln>
            <a:solidFill>
              <a:schemeClr val="tx1"/>
            </a:solidFill>
          </a:ln>
        </p:spPr>
        <p:txBody>
          <a:bodyPr wrap="none" rtlCol="0">
            <a:spAutoFit/>
          </a:bodyPr>
          <a:lstStyle/>
          <a:p>
            <a:r>
              <a:rPr lang="en-US" dirty="0" smtClean="0"/>
              <a:t>Tours</a:t>
            </a:r>
            <a:endParaRPr lang="en-US" dirty="0"/>
          </a:p>
        </p:txBody>
      </p:sp>
    </p:spTree>
  </p:cSld>
  <p:clrMapOvr>
    <a:masterClrMapping/>
  </p:clrMapOvr>
  <p:transition>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686800" cy="841248"/>
          </a:xfrm>
        </p:spPr>
        <p:txBody>
          <a:bodyPr/>
          <a:lstStyle/>
          <a:p>
            <a:r>
              <a:rPr lang="en-US" dirty="0" err="1" smtClean="0"/>
              <a:t>Gente</a:t>
            </a:r>
            <a:r>
              <a:rPr lang="en-US" dirty="0" smtClean="0"/>
              <a:t> </a:t>
            </a:r>
            <a:r>
              <a:rPr lang="en-US" dirty="0" err="1" smtClean="0"/>
              <a:t>famosa</a:t>
            </a:r>
            <a:endParaRPr lang="en-US" dirty="0"/>
          </a:p>
        </p:txBody>
      </p:sp>
      <p:sp>
        <p:nvSpPr>
          <p:cNvPr id="3" name="Content Placeholder 2"/>
          <p:cNvSpPr>
            <a:spLocks noGrp="1"/>
          </p:cNvSpPr>
          <p:nvPr>
            <p:ph sz="half" idx="1"/>
          </p:nvPr>
        </p:nvSpPr>
        <p:spPr>
          <a:xfrm>
            <a:off x="228600" y="1295400"/>
            <a:ext cx="4267200" cy="3200400"/>
          </a:xfrm>
          <a:ln>
            <a:solidFill>
              <a:schemeClr val="tx1"/>
            </a:solidFill>
          </a:ln>
        </p:spPr>
        <p:txBody>
          <a:bodyPr>
            <a:normAutofit fontScale="85000" lnSpcReduction="20000"/>
          </a:bodyPr>
          <a:lstStyle/>
          <a:p>
            <a:pPr>
              <a:buNone/>
            </a:pPr>
            <a:r>
              <a:rPr lang="en-US" b="1" dirty="0" smtClean="0"/>
              <a:t>Gerardo </a:t>
            </a:r>
            <a:r>
              <a:rPr lang="en-US" dirty="0" smtClean="0"/>
              <a:t>(1965-)</a:t>
            </a:r>
          </a:p>
          <a:p>
            <a:r>
              <a:rPr lang="en-US" dirty="0" smtClean="0"/>
              <a:t>Singer -“Rico Suave” 1990</a:t>
            </a:r>
          </a:p>
          <a:p>
            <a:r>
              <a:rPr lang="en-US" dirty="0" smtClean="0"/>
              <a:t>Gerardo </a:t>
            </a:r>
            <a:r>
              <a:rPr lang="en-US" dirty="0" err="1" smtClean="0"/>
              <a:t>Mejía</a:t>
            </a:r>
            <a:r>
              <a:rPr lang="en-US" dirty="0" smtClean="0"/>
              <a:t>, is a Latin rapper and singer who later became a recording industry executive. Born in﻿ Guayaquil, Ecuador, he and his family moved to Glendale, California, when he was 12 years old.</a:t>
            </a:r>
          </a:p>
        </p:txBody>
      </p:sp>
      <p:pic>
        <p:nvPicPr>
          <p:cNvPr id="47106" name="Picture 2" descr="http://firstvine.files.wordpress.com/2010/07/rico-suave.jpg"/>
          <p:cNvPicPr>
            <a:picLocks noChangeAspect="1" noChangeArrowheads="1"/>
          </p:cNvPicPr>
          <p:nvPr/>
        </p:nvPicPr>
        <p:blipFill>
          <a:blip r:embed="rId3" cstate="print"/>
          <a:srcRect/>
          <a:stretch>
            <a:fillRect/>
          </a:stretch>
        </p:blipFill>
        <p:spPr bwMode="auto">
          <a:xfrm>
            <a:off x="4559007" y="228600"/>
            <a:ext cx="4584993" cy="6027738"/>
          </a:xfrm>
          <a:prstGeom prst="rect">
            <a:avLst/>
          </a:prstGeom>
          <a:noFill/>
        </p:spPr>
      </p:pic>
      <p:sp>
        <p:nvSpPr>
          <p:cNvPr id="5" name="TextBox 4">
            <a:hlinkClick r:id="rId4"/>
          </p:cNvPr>
          <p:cNvSpPr txBox="1"/>
          <p:nvPr/>
        </p:nvSpPr>
        <p:spPr>
          <a:xfrm>
            <a:off x="1066800" y="4800600"/>
            <a:ext cx="2835071" cy="369332"/>
          </a:xfrm>
          <a:prstGeom prst="rect">
            <a:avLst/>
          </a:prstGeom>
          <a:solidFill>
            <a:schemeClr val="bg2">
              <a:lumMod val="75000"/>
            </a:schemeClr>
          </a:solidFill>
          <a:ln>
            <a:solidFill>
              <a:schemeClr val="accent1"/>
            </a:solidFill>
          </a:ln>
        </p:spPr>
        <p:txBody>
          <a:bodyPr wrap="none" rtlCol="0">
            <a:spAutoFit/>
          </a:bodyPr>
          <a:lstStyle/>
          <a:p>
            <a:r>
              <a:rPr lang="en-US" dirty="0" smtClean="0"/>
              <a:t>Music Video “Rico Suave</a:t>
            </a:r>
            <a:endParaRPr lang="en-US" dirty="0"/>
          </a:p>
        </p:txBody>
      </p:sp>
    </p:spTree>
  </p:cSld>
  <p:clrMapOvr>
    <a:masterClrMapping/>
  </p:clrMapOvr>
  <p:transition>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686800" cy="841248"/>
          </a:xfrm>
        </p:spPr>
        <p:txBody>
          <a:bodyPr/>
          <a:lstStyle/>
          <a:p>
            <a:pPr algn="r"/>
            <a:r>
              <a:rPr lang="en-US" dirty="0" err="1" smtClean="0"/>
              <a:t>Gente</a:t>
            </a:r>
            <a:r>
              <a:rPr lang="en-US" dirty="0" smtClean="0"/>
              <a:t> </a:t>
            </a:r>
            <a:r>
              <a:rPr lang="en-US" dirty="0" err="1" smtClean="0"/>
              <a:t>famosa</a:t>
            </a:r>
            <a:endParaRPr lang="en-US" dirty="0"/>
          </a:p>
        </p:txBody>
      </p:sp>
      <p:sp>
        <p:nvSpPr>
          <p:cNvPr id="3" name="Content Placeholder 2"/>
          <p:cNvSpPr>
            <a:spLocks noGrp="1"/>
          </p:cNvSpPr>
          <p:nvPr>
            <p:ph sz="half" idx="1"/>
          </p:nvPr>
        </p:nvSpPr>
        <p:spPr>
          <a:xfrm>
            <a:off x="3048000" y="3505200"/>
            <a:ext cx="3048000" cy="1219200"/>
          </a:xfrm>
          <a:ln>
            <a:solidFill>
              <a:schemeClr val="tx1"/>
            </a:solidFill>
          </a:ln>
        </p:spPr>
        <p:txBody>
          <a:bodyPr>
            <a:normAutofit/>
          </a:bodyPr>
          <a:lstStyle/>
          <a:p>
            <a:pPr>
              <a:buNone/>
            </a:pPr>
            <a:r>
              <a:rPr lang="en-US" b="1" dirty="0" smtClean="0"/>
              <a:t>Luis Miranda </a:t>
            </a:r>
            <a:endParaRPr lang="en-US" dirty="0" smtClean="0"/>
          </a:p>
          <a:p>
            <a:r>
              <a:rPr lang="en-US" dirty="0" smtClean="0"/>
              <a:t>Painter (1932- )</a:t>
            </a:r>
          </a:p>
        </p:txBody>
      </p:sp>
      <p:pic>
        <p:nvPicPr>
          <p:cNvPr id="45058" name="Picture 2" descr="http://www.eluniverso.com/sites/default/files/styles/nota_ampliada_normal_foto/public/fotos/2012/08/vyec3a170712-photo01_456_336.jpg?itok=SMPD2saY"/>
          <p:cNvPicPr>
            <a:picLocks noChangeAspect="1" noChangeArrowheads="1"/>
          </p:cNvPicPr>
          <p:nvPr/>
        </p:nvPicPr>
        <p:blipFill>
          <a:blip r:embed="rId3" cstate="print"/>
          <a:srcRect/>
          <a:stretch>
            <a:fillRect/>
          </a:stretch>
        </p:blipFill>
        <p:spPr bwMode="auto">
          <a:xfrm>
            <a:off x="76200" y="228600"/>
            <a:ext cx="5391150" cy="3015390"/>
          </a:xfrm>
          <a:prstGeom prst="rect">
            <a:avLst/>
          </a:prstGeom>
          <a:noFill/>
        </p:spPr>
      </p:pic>
      <p:sp>
        <p:nvSpPr>
          <p:cNvPr id="5" name="TextBox 4"/>
          <p:cNvSpPr txBox="1"/>
          <p:nvPr/>
        </p:nvSpPr>
        <p:spPr>
          <a:xfrm>
            <a:off x="76200" y="5029200"/>
            <a:ext cx="8839200" cy="1538883"/>
          </a:xfrm>
          <a:prstGeom prst="rect">
            <a:avLst/>
          </a:prstGeom>
          <a:solidFill>
            <a:schemeClr val="bg2">
              <a:lumMod val="90000"/>
            </a:schemeClr>
          </a:solidFill>
          <a:ln>
            <a:solidFill>
              <a:schemeClr val="tx1"/>
            </a:solidFill>
          </a:ln>
        </p:spPr>
        <p:txBody>
          <a:bodyPr wrap="square" rtlCol="0">
            <a:spAutoFit/>
          </a:bodyPr>
          <a:lstStyle/>
          <a:p>
            <a:r>
              <a:rPr lang="es-ES" sz="2000" dirty="0" smtClean="0"/>
              <a:t>"Mi pintura es de carácter rural. Yo pinto al hombre en su medio, la gente que veo. Siempre he dicho: en la vida todo es bello, la cuestión es plasmarlo plásticamente", refiere el artista. “Yo no puedo estar sin pintar. El día que no pinte, me muero.” </a:t>
            </a:r>
          </a:p>
          <a:p>
            <a:r>
              <a:rPr lang="en-US" sz="1400" dirty="0" smtClean="0"/>
              <a:t>http://www.eluniverso.com/2012/07/17/1/1380/luis-miranda-expone-sus-ultimas-obras-acuarela.html</a:t>
            </a:r>
            <a:endParaRPr lang="en-US" sz="1400" dirty="0"/>
          </a:p>
        </p:txBody>
      </p:sp>
      <p:pic>
        <p:nvPicPr>
          <p:cNvPr id="45060" name="Picture 4" descr="http://www.enciclopediadelecuador.com/PaginaWeb/FotosChicas/Miranda,_Luis_(Cocina_Frente_al_Mar).jpg"/>
          <p:cNvPicPr>
            <a:picLocks noChangeAspect="1" noChangeArrowheads="1"/>
          </p:cNvPicPr>
          <p:nvPr/>
        </p:nvPicPr>
        <p:blipFill>
          <a:blip r:embed="rId4" cstate="print"/>
          <a:srcRect/>
          <a:stretch>
            <a:fillRect/>
          </a:stretch>
        </p:blipFill>
        <p:spPr bwMode="auto">
          <a:xfrm>
            <a:off x="228600" y="2514600"/>
            <a:ext cx="2684334" cy="2495132"/>
          </a:xfrm>
          <a:prstGeom prst="rect">
            <a:avLst/>
          </a:prstGeom>
          <a:noFill/>
        </p:spPr>
      </p:pic>
      <p:pic>
        <p:nvPicPr>
          <p:cNvPr id="45062" name="Picture 6" descr="http://www.larevista.com.ec/sites/default/files/imagecache/imagengaleriagrande/pin2.jpg"/>
          <p:cNvPicPr>
            <a:picLocks noChangeAspect="1" noChangeArrowheads="1"/>
          </p:cNvPicPr>
          <p:nvPr/>
        </p:nvPicPr>
        <p:blipFill>
          <a:blip r:embed="rId5" cstate="print"/>
          <a:srcRect/>
          <a:stretch>
            <a:fillRect/>
          </a:stretch>
        </p:blipFill>
        <p:spPr bwMode="auto">
          <a:xfrm>
            <a:off x="6296936" y="1143000"/>
            <a:ext cx="2599414" cy="3810000"/>
          </a:xfrm>
          <a:prstGeom prst="rect">
            <a:avLst/>
          </a:prstGeom>
          <a:noFill/>
        </p:spPr>
      </p:pic>
    </p:spTree>
  </p:cSld>
  <p:clrMapOvr>
    <a:masterClrMapping/>
  </p:clrMapOvr>
  <p:transition>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76200"/>
            <a:ext cx="8686800" cy="841248"/>
          </a:xfrm>
        </p:spPr>
        <p:txBody>
          <a:bodyPr/>
          <a:lstStyle/>
          <a:p>
            <a:r>
              <a:rPr lang="en-US" dirty="0" err="1" smtClean="0"/>
              <a:t>Gente</a:t>
            </a:r>
            <a:r>
              <a:rPr lang="en-US" dirty="0" smtClean="0"/>
              <a:t> </a:t>
            </a:r>
            <a:r>
              <a:rPr lang="en-US" dirty="0" err="1" smtClean="0"/>
              <a:t>famosa</a:t>
            </a:r>
            <a:endParaRPr lang="en-US" dirty="0"/>
          </a:p>
        </p:txBody>
      </p:sp>
      <p:sp>
        <p:nvSpPr>
          <p:cNvPr id="3" name="Content Placeholder 2"/>
          <p:cNvSpPr>
            <a:spLocks noGrp="1"/>
          </p:cNvSpPr>
          <p:nvPr>
            <p:ph sz="half" idx="1"/>
          </p:nvPr>
        </p:nvSpPr>
        <p:spPr>
          <a:xfrm>
            <a:off x="2209800" y="685800"/>
            <a:ext cx="4343400" cy="3124200"/>
          </a:xfrm>
          <a:ln>
            <a:solidFill>
              <a:schemeClr val="tx1"/>
            </a:solidFill>
          </a:ln>
        </p:spPr>
        <p:txBody>
          <a:bodyPr>
            <a:normAutofit fontScale="85000" lnSpcReduction="20000"/>
          </a:bodyPr>
          <a:lstStyle/>
          <a:p>
            <a:pPr>
              <a:buNone/>
            </a:pPr>
            <a:r>
              <a:rPr lang="en-US" sz="3200" b="1" dirty="0" smtClean="0">
                <a:latin typeface="+mj-lt"/>
              </a:rPr>
              <a:t>Fanny </a:t>
            </a:r>
            <a:r>
              <a:rPr lang="en-US" sz="3200" b="1" dirty="0" err="1" smtClean="0">
                <a:latin typeface="+mj-lt"/>
              </a:rPr>
              <a:t>Carrión</a:t>
            </a:r>
            <a:r>
              <a:rPr lang="en-US" sz="3200" b="1" dirty="0" smtClean="0">
                <a:latin typeface="+mj-lt"/>
              </a:rPr>
              <a:t> de </a:t>
            </a:r>
            <a:r>
              <a:rPr lang="en-US" sz="3200" b="1" dirty="0" err="1" smtClean="0">
                <a:latin typeface="+mj-lt"/>
              </a:rPr>
              <a:t>Fierro</a:t>
            </a:r>
            <a:r>
              <a:rPr lang="en-US" sz="3200" b="1" dirty="0" smtClean="0">
                <a:latin typeface="+mj-lt"/>
              </a:rPr>
              <a:t> </a:t>
            </a:r>
            <a:r>
              <a:rPr lang="en-US" dirty="0" smtClean="0"/>
              <a:t>(1939- )</a:t>
            </a:r>
          </a:p>
          <a:p>
            <a:r>
              <a:rPr lang="en-US" dirty="0" smtClean="0"/>
              <a:t>Poet -</a:t>
            </a:r>
          </a:p>
          <a:p>
            <a:r>
              <a:rPr lang="en-US" dirty="0" smtClean="0"/>
              <a:t>Essayist - political, cultural and social issues, gender issues, human rights, children's rights, the indigenous movement, and linguistics.</a:t>
            </a:r>
          </a:p>
          <a:p>
            <a:pPr>
              <a:buNone/>
            </a:pPr>
            <a:endParaRPr lang="en-US" dirty="0" smtClean="0"/>
          </a:p>
        </p:txBody>
      </p:sp>
      <p:sp>
        <p:nvSpPr>
          <p:cNvPr id="4" name="Content Placeholder 2"/>
          <p:cNvSpPr>
            <a:spLocks noGrp="1"/>
          </p:cNvSpPr>
          <p:nvPr>
            <p:ph sz="half" idx="1"/>
          </p:nvPr>
        </p:nvSpPr>
        <p:spPr>
          <a:xfrm>
            <a:off x="2819400" y="4267200"/>
            <a:ext cx="3505200" cy="1905000"/>
          </a:xfrm>
          <a:ln>
            <a:solidFill>
              <a:schemeClr val="tx1"/>
            </a:solidFill>
          </a:ln>
        </p:spPr>
        <p:txBody>
          <a:bodyPr>
            <a:normAutofit/>
          </a:bodyPr>
          <a:lstStyle/>
          <a:p>
            <a:pPr>
              <a:buNone/>
            </a:pPr>
            <a:r>
              <a:rPr lang="en-US" b="1" dirty="0" err="1" smtClean="0">
                <a:latin typeface="+mj-lt"/>
              </a:rPr>
              <a:t>Noralma</a:t>
            </a:r>
            <a:r>
              <a:rPr lang="en-US" b="1" dirty="0" smtClean="0">
                <a:latin typeface="+mj-lt"/>
              </a:rPr>
              <a:t> Vera </a:t>
            </a:r>
            <a:r>
              <a:rPr lang="en-US" b="1" dirty="0" err="1" smtClean="0">
                <a:latin typeface="+mj-lt"/>
              </a:rPr>
              <a:t>Arrata</a:t>
            </a:r>
            <a:r>
              <a:rPr lang="en-US" b="1" dirty="0" smtClean="0">
                <a:latin typeface="+mj-lt"/>
              </a:rPr>
              <a:t> </a:t>
            </a:r>
            <a:r>
              <a:rPr lang="en-US" sz="2400" dirty="0" smtClean="0"/>
              <a:t>(1936-)</a:t>
            </a:r>
          </a:p>
          <a:p>
            <a:r>
              <a:rPr lang="en-US" sz="2400" dirty="0" smtClean="0"/>
              <a:t>Prima ballerina</a:t>
            </a:r>
          </a:p>
          <a:p>
            <a:r>
              <a:rPr lang="en-US" sz="2400" dirty="0" smtClean="0"/>
              <a:t>Choreographer</a:t>
            </a:r>
          </a:p>
          <a:p>
            <a:pPr>
              <a:buNone/>
            </a:pPr>
            <a:endParaRPr lang="en-US" dirty="0" smtClean="0"/>
          </a:p>
        </p:txBody>
      </p:sp>
      <p:pic>
        <p:nvPicPr>
          <p:cNvPr id="43009" name="Picture 1" descr="Fanny Carrión de Fierro"/>
          <p:cNvPicPr>
            <a:picLocks noChangeAspect="1" noChangeArrowheads="1"/>
          </p:cNvPicPr>
          <p:nvPr/>
        </p:nvPicPr>
        <p:blipFill>
          <a:blip r:embed="rId3" cstate="print"/>
          <a:srcRect l="38298" t="-3200"/>
          <a:stretch>
            <a:fillRect/>
          </a:stretch>
        </p:blipFill>
        <p:spPr bwMode="auto">
          <a:xfrm>
            <a:off x="6324600" y="304800"/>
            <a:ext cx="2209800" cy="2457450"/>
          </a:xfrm>
          <a:prstGeom prst="rect">
            <a:avLst/>
          </a:prstGeom>
          <a:noFill/>
        </p:spPr>
      </p:pic>
      <p:pic>
        <p:nvPicPr>
          <p:cNvPr id="43011" name="Picture 3" descr="http://ecx.images-amazon.com/images/I/61hZ86C56rL._SL500_SY300_.jpg"/>
          <p:cNvPicPr>
            <a:picLocks noChangeAspect="1" noChangeArrowheads="1"/>
          </p:cNvPicPr>
          <p:nvPr/>
        </p:nvPicPr>
        <p:blipFill>
          <a:blip r:embed="rId4" cstate="print"/>
          <a:srcRect/>
          <a:stretch>
            <a:fillRect/>
          </a:stretch>
        </p:blipFill>
        <p:spPr bwMode="auto">
          <a:xfrm>
            <a:off x="304800" y="914400"/>
            <a:ext cx="1819275" cy="2857500"/>
          </a:xfrm>
          <a:prstGeom prst="rect">
            <a:avLst/>
          </a:prstGeom>
          <a:noFill/>
        </p:spPr>
      </p:pic>
      <p:pic>
        <p:nvPicPr>
          <p:cNvPr id="43013" name="Picture 5" descr="http://upload.wikimedia.org/wikipedia/commons/thumb/4/44/Noralmavera.jpg/220px-Noralmavera.jpg"/>
          <p:cNvPicPr>
            <a:picLocks noChangeAspect="1" noChangeArrowheads="1"/>
          </p:cNvPicPr>
          <p:nvPr/>
        </p:nvPicPr>
        <p:blipFill>
          <a:blip r:embed="rId5" cstate="print"/>
          <a:srcRect r="6622" b="14373"/>
          <a:stretch>
            <a:fillRect/>
          </a:stretch>
        </p:blipFill>
        <p:spPr bwMode="auto">
          <a:xfrm>
            <a:off x="6605451" y="3612446"/>
            <a:ext cx="2386149" cy="3093154"/>
          </a:xfrm>
          <a:prstGeom prst="rect">
            <a:avLst/>
          </a:prstGeom>
          <a:noFill/>
        </p:spPr>
      </p:pic>
      <p:pic>
        <p:nvPicPr>
          <p:cNvPr id="43015" name="Picture 7" descr="http://upload.wikimedia.org/wikipedia/commons/thumb/b/ba/Tamara_Toumanova_%26_Serge_Lifar.jpg/80px-Tamara_Toumanova_%26_Serge_Lifar.jpg"/>
          <p:cNvPicPr>
            <a:picLocks noChangeAspect="1" noChangeArrowheads="1"/>
          </p:cNvPicPr>
          <p:nvPr/>
        </p:nvPicPr>
        <p:blipFill>
          <a:blip r:embed="rId6" cstate="print"/>
          <a:srcRect/>
          <a:stretch>
            <a:fillRect/>
          </a:stretch>
        </p:blipFill>
        <p:spPr bwMode="auto">
          <a:xfrm>
            <a:off x="762000" y="4343400"/>
            <a:ext cx="1600200" cy="2240282"/>
          </a:xfrm>
          <a:prstGeom prst="rect">
            <a:avLst/>
          </a:prstGeom>
          <a:noFill/>
        </p:spPr>
      </p:pic>
    </p:spTree>
  </p:cSld>
  <p:clrMapOvr>
    <a:masterClrMapping/>
  </p:clrMapOvr>
  <p:transition>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0"/>
            <a:ext cx="8686800" cy="841248"/>
          </a:xfrm>
        </p:spPr>
        <p:txBody>
          <a:bodyPr/>
          <a:lstStyle/>
          <a:p>
            <a:r>
              <a:rPr lang="en-US" dirty="0" err="1" smtClean="0"/>
              <a:t>Gente</a:t>
            </a:r>
            <a:r>
              <a:rPr lang="en-US" dirty="0" smtClean="0"/>
              <a:t> </a:t>
            </a:r>
            <a:r>
              <a:rPr lang="en-US" dirty="0" err="1" smtClean="0"/>
              <a:t>famosa</a:t>
            </a:r>
            <a:endParaRPr lang="en-US" dirty="0"/>
          </a:p>
        </p:txBody>
      </p:sp>
      <p:sp>
        <p:nvSpPr>
          <p:cNvPr id="3" name="Content Placeholder 2"/>
          <p:cNvSpPr>
            <a:spLocks noGrp="1"/>
          </p:cNvSpPr>
          <p:nvPr>
            <p:ph sz="half" idx="1"/>
          </p:nvPr>
        </p:nvSpPr>
        <p:spPr>
          <a:xfrm>
            <a:off x="3657600" y="304800"/>
            <a:ext cx="5257800" cy="4495800"/>
          </a:xfrm>
          <a:ln>
            <a:solidFill>
              <a:schemeClr val="tx1"/>
            </a:solidFill>
          </a:ln>
        </p:spPr>
        <p:txBody>
          <a:bodyPr>
            <a:normAutofit fontScale="70000" lnSpcReduction="20000"/>
          </a:bodyPr>
          <a:lstStyle/>
          <a:p>
            <a:pPr>
              <a:buNone/>
            </a:pPr>
            <a:r>
              <a:rPr lang="en-US" sz="4600" b="1" dirty="0" smtClean="0">
                <a:latin typeface="+mj-lt"/>
              </a:rPr>
              <a:t>Rafael Correa </a:t>
            </a:r>
            <a:r>
              <a:rPr lang="en-US" sz="4600" dirty="0" smtClean="0"/>
              <a:t>(1963- )</a:t>
            </a:r>
          </a:p>
          <a:p>
            <a:r>
              <a:rPr lang="en-US" dirty="0" smtClean="0"/>
              <a:t>President 2007- current</a:t>
            </a:r>
          </a:p>
          <a:p>
            <a:r>
              <a:rPr lang="en-US" dirty="0" smtClean="0"/>
              <a:t>In 2008- he declared Ecuador's national debt illegitimate &amp; succeeded in reducing the price of outstanding bonds by more than 60% </a:t>
            </a:r>
          </a:p>
          <a:p>
            <a:r>
              <a:rPr lang="en-US" dirty="0" smtClean="0"/>
              <a:t>He has reduced the high levels of poverty, indigence, and unemployment in Ecuador </a:t>
            </a:r>
          </a:p>
          <a:p>
            <a:r>
              <a:rPr lang="en-US" dirty="0" smtClean="0"/>
              <a:t>Correa was re-elected in 2013 for a third term with over 57% of the vote. Former President </a:t>
            </a:r>
            <a:r>
              <a:rPr lang="en-US" dirty="0" err="1" smtClean="0"/>
              <a:t>Osvaldo</a:t>
            </a:r>
            <a:r>
              <a:rPr lang="en-US" dirty="0" smtClean="0"/>
              <a:t> </a:t>
            </a:r>
            <a:r>
              <a:rPr lang="en-US" dirty="0" err="1" smtClean="0"/>
              <a:t>Hurtado</a:t>
            </a:r>
            <a:r>
              <a:rPr lang="en-US" dirty="0" smtClean="0"/>
              <a:t>,  said that Correa has conjured "a perfect dictatorship" by manipulating democratic institutions much as many say Chavez has in Venezuela  </a:t>
            </a:r>
          </a:p>
          <a:p>
            <a:r>
              <a:rPr lang="en-US" dirty="0" smtClean="0"/>
              <a:t>http://en.wikipedia.org/wiki/Rafael_Correa</a:t>
            </a:r>
          </a:p>
        </p:txBody>
      </p:sp>
      <p:sp>
        <p:nvSpPr>
          <p:cNvPr id="4" name="Content Placeholder 2"/>
          <p:cNvSpPr>
            <a:spLocks noGrp="1"/>
          </p:cNvSpPr>
          <p:nvPr>
            <p:ph sz="half" idx="1"/>
          </p:nvPr>
        </p:nvSpPr>
        <p:spPr>
          <a:xfrm>
            <a:off x="3352800" y="4876800"/>
            <a:ext cx="5181600" cy="1828800"/>
          </a:xfrm>
          <a:ln>
            <a:solidFill>
              <a:schemeClr val="tx1"/>
            </a:solidFill>
          </a:ln>
        </p:spPr>
        <p:txBody>
          <a:bodyPr>
            <a:normAutofit/>
          </a:bodyPr>
          <a:lstStyle/>
          <a:p>
            <a:pPr>
              <a:buNone/>
            </a:pPr>
            <a:r>
              <a:rPr lang="en-US" sz="3200" b="1" dirty="0" err="1" smtClean="0">
                <a:latin typeface="+mj-lt"/>
              </a:rPr>
              <a:t>Rosalía</a:t>
            </a:r>
            <a:r>
              <a:rPr lang="en-US" sz="3200" b="1" dirty="0" smtClean="0">
                <a:latin typeface="+mj-lt"/>
              </a:rPr>
              <a:t> </a:t>
            </a:r>
            <a:r>
              <a:rPr lang="en-US" sz="3200" b="1" dirty="0" err="1" smtClean="0">
                <a:latin typeface="+mj-lt"/>
              </a:rPr>
              <a:t>Arteaga</a:t>
            </a:r>
            <a:r>
              <a:rPr lang="en-US" sz="3200" b="1" dirty="0" smtClean="0">
                <a:latin typeface="+mj-lt"/>
              </a:rPr>
              <a:t> </a:t>
            </a:r>
            <a:r>
              <a:rPr lang="en-US" dirty="0" smtClean="0"/>
              <a:t>(1956-)</a:t>
            </a:r>
          </a:p>
          <a:p>
            <a:r>
              <a:rPr lang="en-US" dirty="0" smtClean="0"/>
              <a:t>President of Ecuador for 3 days in 1997</a:t>
            </a:r>
          </a:p>
          <a:p>
            <a:r>
              <a:rPr lang="en-US" sz="1500" dirty="0" smtClean="0"/>
              <a:t>http://en.wikipedia.org/wiki/Rosal%C3%ADa_Arteaga</a:t>
            </a:r>
          </a:p>
          <a:p>
            <a:pPr>
              <a:buNone/>
            </a:pPr>
            <a:endParaRPr lang="en-US" dirty="0" smtClean="0"/>
          </a:p>
        </p:txBody>
      </p:sp>
      <p:pic>
        <p:nvPicPr>
          <p:cNvPr id="40962" name="Picture 2" descr="File:Rafaelcorrea08122006.jpg">
            <a:hlinkClick r:id="rId3"/>
          </p:cNvPr>
          <p:cNvPicPr>
            <a:picLocks noChangeAspect="1" noChangeArrowheads="1"/>
          </p:cNvPicPr>
          <p:nvPr/>
        </p:nvPicPr>
        <p:blipFill>
          <a:blip r:embed="rId4" cstate="print"/>
          <a:srcRect/>
          <a:stretch>
            <a:fillRect/>
          </a:stretch>
        </p:blipFill>
        <p:spPr bwMode="auto">
          <a:xfrm>
            <a:off x="533400" y="762000"/>
            <a:ext cx="2514600" cy="3098070"/>
          </a:xfrm>
          <a:prstGeom prst="rect">
            <a:avLst/>
          </a:prstGeom>
          <a:noFill/>
        </p:spPr>
      </p:pic>
      <p:pic>
        <p:nvPicPr>
          <p:cNvPr id="40964" name="Picture 4" descr="File:R Arteaga.jpg">
            <a:hlinkClick r:id="rId5"/>
          </p:cNvPr>
          <p:cNvPicPr>
            <a:picLocks noChangeAspect="1" noChangeArrowheads="1"/>
          </p:cNvPicPr>
          <p:nvPr/>
        </p:nvPicPr>
        <p:blipFill>
          <a:blip r:embed="rId6" cstate="print"/>
          <a:srcRect/>
          <a:stretch>
            <a:fillRect/>
          </a:stretch>
        </p:blipFill>
        <p:spPr bwMode="auto">
          <a:xfrm>
            <a:off x="533400" y="4712456"/>
            <a:ext cx="2667000" cy="2069344"/>
          </a:xfrm>
          <a:prstGeom prst="rect">
            <a:avLst/>
          </a:prstGeom>
          <a:noFill/>
        </p:spPr>
      </p:pic>
      <p:sp>
        <p:nvSpPr>
          <p:cNvPr id="7" name="TextBox 6">
            <a:hlinkClick r:id="rId7"/>
          </p:cNvPr>
          <p:cNvSpPr txBox="1"/>
          <p:nvPr/>
        </p:nvSpPr>
        <p:spPr>
          <a:xfrm>
            <a:off x="152400" y="3962400"/>
            <a:ext cx="3365024" cy="646331"/>
          </a:xfrm>
          <a:prstGeom prst="rect">
            <a:avLst/>
          </a:prstGeom>
          <a:solidFill>
            <a:schemeClr val="bg2">
              <a:lumMod val="75000"/>
            </a:schemeClr>
          </a:solidFill>
          <a:ln>
            <a:solidFill>
              <a:schemeClr val="tx1"/>
            </a:solidFill>
          </a:ln>
        </p:spPr>
        <p:txBody>
          <a:bodyPr wrap="none" rtlCol="0">
            <a:spAutoFit/>
          </a:bodyPr>
          <a:lstStyle/>
          <a:p>
            <a:pPr algn="ctr"/>
            <a:r>
              <a:rPr lang="en-US" dirty="0" err="1" smtClean="0"/>
              <a:t>Presidentes</a:t>
            </a:r>
            <a:r>
              <a:rPr lang="en-US" dirty="0" smtClean="0"/>
              <a:t> de </a:t>
            </a:r>
            <a:r>
              <a:rPr lang="en-US" dirty="0" err="1" smtClean="0"/>
              <a:t>Lationamerica</a:t>
            </a:r>
            <a:r>
              <a:rPr lang="en-US" dirty="0" smtClean="0"/>
              <a:t>: </a:t>
            </a:r>
          </a:p>
          <a:p>
            <a:pPr algn="ctr"/>
            <a:r>
              <a:rPr lang="en-US" dirty="0" smtClean="0"/>
              <a:t>Rafael Correa</a:t>
            </a:r>
            <a:endParaRPr lang="en-US" dirty="0"/>
          </a:p>
        </p:txBody>
      </p:sp>
    </p:spTree>
  </p:cSld>
  <p:clrMapOvr>
    <a:masterClrMapping/>
  </p:clrMapOvr>
  <p:transition>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686800" cy="841248"/>
          </a:xfrm>
        </p:spPr>
        <p:txBody>
          <a:bodyPr>
            <a:normAutofit fontScale="90000"/>
          </a:bodyPr>
          <a:lstStyle/>
          <a:p>
            <a:r>
              <a:rPr lang="en-US" dirty="0" smtClean="0"/>
              <a:t>Comida de </a:t>
            </a:r>
            <a:r>
              <a:rPr lang="en-US" dirty="0" err="1" smtClean="0"/>
              <a:t>ecuador</a:t>
            </a:r>
            <a:r>
              <a:rPr lang="en-US" dirty="0" smtClean="0"/>
              <a:t>: </a:t>
            </a:r>
            <a:br>
              <a:rPr lang="en-US" dirty="0" smtClean="0"/>
            </a:br>
            <a:r>
              <a:rPr lang="en-US" sz="4000" dirty="0" err="1" smtClean="0"/>
              <a:t>ceviche</a:t>
            </a:r>
            <a:endParaRPr lang="en-US" sz="4000" dirty="0"/>
          </a:p>
        </p:txBody>
      </p:sp>
      <p:pic>
        <p:nvPicPr>
          <p:cNvPr id="38914" name="Picture 2" descr="http://www.revistabuenasalud.cl/wp-content/uploads/Ceviche-Ecuatoriano.jpg"/>
          <p:cNvPicPr>
            <a:picLocks noChangeAspect="1" noChangeArrowheads="1"/>
          </p:cNvPicPr>
          <p:nvPr/>
        </p:nvPicPr>
        <p:blipFill>
          <a:blip r:embed="rId3" cstate="print"/>
          <a:srcRect/>
          <a:stretch>
            <a:fillRect/>
          </a:stretch>
        </p:blipFill>
        <p:spPr bwMode="auto">
          <a:xfrm>
            <a:off x="228600" y="1600200"/>
            <a:ext cx="3762375" cy="2876551"/>
          </a:xfrm>
          <a:prstGeom prst="rect">
            <a:avLst/>
          </a:prstGeom>
          <a:noFill/>
        </p:spPr>
      </p:pic>
      <p:pic>
        <p:nvPicPr>
          <p:cNvPr id="38916" name="Picture 4" descr="http://www.forodefotos.com/attachments/platos-de-cocina/19499d1302834449-ceviche-de-conchas-negras-ceviche-ecuatoriano-pescado.jpg"/>
          <p:cNvPicPr>
            <a:picLocks noChangeAspect="1" noChangeArrowheads="1"/>
          </p:cNvPicPr>
          <p:nvPr/>
        </p:nvPicPr>
        <p:blipFill>
          <a:blip r:embed="rId4" cstate="print"/>
          <a:srcRect/>
          <a:stretch>
            <a:fillRect/>
          </a:stretch>
        </p:blipFill>
        <p:spPr bwMode="auto">
          <a:xfrm>
            <a:off x="4495800" y="304800"/>
            <a:ext cx="4235716" cy="2819400"/>
          </a:xfrm>
          <a:prstGeom prst="rect">
            <a:avLst/>
          </a:prstGeom>
          <a:noFill/>
        </p:spPr>
      </p:pic>
      <p:pic>
        <p:nvPicPr>
          <p:cNvPr id="38918" name="Picture 6" descr="http://labuenanueva.ca/lasbuenanuevas/wp-content/uploads/2013/01/ceviche-mixto.jpg"/>
          <p:cNvPicPr>
            <a:picLocks noChangeAspect="1" noChangeArrowheads="1"/>
          </p:cNvPicPr>
          <p:nvPr/>
        </p:nvPicPr>
        <p:blipFill>
          <a:blip r:embed="rId5" cstate="print"/>
          <a:srcRect/>
          <a:stretch>
            <a:fillRect/>
          </a:stretch>
        </p:blipFill>
        <p:spPr bwMode="auto">
          <a:xfrm>
            <a:off x="4191000" y="3371850"/>
            <a:ext cx="4343400" cy="3257550"/>
          </a:xfrm>
          <a:prstGeom prst="rect">
            <a:avLst/>
          </a:prstGeom>
          <a:noFill/>
        </p:spPr>
      </p:pic>
      <p:pic>
        <p:nvPicPr>
          <p:cNvPr id="38920" name="Picture 8" descr="http://www.mujeresdemiedad.com/wp-content/uploads/2013/02/ceviche.jpg"/>
          <p:cNvPicPr>
            <a:picLocks noChangeAspect="1" noChangeArrowheads="1"/>
          </p:cNvPicPr>
          <p:nvPr/>
        </p:nvPicPr>
        <p:blipFill>
          <a:blip r:embed="rId6" cstate="print"/>
          <a:srcRect/>
          <a:stretch>
            <a:fillRect/>
          </a:stretch>
        </p:blipFill>
        <p:spPr bwMode="auto">
          <a:xfrm>
            <a:off x="914400" y="4724400"/>
            <a:ext cx="2819400" cy="1888302"/>
          </a:xfrm>
          <a:prstGeom prst="rect">
            <a:avLst/>
          </a:prstGeom>
          <a:noFill/>
        </p:spPr>
      </p:pic>
    </p:spTree>
  </p:cSld>
  <p:clrMapOvr>
    <a:masterClrMapping/>
  </p:clrMapOvr>
  <p:transition>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normAutofit/>
          </a:bodyPr>
          <a:lstStyle/>
          <a:p>
            <a:r>
              <a:rPr lang="en-US" sz="2800" dirty="0" err="1" smtClean="0"/>
              <a:t>Colobia</a:t>
            </a:r>
            <a:r>
              <a:rPr lang="en-US" sz="2800" dirty="0" smtClean="0"/>
              <a:t>: Los </a:t>
            </a:r>
            <a:r>
              <a:rPr lang="en-US" sz="2800" dirty="0" err="1" smtClean="0"/>
              <a:t>lugares</a:t>
            </a:r>
            <a:r>
              <a:rPr lang="en-US" sz="2800" dirty="0" smtClean="0"/>
              <a:t> </a:t>
            </a:r>
            <a:r>
              <a:rPr lang="en-US" sz="2800" dirty="0" err="1" smtClean="0"/>
              <a:t>para</a:t>
            </a:r>
            <a:r>
              <a:rPr lang="en-US" sz="2800" dirty="0" smtClean="0"/>
              <a:t> </a:t>
            </a:r>
            <a:r>
              <a:rPr lang="en-US" sz="2800" dirty="0" err="1" smtClean="0"/>
              <a:t>visitar</a:t>
            </a:r>
            <a:endParaRPr lang="en-US" sz="2800" dirty="0"/>
          </a:p>
        </p:txBody>
      </p:sp>
      <p:sp>
        <p:nvSpPr>
          <p:cNvPr id="11" name="Title 1"/>
          <p:cNvSpPr txBox="1">
            <a:spLocks/>
          </p:cNvSpPr>
          <p:nvPr/>
        </p:nvSpPr>
        <p:spPr>
          <a:xfrm>
            <a:off x="152400" y="914400"/>
            <a:ext cx="7696200" cy="685800"/>
          </a:xfrm>
          <a:prstGeom prst="rect">
            <a:avLst/>
          </a:prstGeom>
        </p:spPr>
        <p:txBody>
          <a:bodyPr vert="horz" anchor="ctr">
            <a:normAutofit fontScale="25000" lnSpcReduction="20000"/>
          </a:bodyPr>
          <a:lstStyle/>
          <a:p>
            <a:pPr>
              <a:spcBef>
                <a:spcPct val="0"/>
              </a:spcBef>
            </a:pPr>
            <a:endParaRPr kumimoji="0" lang="en-US" sz="7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endParaRPr>
          </a:p>
          <a:p>
            <a:pPr>
              <a:spcBef>
                <a:spcPct val="0"/>
              </a:spcBef>
            </a:pPr>
            <a:r>
              <a:rPr kumimoji="0" lang="en-US" sz="14400" b="0" i="0" u="none" strike="noStrike" kern="1200" cap="all" spc="0" normalizeH="0" baseline="0" noProof="0" dirty="0" err="1" smtClean="0">
                <a:ln>
                  <a:noFill/>
                </a:ln>
                <a:solidFill>
                  <a:schemeClr val="tx2"/>
                </a:solidFill>
                <a:effectLst>
                  <a:reflection blurRad="12700" stA="48000" endA="300" endPos="55000" dir="5400000" sy="-90000" algn="bl" rotWithShape="0"/>
                </a:effectLst>
                <a:uLnTx/>
                <a:uFillTx/>
                <a:latin typeface="+mj-lt"/>
                <a:ea typeface="+mj-ea"/>
                <a:cs typeface="+mj-cs"/>
              </a:rPr>
              <a:t>lA</a:t>
            </a:r>
            <a:r>
              <a:rPr kumimoji="0" lang="en-US" sz="144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 Capital: </a:t>
            </a:r>
            <a:r>
              <a:rPr kumimoji="0" lang="en-US" sz="14400" b="0" i="0" u="none" strike="noStrike" kern="1200" cap="all" spc="0" normalizeH="0" baseline="0" noProof="0" dirty="0" err="1" smtClean="0">
                <a:ln>
                  <a:noFill/>
                </a:ln>
                <a:solidFill>
                  <a:schemeClr val="tx2"/>
                </a:solidFill>
                <a:effectLst>
                  <a:reflection blurRad="12700" stA="48000" endA="300" endPos="55000" dir="5400000" sy="-90000" algn="bl" rotWithShape="0"/>
                </a:effectLst>
                <a:uLnTx/>
                <a:uFillTx/>
                <a:latin typeface="+mj-lt"/>
                <a:ea typeface="+mj-ea"/>
                <a:cs typeface="+mj-cs"/>
              </a:rPr>
              <a:t>Santaf</a:t>
            </a:r>
            <a:r>
              <a:rPr lang="en-US" sz="14400" dirty="0" smtClean="0">
                <a:latin typeface="+mj-lt"/>
              </a:rPr>
              <a:t>É DE BOGOTÁ</a:t>
            </a:r>
          </a:p>
          <a:p>
            <a:pPr lvl="0">
              <a:spcBef>
                <a:spcPct val="0"/>
              </a:spcBef>
            </a:pPr>
            <a:endParaRPr kumimoji="0" lang="en-US" sz="360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pic>
        <p:nvPicPr>
          <p:cNvPr id="94210" name="Picture 2" descr="http://traveltocolombia.org/wp-content/uploads/2011/08/bogota-colombia1.jpg"/>
          <p:cNvPicPr>
            <a:picLocks noChangeAspect="1" noChangeArrowheads="1"/>
          </p:cNvPicPr>
          <p:nvPr/>
        </p:nvPicPr>
        <p:blipFill>
          <a:blip r:embed="rId3" cstate="print"/>
          <a:srcRect/>
          <a:stretch>
            <a:fillRect/>
          </a:stretch>
        </p:blipFill>
        <p:spPr bwMode="auto">
          <a:xfrm>
            <a:off x="5334000" y="1524000"/>
            <a:ext cx="3697690" cy="2508804"/>
          </a:xfrm>
          <a:prstGeom prst="rect">
            <a:avLst/>
          </a:prstGeom>
          <a:noFill/>
        </p:spPr>
      </p:pic>
      <p:sp>
        <p:nvSpPr>
          <p:cNvPr id="7" name="TextBox 6">
            <a:hlinkClick r:id="rId4"/>
          </p:cNvPr>
          <p:cNvSpPr txBox="1"/>
          <p:nvPr/>
        </p:nvSpPr>
        <p:spPr>
          <a:xfrm rot="880367">
            <a:off x="6437862" y="533122"/>
            <a:ext cx="2548518" cy="369332"/>
          </a:xfrm>
          <a:prstGeom prst="rect">
            <a:avLst/>
          </a:prstGeom>
          <a:solidFill>
            <a:schemeClr val="bg2">
              <a:lumMod val="75000"/>
            </a:schemeClr>
          </a:solidFill>
          <a:ln>
            <a:solidFill>
              <a:schemeClr val="tx1"/>
            </a:solidFill>
          </a:ln>
        </p:spPr>
        <p:txBody>
          <a:bodyPr wrap="square" rtlCol="0">
            <a:spAutoFit/>
          </a:bodyPr>
          <a:lstStyle/>
          <a:p>
            <a:r>
              <a:rPr lang="en-US" dirty="0" smtClean="0"/>
              <a:t>Travel Guide to Bogota</a:t>
            </a:r>
            <a:endParaRPr lang="en-US" dirty="0"/>
          </a:p>
        </p:txBody>
      </p:sp>
      <p:sp>
        <p:nvSpPr>
          <p:cNvPr id="8" name="Content Placeholder 5"/>
          <p:cNvSpPr>
            <a:spLocks noGrp="1"/>
          </p:cNvSpPr>
          <p:nvPr>
            <p:ph idx="1"/>
          </p:nvPr>
        </p:nvSpPr>
        <p:spPr>
          <a:xfrm>
            <a:off x="76200" y="1600200"/>
            <a:ext cx="5334000" cy="2819400"/>
          </a:xfrm>
        </p:spPr>
        <p:txBody>
          <a:bodyPr>
            <a:normAutofit fontScale="92500" lnSpcReduction="20000"/>
          </a:bodyPr>
          <a:lstStyle/>
          <a:p>
            <a:r>
              <a:rPr lang="en-US" sz="3000" dirty="0" smtClean="0"/>
              <a:t>population of around 8 million in 2010</a:t>
            </a:r>
          </a:p>
          <a:p>
            <a:r>
              <a:rPr lang="en-US" sz="3000" dirty="0" smtClean="0"/>
              <a:t>one of the 30 largest cities of the world </a:t>
            </a:r>
          </a:p>
          <a:p>
            <a:r>
              <a:rPr lang="en-US" sz="3000" dirty="0" smtClean="0"/>
              <a:t>the third-highest capital city in South America[2] With its many universities and libraries </a:t>
            </a:r>
          </a:p>
          <a:p>
            <a:endParaRPr lang="en-US" dirty="0"/>
          </a:p>
        </p:txBody>
      </p:sp>
      <p:sp>
        <p:nvSpPr>
          <p:cNvPr id="9" name="Content Placeholder 5"/>
          <p:cNvSpPr txBox="1">
            <a:spLocks/>
          </p:cNvSpPr>
          <p:nvPr/>
        </p:nvSpPr>
        <p:spPr>
          <a:xfrm>
            <a:off x="76200" y="4267200"/>
            <a:ext cx="9067800" cy="2590800"/>
          </a:xfrm>
          <a:prstGeom prst="rect">
            <a:avLst/>
          </a:prstGeom>
        </p:spPr>
        <p:txBody>
          <a:bodyPr vert="horz">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000" b="0" i="0" u="none" strike="noStrike" kern="1200" cap="none" spc="0" normalizeH="0" baseline="0" noProof="0" dirty="0" smtClean="0">
                <a:ln>
                  <a:noFill/>
                </a:ln>
                <a:solidFill>
                  <a:schemeClr val="tx2"/>
                </a:solidFill>
                <a:effectLst/>
                <a:uLnTx/>
                <a:uFillTx/>
                <a:latin typeface="+mn-lt"/>
                <a:ea typeface="+mn-ea"/>
                <a:cs typeface="+mn-cs"/>
              </a:rPr>
              <a:t>known as "The Athens of South America" because of the many libraries and universities </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en-US" sz="3000" dirty="0" smtClean="0">
                <a:solidFill>
                  <a:schemeClr val="tx2"/>
                </a:solidFill>
              </a:rPr>
              <a:t>one of the most stable democracies in Latin America</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en-US" sz="3000" dirty="0" smtClean="0">
                <a:solidFill>
                  <a:schemeClr val="tx2"/>
                </a:solidFill>
              </a:rPr>
              <a:t>t</a:t>
            </a:r>
            <a:r>
              <a:rPr kumimoji="0" lang="en-US" sz="3000" b="0" i="0" u="none" strike="noStrike" kern="1200" cap="none" spc="0" normalizeH="0" baseline="0" noProof="0" dirty="0" smtClean="0">
                <a:ln>
                  <a:noFill/>
                </a:ln>
                <a:solidFill>
                  <a:schemeClr val="tx2"/>
                </a:solidFill>
                <a:effectLst/>
                <a:uLnTx/>
                <a:uFillTx/>
                <a:latin typeface="+mn-lt"/>
                <a:ea typeface="+mn-ea"/>
                <a:cs typeface="+mn-cs"/>
              </a:rPr>
              <a:t>he political</a:t>
            </a:r>
            <a:r>
              <a:rPr kumimoji="0" lang="en-US" sz="3000" b="0" i="0" u="none" strike="noStrike" kern="1200" cap="none" spc="0" normalizeH="0" noProof="0" dirty="0" smtClean="0">
                <a:ln>
                  <a:noFill/>
                </a:ln>
                <a:solidFill>
                  <a:schemeClr val="tx2"/>
                </a:solidFill>
                <a:effectLst/>
                <a:uLnTx/>
                <a:uFillTx/>
                <a:latin typeface="+mn-lt"/>
                <a:ea typeface="+mn-ea"/>
                <a:cs typeface="+mn-cs"/>
              </a:rPr>
              <a:t> and financial center of Colombia</a:t>
            </a:r>
            <a:endParaRPr kumimoji="0" lang="en-US" sz="30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000" b="0" i="0" u="none" strike="noStrike" kern="1200" cap="none" spc="0" normalizeH="0" baseline="0" noProof="0" dirty="0" smtClean="0">
                <a:ln>
                  <a:noFill/>
                </a:ln>
                <a:solidFill>
                  <a:schemeClr val="tx2"/>
                </a:solidFill>
                <a:effectLst/>
                <a:uLnTx/>
                <a:uFillTx/>
                <a:latin typeface="+mn-lt"/>
                <a:ea typeface="+mn-ea"/>
                <a:cs typeface="+mn-cs"/>
              </a:rPr>
              <a:t>listed as a global city and ranked 54th in the 2010 Global Cities Index</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US" sz="3200" b="0" i="0" u="none" strike="noStrike" kern="1200" cap="none" spc="0" normalizeH="0" baseline="0" noProof="0" dirty="0">
              <a:ln>
                <a:noFill/>
              </a:ln>
              <a:solidFill>
                <a:schemeClr val="tx2"/>
              </a:solidFill>
              <a:effectLst/>
              <a:uLnTx/>
              <a:uFillTx/>
              <a:latin typeface="+mn-lt"/>
              <a:ea typeface="+mn-ea"/>
              <a:cs typeface="+mn-cs"/>
            </a:endParaRPr>
          </a:p>
        </p:txBody>
      </p:sp>
      <p:sp>
        <p:nvSpPr>
          <p:cNvPr id="10" name="TextBox 9"/>
          <p:cNvSpPr txBox="1"/>
          <p:nvPr/>
        </p:nvSpPr>
        <p:spPr>
          <a:xfrm>
            <a:off x="4876800" y="6412468"/>
            <a:ext cx="4173002" cy="369332"/>
          </a:xfrm>
          <a:prstGeom prst="rect">
            <a:avLst/>
          </a:prstGeom>
          <a:noFill/>
        </p:spPr>
        <p:txBody>
          <a:bodyPr wrap="none" rtlCol="0">
            <a:spAutoFit/>
          </a:bodyPr>
          <a:lstStyle/>
          <a:p>
            <a:r>
              <a:rPr lang="en-US" dirty="0" smtClean="0"/>
              <a:t>http://www.aimac2013.org//bogota.html</a:t>
            </a:r>
            <a:endParaRPr lang="en-US" dirty="0"/>
          </a:p>
        </p:txBody>
      </p:sp>
    </p:spTree>
  </p:cSld>
  <p:clrMapOvr>
    <a:masterClrMapping/>
  </p:clrMapOvr>
  <p:transition>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457200"/>
            <a:ext cx="4953000" cy="1828800"/>
          </a:xfrm>
        </p:spPr>
        <p:txBody>
          <a:bodyPr>
            <a:normAutofit fontScale="90000"/>
          </a:bodyPr>
          <a:lstStyle/>
          <a:p>
            <a:pPr algn="r"/>
            <a:r>
              <a:rPr lang="en-US" dirty="0" smtClean="0"/>
              <a:t>Comida de </a:t>
            </a:r>
            <a:r>
              <a:rPr lang="en-US" dirty="0" err="1" smtClean="0"/>
              <a:t>ecuador</a:t>
            </a:r>
            <a:r>
              <a:rPr lang="en-US" dirty="0" smtClean="0"/>
              <a:t> : </a:t>
            </a:r>
            <a:br>
              <a:rPr lang="en-US" dirty="0" smtClean="0"/>
            </a:br>
            <a:r>
              <a:rPr lang="en-US" dirty="0" smtClean="0"/>
              <a:t>Cassava Cheese Bread</a:t>
            </a:r>
            <a:br>
              <a:rPr lang="en-US" dirty="0" smtClean="0"/>
            </a:br>
            <a:r>
              <a:rPr lang="en-US" dirty="0" err="1" smtClean="0"/>
              <a:t>Yuca</a:t>
            </a:r>
            <a:r>
              <a:rPr lang="en-US" dirty="0" smtClean="0"/>
              <a:t> Fritters</a:t>
            </a:r>
            <a:endParaRPr lang="en-US" dirty="0"/>
          </a:p>
        </p:txBody>
      </p:sp>
      <p:sp>
        <p:nvSpPr>
          <p:cNvPr id="4" name="TextBox 3"/>
          <p:cNvSpPr txBox="1"/>
          <p:nvPr/>
        </p:nvSpPr>
        <p:spPr>
          <a:xfrm>
            <a:off x="228600" y="2743200"/>
            <a:ext cx="1223476" cy="369332"/>
          </a:xfrm>
          <a:prstGeom prst="rect">
            <a:avLst/>
          </a:prstGeom>
          <a:noFill/>
          <a:ln>
            <a:solidFill>
              <a:schemeClr val="tx1"/>
            </a:solidFill>
          </a:ln>
        </p:spPr>
        <p:txBody>
          <a:bodyPr wrap="none" rtlCol="0">
            <a:spAutoFit/>
          </a:bodyPr>
          <a:lstStyle/>
          <a:p>
            <a:r>
              <a:rPr lang="en-US" dirty="0" err="1" smtClean="0"/>
              <a:t>Yuca</a:t>
            </a:r>
            <a:r>
              <a:rPr lang="en-US" dirty="0" smtClean="0"/>
              <a:t> root </a:t>
            </a:r>
            <a:endParaRPr lang="en-US" dirty="0"/>
          </a:p>
        </p:txBody>
      </p:sp>
      <p:pic>
        <p:nvPicPr>
          <p:cNvPr id="36866" name="Picture 2" descr="http://www.laylita.com/recipes/wp-content/uploads/2008/06/biche-de-pescado-prep-5.JPG"/>
          <p:cNvPicPr>
            <a:picLocks noChangeAspect="1" noChangeArrowheads="1"/>
          </p:cNvPicPr>
          <p:nvPr/>
        </p:nvPicPr>
        <p:blipFill>
          <a:blip r:embed="rId3" cstate="print"/>
          <a:srcRect/>
          <a:stretch>
            <a:fillRect/>
          </a:stretch>
        </p:blipFill>
        <p:spPr bwMode="auto">
          <a:xfrm>
            <a:off x="533400" y="304800"/>
            <a:ext cx="3352800" cy="2242185"/>
          </a:xfrm>
          <a:prstGeom prst="rect">
            <a:avLst/>
          </a:prstGeom>
          <a:noFill/>
        </p:spPr>
      </p:pic>
      <p:pic>
        <p:nvPicPr>
          <p:cNvPr id="36868" name="Picture 4" descr="http://www.cassavachicago.com/images/breadonfire.jpg"/>
          <p:cNvPicPr>
            <a:picLocks noChangeAspect="1" noChangeArrowheads="1"/>
          </p:cNvPicPr>
          <p:nvPr/>
        </p:nvPicPr>
        <p:blipFill>
          <a:blip r:embed="rId4" cstate="print"/>
          <a:srcRect t="18182" r="4000"/>
          <a:stretch>
            <a:fillRect/>
          </a:stretch>
        </p:blipFill>
        <p:spPr bwMode="auto">
          <a:xfrm>
            <a:off x="1295400" y="3124200"/>
            <a:ext cx="2862942" cy="3340100"/>
          </a:xfrm>
          <a:prstGeom prst="rect">
            <a:avLst/>
          </a:prstGeom>
          <a:noFill/>
        </p:spPr>
      </p:pic>
      <p:pic>
        <p:nvPicPr>
          <p:cNvPr id="36870" name="Picture 6" descr="http://www.tropicalfoodies.com/wp-content/uploads/2013/02/Muchines_de_yuca_final.jpg"/>
          <p:cNvPicPr>
            <a:picLocks noChangeAspect="1" noChangeArrowheads="1"/>
          </p:cNvPicPr>
          <p:nvPr/>
        </p:nvPicPr>
        <p:blipFill>
          <a:blip r:embed="rId5" cstate="print"/>
          <a:srcRect t="4082" r="23810"/>
          <a:stretch>
            <a:fillRect/>
          </a:stretch>
        </p:blipFill>
        <p:spPr bwMode="auto">
          <a:xfrm>
            <a:off x="4267200" y="2438400"/>
            <a:ext cx="4267200" cy="3581400"/>
          </a:xfrm>
          <a:prstGeom prst="rect">
            <a:avLst/>
          </a:prstGeom>
          <a:noFill/>
        </p:spPr>
      </p:pic>
    </p:spTree>
  </p:cSld>
  <p:clrMapOvr>
    <a:masterClrMapping/>
  </p:clrMapOvr>
  <p:transition>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457200"/>
            <a:ext cx="8613648" cy="838200"/>
          </a:xfrm>
        </p:spPr>
        <p:txBody>
          <a:bodyPr>
            <a:normAutofit/>
          </a:bodyPr>
          <a:lstStyle/>
          <a:p>
            <a:r>
              <a:rPr lang="en-US" dirty="0" smtClean="0"/>
              <a:t>Comida de </a:t>
            </a:r>
            <a:r>
              <a:rPr lang="en-US" dirty="0" err="1" smtClean="0"/>
              <a:t>ecuador</a:t>
            </a:r>
            <a:r>
              <a:rPr lang="en-US" dirty="0" smtClean="0"/>
              <a:t> : </a:t>
            </a:r>
            <a:r>
              <a:rPr lang="en-US" dirty="0" err="1" smtClean="0"/>
              <a:t>Cuy</a:t>
            </a:r>
            <a:endParaRPr lang="en-US" dirty="0"/>
          </a:p>
        </p:txBody>
      </p:sp>
      <p:sp>
        <p:nvSpPr>
          <p:cNvPr id="5" name="TextBox 4"/>
          <p:cNvSpPr txBox="1"/>
          <p:nvPr/>
        </p:nvSpPr>
        <p:spPr>
          <a:xfrm>
            <a:off x="304800" y="1219200"/>
            <a:ext cx="5638800" cy="2246769"/>
          </a:xfrm>
          <a:prstGeom prst="rect">
            <a:avLst/>
          </a:prstGeom>
          <a:noFill/>
          <a:ln>
            <a:solidFill>
              <a:schemeClr val="tx1"/>
            </a:solidFill>
          </a:ln>
        </p:spPr>
        <p:txBody>
          <a:bodyPr wrap="square" rtlCol="0">
            <a:spAutoFit/>
          </a:bodyPr>
          <a:lstStyle/>
          <a:p>
            <a:r>
              <a:rPr lang="en-US" sz="2000" dirty="0" smtClean="0"/>
              <a:t>A </a:t>
            </a:r>
            <a:r>
              <a:rPr lang="en-US" sz="2000" dirty="0" err="1" smtClean="0"/>
              <a:t>cuy</a:t>
            </a:r>
            <a:r>
              <a:rPr lang="en-US" sz="2000" dirty="0" smtClean="0"/>
              <a:t> is a South American guinea pig.  The tiny animal is revered in Ecuador culture and is utilized in several ways, primarily as a food source.  It is also used in spiritual practices and healing ceremonies, performed on the patient by a healer or shaman, also known as a </a:t>
            </a:r>
            <a:r>
              <a:rPr lang="en-US" sz="2000" dirty="0" err="1" smtClean="0"/>
              <a:t>yachak</a:t>
            </a:r>
            <a:r>
              <a:rPr lang="en-US" sz="2000" dirty="0" smtClean="0"/>
              <a:t>. </a:t>
            </a:r>
          </a:p>
          <a:p>
            <a:pPr algn="r"/>
            <a:r>
              <a:rPr lang="en-US" sz="2000" dirty="0" smtClean="0"/>
              <a:t>http://www.pro-ecuador.com/cuy.html</a:t>
            </a:r>
            <a:endParaRPr lang="en-US" sz="2000" dirty="0"/>
          </a:p>
        </p:txBody>
      </p:sp>
      <p:pic>
        <p:nvPicPr>
          <p:cNvPr id="34819" name="Picture 3" descr="http://www.pro-ecuador.com/image-files/cuy.jpg">
            <a:hlinkClick r:id="rId3"/>
          </p:cNvPr>
          <p:cNvPicPr>
            <a:picLocks noChangeAspect="1" noChangeArrowheads="1"/>
          </p:cNvPicPr>
          <p:nvPr/>
        </p:nvPicPr>
        <p:blipFill>
          <a:blip r:embed="rId4" cstate="print"/>
          <a:srcRect/>
          <a:stretch>
            <a:fillRect/>
          </a:stretch>
        </p:blipFill>
        <p:spPr bwMode="auto">
          <a:xfrm>
            <a:off x="6172200" y="228600"/>
            <a:ext cx="2705100" cy="1801597"/>
          </a:xfrm>
          <a:prstGeom prst="rect">
            <a:avLst/>
          </a:prstGeom>
          <a:noFill/>
        </p:spPr>
      </p:pic>
      <p:pic>
        <p:nvPicPr>
          <p:cNvPr id="34821" name="Picture 5" descr="http://blog.brillianttrips.com/wp-content/uploads/2009/01/cuy-in-ecuador.jpg"/>
          <p:cNvPicPr>
            <a:picLocks noChangeAspect="1" noChangeArrowheads="1"/>
          </p:cNvPicPr>
          <p:nvPr/>
        </p:nvPicPr>
        <p:blipFill>
          <a:blip r:embed="rId5" cstate="print"/>
          <a:srcRect/>
          <a:stretch>
            <a:fillRect/>
          </a:stretch>
        </p:blipFill>
        <p:spPr bwMode="auto">
          <a:xfrm>
            <a:off x="571500" y="3657600"/>
            <a:ext cx="3009900" cy="2790825"/>
          </a:xfrm>
          <a:prstGeom prst="rect">
            <a:avLst/>
          </a:prstGeom>
          <a:noFill/>
        </p:spPr>
      </p:pic>
      <p:pic>
        <p:nvPicPr>
          <p:cNvPr id="34825" name="Picture 9" descr="Guinea Pig Ecuador"/>
          <p:cNvPicPr>
            <a:picLocks noChangeAspect="1" noChangeArrowheads="1"/>
          </p:cNvPicPr>
          <p:nvPr/>
        </p:nvPicPr>
        <p:blipFill>
          <a:blip r:embed="rId6" cstate="print"/>
          <a:srcRect/>
          <a:stretch>
            <a:fillRect/>
          </a:stretch>
        </p:blipFill>
        <p:spPr bwMode="auto">
          <a:xfrm>
            <a:off x="4495800" y="3536744"/>
            <a:ext cx="3886200" cy="3168856"/>
          </a:xfrm>
          <a:prstGeom prst="rect">
            <a:avLst/>
          </a:prstGeom>
          <a:noFill/>
        </p:spPr>
      </p:pic>
    </p:spTree>
  </p:cSld>
  <p:clrMapOvr>
    <a:masterClrMapping/>
  </p:clrMapOvr>
  <p:transition>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841248"/>
          </a:xfrm>
        </p:spPr>
        <p:txBody>
          <a:bodyPr/>
          <a:lstStyle/>
          <a:p>
            <a:r>
              <a:rPr lang="en-US" dirty="0" smtClean="0"/>
              <a:t>Other facts</a:t>
            </a:r>
            <a:endParaRPr lang="en-US" dirty="0"/>
          </a:p>
        </p:txBody>
      </p:sp>
      <p:sp>
        <p:nvSpPr>
          <p:cNvPr id="3" name="TextBox 2"/>
          <p:cNvSpPr txBox="1"/>
          <p:nvPr/>
        </p:nvSpPr>
        <p:spPr>
          <a:xfrm>
            <a:off x="6019800" y="5410200"/>
            <a:ext cx="2895600" cy="1077218"/>
          </a:xfrm>
          <a:prstGeom prst="rect">
            <a:avLst/>
          </a:prstGeom>
          <a:solidFill>
            <a:schemeClr val="bg2">
              <a:lumMod val="90000"/>
            </a:schemeClr>
          </a:solidFill>
          <a:ln>
            <a:solidFill>
              <a:schemeClr val="tx1"/>
            </a:solidFill>
          </a:ln>
        </p:spPr>
        <p:txBody>
          <a:bodyPr wrap="square" rtlCol="0">
            <a:spAutoFit/>
          </a:bodyPr>
          <a:lstStyle/>
          <a:p>
            <a:pPr algn="ctr"/>
            <a:r>
              <a:rPr lang="en-US" sz="3200" dirty="0" smtClean="0">
                <a:latin typeface="+mj-lt"/>
              </a:rPr>
              <a:t>La </a:t>
            </a:r>
            <a:r>
              <a:rPr lang="en-US" sz="3200" dirty="0" err="1" smtClean="0">
                <a:latin typeface="+mj-lt"/>
              </a:rPr>
              <a:t>poblaci</a:t>
            </a:r>
            <a:r>
              <a:rPr lang="en-US" sz="3200" dirty="0" err="1" smtClean="0">
                <a:latin typeface="+mj-lt"/>
                <a:cs typeface="Arial"/>
              </a:rPr>
              <a:t>ón</a:t>
            </a:r>
            <a:r>
              <a:rPr lang="en-US" sz="3200" dirty="0" smtClean="0">
                <a:latin typeface="+mj-lt"/>
                <a:cs typeface="Arial"/>
              </a:rPr>
              <a:t> –13.3 million</a:t>
            </a:r>
            <a:endParaRPr lang="en-US" sz="3200" dirty="0">
              <a:latin typeface="+mj-lt"/>
            </a:endParaRPr>
          </a:p>
        </p:txBody>
      </p:sp>
      <p:sp>
        <p:nvSpPr>
          <p:cNvPr id="4" name="TextBox 3"/>
          <p:cNvSpPr txBox="1"/>
          <p:nvPr/>
        </p:nvSpPr>
        <p:spPr>
          <a:xfrm>
            <a:off x="228600" y="6258580"/>
            <a:ext cx="5486400" cy="523220"/>
          </a:xfrm>
          <a:prstGeom prst="rect">
            <a:avLst/>
          </a:prstGeom>
          <a:solidFill>
            <a:schemeClr val="bg2">
              <a:lumMod val="90000"/>
            </a:schemeClr>
          </a:solidFill>
          <a:ln>
            <a:solidFill>
              <a:schemeClr val="tx1"/>
            </a:solidFill>
          </a:ln>
        </p:spPr>
        <p:txBody>
          <a:bodyPr wrap="square" rtlCol="0">
            <a:spAutoFit/>
          </a:bodyPr>
          <a:lstStyle/>
          <a:p>
            <a:pPr algn="ctr"/>
            <a:r>
              <a:rPr lang="en-US" sz="2800" dirty="0" smtClean="0"/>
              <a:t>El </a:t>
            </a:r>
            <a:r>
              <a:rPr lang="en-US" sz="2800" dirty="0" err="1" smtClean="0"/>
              <a:t>ingreso</a:t>
            </a:r>
            <a:r>
              <a:rPr lang="en-US" sz="2800" dirty="0" smtClean="0"/>
              <a:t> </a:t>
            </a:r>
            <a:r>
              <a:rPr lang="en-US" sz="2800" dirty="0" err="1" smtClean="0"/>
              <a:t>anual</a:t>
            </a:r>
            <a:r>
              <a:rPr lang="en-US" sz="2800" dirty="0" smtClean="0"/>
              <a:t>- $3,080 per year </a:t>
            </a:r>
            <a:endParaRPr lang="en-US" sz="2800" dirty="0"/>
          </a:p>
        </p:txBody>
      </p:sp>
      <p:sp>
        <p:nvSpPr>
          <p:cNvPr id="5" name="Content Placeholder 2"/>
          <p:cNvSpPr txBox="1">
            <a:spLocks/>
          </p:cNvSpPr>
          <p:nvPr/>
        </p:nvSpPr>
        <p:spPr>
          <a:xfrm>
            <a:off x="6629400" y="2362200"/>
            <a:ext cx="2133600" cy="1295400"/>
          </a:xfrm>
          <a:prstGeom prst="rect">
            <a:avLst/>
          </a:prstGeom>
          <a:solidFill>
            <a:schemeClr val="bg2">
              <a:lumMod val="90000"/>
            </a:schemeClr>
          </a:solidFill>
          <a:ln>
            <a:solidFill>
              <a:schemeClr val="tx1"/>
            </a:solidFill>
          </a:ln>
        </p:spPr>
        <p:txBody>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r>
              <a:rPr kumimoji="0" lang="en-US" sz="2400" b="0" i="0" u="none" strike="noStrike" kern="1200" cap="none" spc="0" normalizeH="0" baseline="0" noProof="0" dirty="0" smtClean="0">
                <a:ln>
                  <a:noFill/>
                </a:ln>
                <a:effectLst/>
                <a:uLnTx/>
                <a:uFillTx/>
                <a:latin typeface="+mn-lt"/>
                <a:ea typeface="+mn-ea"/>
                <a:cs typeface="+mn-cs"/>
              </a:rPr>
              <a:t>La </a:t>
            </a:r>
            <a:r>
              <a:rPr kumimoji="0" lang="en-US" sz="2400" b="0" i="0" u="none" strike="noStrike" kern="1200" cap="none" spc="0" normalizeH="0" baseline="0" noProof="0" dirty="0" err="1" smtClean="0">
                <a:ln>
                  <a:noFill/>
                </a:ln>
                <a:effectLst/>
                <a:uLnTx/>
                <a:uFillTx/>
                <a:latin typeface="+mn-lt"/>
                <a:ea typeface="+mn-ea"/>
                <a:cs typeface="+mn-cs"/>
              </a:rPr>
              <a:t>Moneda</a:t>
            </a:r>
            <a:r>
              <a:rPr kumimoji="0" lang="en-US" sz="2400" b="0" i="0" u="none" strike="noStrike" kern="1200" cap="none" spc="0" normalizeH="0" baseline="0" noProof="0" dirty="0" smtClean="0">
                <a:ln>
                  <a:noFill/>
                </a:ln>
                <a:effectLst/>
                <a:uLnTx/>
                <a:uFillTx/>
                <a:latin typeface="+mn-lt"/>
                <a:ea typeface="+mn-ea"/>
                <a:cs typeface="+mn-cs"/>
              </a:rPr>
              <a:t> </a:t>
            </a:r>
          </a:p>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r>
              <a:rPr kumimoji="0" lang="en-US" sz="2400" b="0" i="0" u="none" strike="noStrike" kern="1200" cap="none" spc="0" normalizeH="0" baseline="0" noProof="0" dirty="0" err="1" smtClean="0">
                <a:ln>
                  <a:noFill/>
                </a:ln>
                <a:effectLst/>
                <a:uLnTx/>
                <a:uFillTx/>
                <a:latin typeface="+mn-lt"/>
                <a:ea typeface="+mn-ea"/>
                <a:cs typeface="+mn-cs"/>
              </a:rPr>
              <a:t>Nacional</a:t>
            </a:r>
            <a:r>
              <a:rPr lang="en-US" sz="2400" dirty="0" smtClean="0"/>
              <a:t>:</a:t>
            </a:r>
          </a:p>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r>
              <a:rPr lang="en-US" sz="2400" dirty="0" smtClean="0"/>
              <a:t>US Dollar</a:t>
            </a:r>
          </a:p>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endParaRPr lang="en-US" sz="3200" dirty="0" smtClean="0">
              <a:solidFill>
                <a:schemeClr val="tx2"/>
              </a:solidFill>
            </a:endParaRPr>
          </a:p>
        </p:txBody>
      </p:sp>
      <p:sp>
        <p:nvSpPr>
          <p:cNvPr id="6" name="TextBox 5"/>
          <p:cNvSpPr txBox="1"/>
          <p:nvPr/>
        </p:nvSpPr>
        <p:spPr>
          <a:xfrm>
            <a:off x="228600" y="1143001"/>
            <a:ext cx="6096000" cy="2554546"/>
          </a:xfrm>
          <a:prstGeom prst="rect">
            <a:avLst/>
          </a:prstGeom>
          <a:solidFill>
            <a:schemeClr val="bg2"/>
          </a:solidFill>
        </p:spPr>
        <p:txBody>
          <a:bodyPr wrap="square" rtlCol="0">
            <a:spAutoFit/>
          </a:bodyPr>
          <a:lstStyle/>
          <a:p>
            <a:r>
              <a:rPr lang="en-US" sz="2400" dirty="0" smtClean="0"/>
              <a:t>“President Obama announced the National  Export Initiative (NEI) two years ago, with the goal of doubling exports by 2014. U.S. embassies are committed to supporting U.S. companies to start exporting or grow their exports to Ecuador.” </a:t>
            </a:r>
          </a:p>
          <a:p>
            <a:pPr algn="ctr"/>
            <a:r>
              <a:rPr lang="en-US" sz="1600" dirty="0" smtClean="0"/>
              <a:t>http://ecuador.usembassy.gov/doing-business-local.html</a:t>
            </a:r>
            <a:endParaRPr lang="en-US" dirty="0"/>
          </a:p>
        </p:txBody>
      </p:sp>
      <p:pic>
        <p:nvPicPr>
          <p:cNvPr id="32770" name="Picture 2" descr="flag of Ecuador"/>
          <p:cNvPicPr>
            <a:picLocks noChangeAspect="1" noChangeArrowheads="1"/>
          </p:cNvPicPr>
          <p:nvPr/>
        </p:nvPicPr>
        <p:blipFill>
          <a:blip r:embed="rId3" cstate="print"/>
          <a:srcRect/>
          <a:stretch>
            <a:fillRect/>
          </a:stretch>
        </p:blipFill>
        <p:spPr bwMode="auto">
          <a:xfrm>
            <a:off x="6324600" y="228600"/>
            <a:ext cx="2667000" cy="1775980"/>
          </a:xfrm>
          <a:prstGeom prst="rect">
            <a:avLst/>
          </a:prstGeom>
          <a:noFill/>
        </p:spPr>
      </p:pic>
      <p:sp>
        <p:nvSpPr>
          <p:cNvPr id="8" name="TextBox 7"/>
          <p:cNvSpPr txBox="1"/>
          <p:nvPr/>
        </p:nvSpPr>
        <p:spPr>
          <a:xfrm>
            <a:off x="5257800" y="3886200"/>
            <a:ext cx="3200400" cy="1323439"/>
          </a:xfrm>
          <a:prstGeom prst="rect">
            <a:avLst/>
          </a:prstGeom>
          <a:solidFill>
            <a:schemeClr val="bg2"/>
          </a:solidFill>
        </p:spPr>
        <p:txBody>
          <a:bodyPr wrap="square" rtlCol="0">
            <a:spAutoFit/>
          </a:bodyPr>
          <a:lstStyle/>
          <a:p>
            <a:pPr algn="ctr"/>
            <a:r>
              <a:rPr lang="en-US" sz="2000" dirty="0" smtClean="0"/>
              <a:t>Ecuador is one of only two countries in South America that do not share a border with Brazil.</a:t>
            </a:r>
            <a:endParaRPr lang="en-US" sz="2000" dirty="0"/>
          </a:p>
        </p:txBody>
      </p:sp>
      <p:pic>
        <p:nvPicPr>
          <p:cNvPr id="32772" name="Picture 4" descr="http://www.ecuadorgeorge.com/wp-content/uploads/2012/10/Iguana-Park1-600x450.jpeg"/>
          <p:cNvPicPr>
            <a:picLocks noChangeAspect="1" noChangeArrowheads="1"/>
          </p:cNvPicPr>
          <p:nvPr/>
        </p:nvPicPr>
        <p:blipFill>
          <a:blip r:embed="rId4" cstate="print"/>
          <a:srcRect/>
          <a:stretch>
            <a:fillRect/>
          </a:stretch>
        </p:blipFill>
        <p:spPr bwMode="auto">
          <a:xfrm>
            <a:off x="1066800" y="3810000"/>
            <a:ext cx="3124200" cy="2344709"/>
          </a:xfrm>
          <a:prstGeom prst="rect">
            <a:avLst/>
          </a:prstGeom>
          <a:noFill/>
        </p:spPr>
      </p:pic>
    </p:spTree>
  </p:cSld>
  <p:clrMapOvr>
    <a:masterClrMapping/>
  </p:clrMapOvr>
  <p:transition>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533400"/>
            <a:ext cx="8686800" cy="1184825"/>
          </a:xfrm>
        </p:spPr>
        <p:txBody>
          <a:bodyPr/>
          <a:lstStyle/>
          <a:p>
            <a:r>
              <a:rPr lang="en-US" dirty="0" err="1" smtClean="0"/>
              <a:t>venezuela</a:t>
            </a:r>
            <a:endParaRPr lang="en-US" dirty="0"/>
          </a:p>
        </p:txBody>
      </p:sp>
      <p:pic>
        <p:nvPicPr>
          <p:cNvPr id="4" name="Picture 4" descr="http://www.aaawhere.com/ams-name.jpg"/>
          <p:cNvPicPr>
            <a:picLocks noChangeAspect="1" noChangeArrowheads="1"/>
          </p:cNvPicPr>
          <p:nvPr/>
        </p:nvPicPr>
        <p:blipFill>
          <a:blip r:embed="rId3" cstate="print"/>
          <a:srcRect/>
          <a:stretch>
            <a:fillRect/>
          </a:stretch>
        </p:blipFill>
        <p:spPr bwMode="auto">
          <a:xfrm>
            <a:off x="762000" y="228600"/>
            <a:ext cx="4900467" cy="6362631"/>
          </a:xfrm>
          <a:prstGeom prst="rect">
            <a:avLst/>
          </a:prstGeom>
          <a:noFill/>
        </p:spPr>
      </p:pic>
      <p:sp>
        <p:nvSpPr>
          <p:cNvPr id="5" name="Down Arrow 4"/>
          <p:cNvSpPr/>
          <p:nvPr/>
        </p:nvSpPr>
        <p:spPr>
          <a:xfrm rot="5400000">
            <a:off x="4489804" y="-527404"/>
            <a:ext cx="392989" cy="31242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ttp://www.welt-atlas.de/datenbank/karten/karte-9-157.gif"/>
          <p:cNvPicPr>
            <a:picLocks noChangeAspect="1" noChangeArrowheads="1"/>
          </p:cNvPicPr>
          <p:nvPr/>
        </p:nvPicPr>
        <p:blipFill>
          <a:blip r:embed="rId3" cstate="print"/>
          <a:srcRect/>
          <a:stretch>
            <a:fillRect/>
          </a:stretch>
        </p:blipFill>
        <p:spPr bwMode="auto">
          <a:xfrm>
            <a:off x="228600" y="274320"/>
            <a:ext cx="7848600" cy="6278881"/>
          </a:xfrm>
          <a:prstGeom prst="rect">
            <a:avLst/>
          </a:prstGeom>
          <a:noFill/>
        </p:spPr>
      </p:pic>
      <p:sp>
        <p:nvSpPr>
          <p:cNvPr id="8" name="Up Arrow 7"/>
          <p:cNvSpPr/>
          <p:nvPr/>
        </p:nvSpPr>
        <p:spPr>
          <a:xfrm rot="16200000">
            <a:off x="6331967" y="68833"/>
            <a:ext cx="341070" cy="46230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686800" cy="838200"/>
          </a:xfrm>
        </p:spPr>
        <p:txBody>
          <a:bodyPr>
            <a:normAutofit fontScale="90000"/>
          </a:bodyPr>
          <a:lstStyle/>
          <a:p>
            <a:pPr algn="r"/>
            <a:r>
              <a:rPr lang="en-US" sz="3200" dirty="0" err="1" smtClean="0"/>
              <a:t>Lugares</a:t>
            </a:r>
            <a:r>
              <a:rPr lang="en-US" sz="3200" dirty="0" smtClean="0"/>
              <a:t> </a:t>
            </a:r>
            <a:r>
              <a:rPr lang="en-US" sz="3200" dirty="0" err="1" smtClean="0"/>
              <a:t>para</a:t>
            </a:r>
            <a:r>
              <a:rPr lang="en-US" sz="3200" dirty="0" smtClean="0"/>
              <a:t> </a:t>
            </a:r>
            <a:r>
              <a:rPr lang="en-US" sz="3200" dirty="0" err="1" smtClean="0"/>
              <a:t>visitar</a:t>
            </a:r>
            <a:r>
              <a:rPr lang="en-US" dirty="0" smtClean="0"/>
              <a:t>: </a:t>
            </a:r>
            <a:br>
              <a:rPr lang="en-US" dirty="0" smtClean="0"/>
            </a:br>
            <a:r>
              <a:rPr lang="en-US" dirty="0" smtClean="0"/>
              <a:t>La Capital: Caracas</a:t>
            </a:r>
            <a:endParaRPr lang="en-US" dirty="0"/>
          </a:p>
        </p:txBody>
      </p:sp>
      <p:sp>
        <p:nvSpPr>
          <p:cNvPr id="8" name="Content Placeholder 7"/>
          <p:cNvSpPr>
            <a:spLocks noGrp="1"/>
          </p:cNvSpPr>
          <p:nvPr>
            <p:ph idx="1"/>
          </p:nvPr>
        </p:nvSpPr>
        <p:spPr>
          <a:xfrm>
            <a:off x="4648200" y="1219200"/>
            <a:ext cx="4267200" cy="5410200"/>
          </a:xfrm>
          <a:ln>
            <a:solidFill>
              <a:schemeClr val="tx1"/>
            </a:solidFill>
          </a:ln>
        </p:spPr>
        <p:txBody>
          <a:bodyPr>
            <a:noAutofit/>
          </a:bodyPr>
          <a:lstStyle/>
          <a:p>
            <a:r>
              <a:rPr lang="en-US" sz="2000" dirty="0" smtClean="0"/>
              <a:t>Not one of the top touristic destinations in Venezuela…</a:t>
            </a:r>
          </a:p>
          <a:p>
            <a:r>
              <a:rPr lang="en-US" sz="2000" dirty="0" smtClean="0"/>
              <a:t>But the capitol city has excellent art, good and bustling night life</a:t>
            </a:r>
          </a:p>
          <a:p>
            <a:r>
              <a:rPr lang="en-US" sz="2000" dirty="0" smtClean="0"/>
              <a:t>The “staggering inequalities of wealth in Venezuela”  range from the very poor “barrios” in the west to the modern business district of El </a:t>
            </a:r>
            <a:r>
              <a:rPr lang="en-US" sz="2000" dirty="0" err="1" smtClean="0"/>
              <a:t>Rosal</a:t>
            </a:r>
            <a:endParaRPr lang="en-US" sz="2000" dirty="0" smtClean="0"/>
          </a:p>
          <a:p>
            <a:r>
              <a:rPr lang="en-US" sz="2000" dirty="0" smtClean="0"/>
              <a:t>Streets are always crowded and gas is the cheapest in the world 12 cents per gallon </a:t>
            </a:r>
          </a:p>
          <a:p>
            <a:r>
              <a:rPr lang="en-US" sz="2000" dirty="0" smtClean="0"/>
              <a:t>One of the most dangerous cities of the world – visitors need to be very careful</a:t>
            </a:r>
          </a:p>
          <a:p>
            <a:pPr algn="r">
              <a:buNone/>
            </a:pPr>
            <a:r>
              <a:rPr lang="en-US" sz="1600" dirty="0" smtClean="0"/>
              <a:t>http://wikitravel.org/en/Caracas</a:t>
            </a:r>
          </a:p>
        </p:txBody>
      </p:sp>
      <p:pic>
        <p:nvPicPr>
          <p:cNvPr id="26626" name="Picture 2" descr="http://3.bp.blogspot.com/-FGe09qMb1YI/Tiuv0V8_nmI/AAAAAAAAA2o/P5VCE_tJylk/s1600/CARACAS+3.jpg"/>
          <p:cNvPicPr>
            <a:picLocks noChangeAspect="1" noChangeArrowheads="1"/>
          </p:cNvPicPr>
          <p:nvPr/>
        </p:nvPicPr>
        <p:blipFill>
          <a:blip r:embed="rId3" cstate="print"/>
          <a:srcRect/>
          <a:stretch>
            <a:fillRect/>
          </a:stretch>
        </p:blipFill>
        <p:spPr bwMode="auto">
          <a:xfrm>
            <a:off x="152400" y="95250"/>
            <a:ext cx="4343400" cy="3257550"/>
          </a:xfrm>
          <a:prstGeom prst="rect">
            <a:avLst/>
          </a:prstGeom>
          <a:noFill/>
        </p:spPr>
      </p:pic>
      <p:pic>
        <p:nvPicPr>
          <p:cNvPr id="26628" name="Picture 4" descr="http://thevelvetrocket.files.wordpress.com/2010/01/barrio-in-caracas.jpg"/>
          <p:cNvPicPr>
            <a:picLocks noChangeAspect="1" noChangeArrowheads="1"/>
          </p:cNvPicPr>
          <p:nvPr/>
        </p:nvPicPr>
        <p:blipFill>
          <a:blip r:embed="rId4" cstate="print"/>
          <a:srcRect t="15000" r="625"/>
          <a:stretch>
            <a:fillRect/>
          </a:stretch>
        </p:blipFill>
        <p:spPr bwMode="auto">
          <a:xfrm>
            <a:off x="109817" y="3505200"/>
            <a:ext cx="4394947" cy="2819400"/>
          </a:xfrm>
          <a:prstGeom prst="rect">
            <a:avLst/>
          </a:prstGeom>
          <a:noFill/>
        </p:spPr>
      </p:pic>
      <p:sp>
        <p:nvSpPr>
          <p:cNvPr id="6" name="TextBox 5">
            <a:hlinkClick r:id="rId5"/>
          </p:cNvPr>
          <p:cNvSpPr txBox="1"/>
          <p:nvPr/>
        </p:nvSpPr>
        <p:spPr>
          <a:xfrm>
            <a:off x="2505055" y="6400800"/>
            <a:ext cx="3514745" cy="369332"/>
          </a:xfrm>
          <a:prstGeom prst="rect">
            <a:avLst/>
          </a:prstGeom>
          <a:solidFill>
            <a:schemeClr val="bg2">
              <a:lumMod val="75000"/>
            </a:schemeClr>
          </a:solidFill>
          <a:ln>
            <a:solidFill>
              <a:schemeClr val="tx1"/>
            </a:solidFill>
          </a:ln>
        </p:spPr>
        <p:txBody>
          <a:bodyPr wrap="none" rtlCol="0">
            <a:spAutoFit/>
          </a:bodyPr>
          <a:lstStyle/>
          <a:p>
            <a:r>
              <a:rPr lang="en-US" dirty="0" smtClean="0"/>
              <a:t>Photo Journey Through Caracas</a:t>
            </a:r>
            <a:endParaRPr lang="en-US" dirty="0"/>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2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200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20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fade">
                                      <p:cBhvr>
                                        <p:cTn id="31" dur="2000"/>
                                        <p:tgtEl>
                                          <p:spTgt spid="8">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fade">
                                      <p:cBhvr>
                                        <p:cTn id="36" dur="20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err="1" smtClean="0"/>
              <a:t>Lugares</a:t>
            </a:r>
            <a:r>
              <a:rPr lang="en-US" sz="3200" dirty="0" smtClean="0"/>
              <a:t> </a:t>
            </a:r>
            <a:r>
              <a:rPr lang="en-US" sz="3200" dirty="0" err="1" smtClean="0"/>
              <a:t>para</a:t>
            </a:r>
            <a:r>
              <a:rPr lang="en-US" sz="3200" dirty="0" smtClean="0"/>
              <a:t> </a:t>
            </a:r>
            <a:r>
              <a:rPr lang="en-US" sz="3200" dirty="0" err="1" smtClean="0"/>
              <a:t>visitar</a:t>
            </a:r>
            <a:r>
              <a:rPr lang="en-US" dirty="0" smtClean="0"/>
              <a:t>: </a:t>
            </a:r>
            <a:br>
              <a:rPr lang="en-US" dirty="0" smtClean="0"/>
            </a:br>
            <a:r>
              <a:rPr lang="en-US" dirty="0" smtClean="0"/>
              <a:t>La Capital: Caracas</a:t>
            </a:r>
            <a:endParaRPr lang="en-US" dirty="0"/>
          </a:p>
        </p:txBody>
      </p:sp>
      <p:sp>
        <p:nvSpPr>
          <p:cNvPr id="8" name="Content Placeholder 7"/>
          <p:cNvSpPr>
            <a:spLocks noGrp="1"/>
          </p:cNvSpPr>
          <p:nvPr>
            <p:ph idx="1"/>
          </p:nvPr>
        </p:nvSpPr>
        <p:spPr>
          <a:xfrm>
            <a:off x="228600" y="4800600"/>
            <a:ext cx="1676400" cy="381000"/>
          </a:xfrm>
          <a:ln>
            <a:solidFill>
              <a:schemeClr val="tx1"/>
            </a:solidFill>
          </a:ln>
        </p:spPr>
        <p:txBody>
          <a:bodyPr>
            <a:noAutofit/>
          </a:bodyPr>
          <a:lstStyle/>
          <a:p>
            <a:pPr>
              <a:buNone/>
            </a:pPr>
            <a:r>
              <a:rPr lang="en-US" sz="2000" dirty="0" smtClean="0"/>
              <a:t>Plaza Bolivar</a:t>
            </a:r>
          </a:p>
        </p:txBody>
      </p:sp>
      <p:pic>
        <p:nvPicPr>
          <p:cNvPr id="132100" name="Picture 4" descr="http://lh5.ggpht.com/-gTLbo80uugY/SbBQZxKNImI/AAAAAAAAAhE/mH8W6HVdrXk/BOLIVAR-PLAZA%252520BOLIVAR%252520CARACAS.JPG"/>
          <p:cNvPicPr>
            <a:picLocks noChangeAspect="1" noChangeArrowheads="1"/>
          </p:cNvPicPr>
          <p:nvPr/>
        </p:nvPicPr>
        <p:blipFill>
          <a:blip r:embed="rId3" cstate="print"/>
          <a:srcRect l="6250" t="12500" r="12500"/>
          <a:stretch>
            <a:fillRect/>
          </a:stretch>
        </p:blipFill>
        <p:spPr bwMode="auto">
          <a:xfrm>
            <a:off x="304800" y="1447800"/>
            <a:ext cx="3962400" cy="3200400"/>
          </a:xfrm>
          <a:prstGeom prst="rect">
            <a:avLst/>
          </a:prstGeom>
          <a:noFill/>
        </p:spPr>
      </p:pic>
      <p:pic>
        <p:nvPicPr>
          <p:cNvPr id="132102" name="Picture 6" descr="http://www.arqhys.com/construccion/fotos/construccion/Plaza-Bolivar-de-Caracas.jpg"/>
          <p:cNvPicPr>
            <a:picLocks noChangeAspect="1" noChangeArrowheads="1"/>
          </p:cNvPicPr>
          <p:nvPr/>
        </p:nvPicPr>
        <p:blipFill>
          <a:blip r:embed="rId4" cstate="print"/>
          <a:srcRect/>
          <a:stretch>
            <a:fillRect/>
          </a:stretch>
        </p:blipFill>
        <p:spPr bwMode="auto">
          <a:xfrm>
            <a:off x="4648200" y="304800"/>
            <a:ext cx="4191000" cy="3141363"/>
          </a:xfrm>
          <a:prstGeom prst="rect">
            <a:avLst/>
          </a:prstGeom>
          <a:noFill/>
        </p:spPr>
      </p:pic>
      <p:sp>
        <p:nvSpPr>
          <p:cNvPr id="9" name="Content Placeholder 7"/>
          <p:cNvSpPr txBox="1">
            <a:spLocks/>
          </p:cNvSpPr>
          <p:nvPr/>
        </p:nvSpPr>
        <p:spPr>
          <a:xfrm>
            <a:off x="4953000" y="3657600"/>
            <a:ext cx="3886200" cy="381000"/>
          </a:xfrm>
          <a:prstGeom prst="rect">
            <a:avLst/>
          </a:prstGeom>
          <a:ln>
            <a:solidFill>
              <a:schemeClr val="tx1"/>
            </a:solidFill>
          </a:ln>
        </p:spPr>
        <p:txBody>
          <a:bodyPr vert="horz">
            <a:no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tabLst/>
              <a:defRPr/>
            </a:pPr>
            <a:r>
              <a:rPr kumimoji="0" lang="en-US" sz="2000" b="0" i="0" u="none" strike="noStrike" kern="1200" cap="none" spc="0" normalizeH="0" baseline="0" noProof="0" dirty="0" smtClean="0">
                <a:ln>
                  <a:noFill/>
                </a:ln>
                <a:solidFill>
                  <a:schemeClr val="tx2"/>
                </a:solidFill>
                <a:effectLst/>
                <a:uLnTx/>
                <a:uFillTx/>
                <a:latin typeface="+mn-lt"/>
                <a:ea typeface="+mn-ea"/>
                <a:cs typeface="+mn-cs"/>
              </a:rPr>
              <a:t>La Casa Natal de Simon Bolivar</a:t>
            </a:r>
          </a:p>
        </p:txBody>
      </p:sp>
      <p:pic>
        <p:nvPicPr>
          <p:cNvPr id="132108" name="Picture 12" descr="http://farm3.staticflickr.com/2660/3882967468_af0a838a55_z.jpg"/>
          <p:cNvPicPr>
            <a:picLocks noChangeAspect="1" noChangeArrowheads="1"/>
          </p:cNvPicPr>
          <p:nvPr/>
        </p:nvPicPr>
        <p:blipFill>
          <a:blip r:embed="rId5" cstate="print"/>
          <a:srcRect/>
          <a:stretch>
            <a:fillRect/>
          </a:stretch>
        </p:blipFill>
        <p:spPr bwMode="auto">
          <a:xfrm>
            <a:off x="5486400" y="4186714"/>
            <a:ext cx="3352800" cy="2509362"/>
          </a:xfrm>
          <a:prstGeom prst="rect">
            <a:avLst/>
          </a:prstGeom>
          <a:noFill/>
        </p:spPr>
      </p:pic>
      <p:pic>
        <p:nvPicPr>
          <p:cNvPr id="132112" name="Picture 16" descr="http://farm6.staticflickr.com/5031/7204340020_dbbb27eaf8_z.jpg"/>
          <p:cNvPicPr>
            <a:picLocks noChangeAspect="1" noChangeArrowheads="1"/>
          </p:cNvPicPr>
          <p:nvPr/>
        </p:nvPicPr>
        <p:blipFill>
          <a:blip r:embed="rId6" cstate="print"/>
          <a:srcRect l="5882" t="5701" r="5882" b="10881"/>
          <a:stretch>
            <a:fillRect/>
          </a:stretch>
        </p:blipFill>
        <p:spPr bwMode="auto">
          <a:xfrm>
            <a:off x="2667000" y="4759960"/>
            <a:ext cx="2514600" cy="1927860"/>
          </a:xfrm>
          <a:prstGeom prst="rect">
            <a:avLst/>
          </a:prstGeom>
          <a:noFill/>
        </p:spPr>
      </p:pic>
      <p:sp>
        <p:nvSpPr>
          <p:cNvPr id="10" name="TextBox 9">
            <a:hlinkClick r:id="rId7"/>
          </p:cNvPr>
          <p:cNvSpPr txBox="1"/>
          <p:nvPr/>
        </p:nvSpPr>
        <p:spPr>
          <a:xfrm>
            <a:off x="147138" y="5486400"/>
            <a:ext cx="2210542" cy="923330"/>
          </a:xfrm>
          <a:prstGeom prst="rect">
            <a:avLst/>
          </a:prstGeom>
          <a:solidFill>
            <a:schemeClr val="bg2">
              <a:lumMod val="75000"/>
            </a:schemeClr>
          </a:solidFill>
          <a:ln>
            <a:solidFill>
              <a:schemeClr val="tx1"/>
            </a:solidFill>
          </a:ln>
        </p:spPr>
        <p:txBody>
          <a:bodyPr wrap="none" rtlCol="0">
            <a:spAutoFit/>
          </a:bodyPr>
          <a:lstStyle/>
          <a:p>
            <a:pPr algn="ctr"/>
            <a:r>
              <a:rPr lang="en-US" dirty="0" smtClean="0"/>
              <a:t>Brief Tour of Caracas</a:t>
            </a:r>
          </a:p>
          <a:p>
            <a:pPr algn="ctr"/>
            <a:r>
              <a:rPr lang="en-US" smtClean="0"/>
              <a:t>By </a:t>
            </a:r>
            <a:r>
              <a:rPr lang="en-US" dirty="0" smtClean="0"/>
              <a:t>InterContinental</a:t>
            </a:r>
          </a:p>
          <a:p>
            <a:pPr algn="ctr"/>
            <a:r>
              <a:rPr lang="en-US" dirty="0" smtClean="0"/>
              <a:t>Concierge </a:t>
            </a:r>
            <a:endParaRPr lang="en-US" dirty="0"/>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bg/>
                                          </p:spTgt>
                                        </p:tgtEl>
                                        <p:attrNameLst>
                                          <p:attrName>style.visibility</p:attrName>
                                        </p:attrNameLst>
                                      </p:cBhvr>
                                      <p:to>
                                        <p:strVal val="visible"/>
                                      </p:to>
                                    </p:set>
                                    <p:animEffect transition="in" filter="fade">
                                      <p:cBhvr>
                                        <p:cTn id="16" dur="2000"/>
                                        <p:tgtEl>
                                          <p:spTgt spid="9">
                                            <p:bg/>
                                          </p:spTgt>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9"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fontScale="90000"/>
          </a:bodyPr>
          <a:lstStyle/>
          <a:p>
            <a:r>
              <a:rPr lang="en-US" sz="3200" dirty="0" err="1" smtClean="0"/>
              <a:t>Lugares</a:t>
            </a:r>
            <a:r>
              <a:rPr lang="en-US" sz="3200" dirty="0" smtClean="0"/>
              <a:t> </a:t>
            </a:r>
            <a:r>
              <a:rPr lang="en-US" sz="3200" dirty="0" err="1" smtClean="0"/>
              <a:t>para</a:t>
            </a:r>
            <a:r>
              <a:rPr lang="en-US" sz="3200" dirty="0" smtClean="0"/>
              <a:t> </a:t>
            </a:r>
            <a:r>
              <a:rPr lang="en-US" sz="3200" dirty="0" err="1" smtClean="0"/>
              <a:t>visitar</a:t>
            </a:r>
            <a:r>
              <a:rPr lang="en-US" dirty="0" smtClean="0"/>
              <a:t>: </a:t>
            </a:r>
            <a:br>
              <a:rPr lang="en-US" dirty="0" smtClean="0"/>
            </a:br>
            <a:r>
              <a:rPr lang="en-US" dirty="0" smtClean="0"/>
              <a:t>La Capital: Caracas</a:t>
            </a:r>
            <a:endParaRPr lang="en-US" dirty="0"/>
          </a:p>
        </p:txBody>
      </p:sp>
      <p:sp>
        <p:nvSpPr>
          <p:cNvPr id="8" name="Content Placeholder 7"/>
          <p:cNvSpPr>
            <a:spLocks noGrp="1"/>
          </p:cNvSpPr>
          <p:nvPr>
            <p:ph idx="1"/>
          </p:nvPr>
        </p:nvSpPr>
        <p:spPr>
          <a:xfrm>
            <a:off x="228600" y="3962400"/>
            <a:ext cx="2057400" cy="381000"/>
          </a:xfrm>
          <a:ln>
            <a:solidFill>
              <a:schemeClr val="tx1"/>
            </a:solidFill>
          </a:ln>
        </p:spPr>
        <p:txBody>
          <a:bodyPr>
            <a:noAutofit/>
          </a:bodyPr>
          <a:lstStyle/>
          <a:p>
            <a:pPr>
              <a:buNone/>
            </a:pPr>
            <a:r>
              <a:rPr lang="en-US" sz="2000" dirty="0" err="1" smtClean="0"/>
              <a:t>Parque</a:t>
            </a:r>
            <a:r>
              <a:rPr lang="en-US" sz="2000" dirty="0" smtClean="0"/>
              <a:t> del Este</a:t>
            </a:r>
          </a:p>
        </p:txBody>
      </p:sp>
      <p:pic>
        <p:nvPicPr>
          <p:cNvPr id="134146" name="Picture 2" descr="http://caracas.ciberturista.com/files/2010/01/Parque-del-Este-Caracas-Venezuela.jpg"/>
          <p:cNvPicPr>
            <a:picLocks noChangeAspect="1" noChangeArrowheads="1"/>
          </p:cNvPicPr>
          <p:nvPr/>
        </p:nvPicPr>
        <p:blipFill>
          <a:blip r:embed="rId3" cstate="print"/>
          <a:srcRect t="17487" r="3278"/>
          <a:stretch>
            <a:fillRect/>
          </a:stretch>
        </p:blipFill>
        <p:spPr bwMode="auto">
          <a:xfrm>
            <a:off x="228600" y="1219200"/>
            <a:ext cx="4114800" cy="2632775"/>
          </a:xfrm>
          <a:prstGeom prst="rect">
            <a:avLst/>
          </a:prstGeom>
          <a:noFill/>
        </p:spPr>
      </p:pic>
      <p:pic>
        <p:nvPicPr>
          <p:cNvPr id="134148" name="Picture 4" descr="http://www.turismoenfotos.com/archivos/temp/646/400_1213748549_teleferico-caracas.jpg"/>
          <p:cNvPicPr>
            <a:picLocks noChangeAspect="1" noChangeArrowheads="1"/>
          </p:cNvPicPr>
          <p:nvPr/>
        </p:nvPicPr>
        <p:blipFill>
          <a:blip r:embed="rId4" cstate="print"/>
          <a:srcRect/>
          <a:stretch>
            <a:fillRect/>
          </a:stretch>
        </p:blipFill>
        <p:spPr bwMode="auto">
          <a:xfrm>
            <a:off x="228600" y="4419600"/>
            <a:ext cx="3810000" cy="2257426"/>
          </a:xfrm>
          <a:prstGeom prst="rect">
            <a:avLst/>
          </a:prstGeom>
          <a:noFill/>
        </p:spPr>
      </p:pic>
      <p:pic>
        <p:nvPicPr>
          <p:cNvPr id="134150" name="Picture 6" descr="http://www.diariolavoz.net/wp-content/uploads/2012/09/teleferico-caracas.jpeg"/>
          <p:cNvPicPr>
            <a:picLocks noChangeAspect="1" noChangeArrowheads="1"/>
          </p:cNvPicPr>
          <p:nvPr/>
        </p:nvPicPr>
        <p:blipFill>
          <a:blip r:embed="rId5" cstate="print"/>
          <a:srcRect r="25000"/>
          <a:stretch>
            <a:fillRect/>
          </a:stretch>
        </p:blipFill>
        <p:spPr bwMode="auto">
          <a:xfrm>
            <a:off x="4267200" y="3886200"/>
            <a:ext cx="2286000" cy="2253604"/>
          </a:xfrm>
          <a:prstGeom prst="rect">
            <a:avLst/>
          </a:prstGeom>
          <a:noFill/>
        </p:spPr>
      </p:pic>
      <p:pic>
        <p:nvPicPr>
          <p:cNvPr id="134152" name="Picture 8" descr="http://esphoto980x880.mnstatic.com/centro-arte-la-estancia_168199.jpg"/>
          <p:cNvPicPr>
            <a:picLocks noChangeAspect="1" noChangeArrowheads="1"/>
          </p:cNvPicPr>
          <p:nvPr/>
        </p:nvPicPr>
        <p:blipFill>
          <a:blip r:embed="rId6" cstate="print"/>
          <a:srcRect/>
          <a:stretch>
            <a:fillRect/>
          </a:stretch>
        </p:blipFill>
        <p:spPr bwMode="auto">
          <a:xfrm>
            <a:off x="4953000" y="228600"/>
            <a:ext cx="3962399" cy="2971800"/>
          </a:xfrm>
          <a:prstGeom prst="rect">
            <a:avLst/>
          </a:prstGeom>
          <a:noFill/>
        </p:spPr>
      </p:pic>
      <p:sp>
        <p:nvSpPr>
          <p:cNvPr id="11" name="Content Placeholder 7"/>
          <p:cNvSpPr txBox="1">
            <a:spLocks/>
          </p:cNvSpPr>
          <p:nvPr/>
        </p:nvSpPr>
        <p:spPr>
          <a:xfrm>
            <a:off x="5181600" y="3352800"/>
            <a:ext cx="3352800" cy="457200"/>
          </a:xfrm>
          <a:prstGeom prst="rect">
            <a:avLst/>
          </a:prstGeom>
          <a:ln>
            <a:solidFill>
              <a:schemeClr val="tx1"/>
            </a:solidFill>
          </a:ln>
        </p:spPr>
        <p:txBody>
          <a:bodyPr vert="horz">
            <a:no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tabLst/>
              <a:defRPr/>
            </a:pPr>
            <a:r>
              <a:rPr kumimoji="0" lang="en-US" sz="2000" b="0" i="0" u="none" strike="noStrike" kern="1200" cap="none" spc="0" normalizeH="0" baseline="0" noProof="0" dirty="0" smtClean="0">
                <a:ln>
                  <a:noFill/>
                </a:ln>
                <a:solidFill>
                  <a:schemeClr val="tx2"/>
                </a:solidFill>
                <a:effectLst/>
                <a:uLnTx/>
                <a:uFillTx/>
                <a:latin typeface="+mn-lt"/>
                <a:ea typeface="+mn-ea"/>
                <a:cs typeface="+mn-cs"/>
              </a:rPr>
              <a:t>Centro de Arte La Estancia</a:t>
            </a:r>
          </a:p>
        </p:txBody>
      </p:sp>
      <p:sp>
        <p:nvSpPr>
          <p:cNvPr id="12" name="Content Placeholder 7"/>
          <p:cNvSpPr txBox="1">
            <a:spLocks/>
          </p:cNvSpPr>
          <p:nvPr/>
        </p:nvSpPr>
        <p:spPr>
          <a:xfrm>
            <a:off x="5638800" y="6248400"/>
            <a:ext cx="2819400" cy="381000"/>
          </a:xfrm>
          <a:prstGeom prst="rect">
            <a:avLst/>
          </a:prstGeom>
          <a:ln>
            <a:solidFill>
              <a:schemeClr val="tx1"/>
            </a:solidFill>
          </a:ln>
        </p:spPr>
        <p:txBody>
          <a:bodyPr vert="horz">
            <a:no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tabLst/>
              <a:defRPr/>
            </a:pPr>
            <a:r>
              <a:rPr kumimoji="0" lang="en-US" sz="2000" b="0" i="0" u="none" strike="noStrike" kern="1200" cap="none" spc="0" normalizeH="0" baseline="0" noProof="0" dirty="0" err="1" smtClean="0">
                <a:ln>
                  <a:noFill/>
                </a:ln>
                <a:solidFill>
                  <a:schemeClr val="tx2"/>
                </a:solidFill>
                <a:effectLst/>
                <a:uLnTx/>
                <a:uFillTx/>
                <a:latin typeface="+mn-lt"/>
                <a:ea typeface="+mn-ea"/>
                <a:cs typeface="+mn-cs"/>
              </a:rPr>
              <a:t>Teleférico</a:t>
            </a:r>
            <a:r>
              <a:rPr kumimoji="0" lang="en-US" sz="2000" b="0" i="0" u="none" strike="noStrike" kern="1200" cap="none" spc="0" normalizeH="0" baseline="0" noProof="0" dirty="0" smtClean="0">
                <a:ln>
                  <a:noFill/>
                </a:ln>
                <a:solidFill>
                  <a:schemeClr val="tx2"/>
                </a:solidFill>
                <a:effectLst/>
                <a:uLnTx/>
                <a:uFillTx/>
                <a:latin typeface="+mn-lt"/>
                <a:ea typeface="+mn-ea"/>
                <a:cs typeface="+mn-cs"/>
              </a:rPr>
              <a:t> up the Avila  </a:t>
            </a:r>
          </a:p>
        </p:txBody>
      </p:sp>
      <p:pic>
        <p:nvPicPr>
          <p:cNvPr id="134154" name="Picture 10" descr="http://ts3.mm.bing.net/th?id=H.4718984640399942&amp;pid=15.1"/>
          <p:cNvPicPr>
            <a:picLocks noChangeAspect="1" noChangeArrowheads="1"/>
          </p:cNvPicPr>
          <p:nvPr/>
        </p:nvPicPr>
        <p:blipFill>
          <a:blip r:embed="rId7" cstate="print"/>
          <a:srcRect l="27027"/>
          <a:stretch>
            <a:fillRect/>
          </a:stretch>
        </p:blipFill>
        <p:spPr bwMode="auto">
          <a:xfrm>
            <a:off x="6858000" y="3962400"/>
            <a:ext cx="2057400" cy="2114550"/>
          </a:xfrm>
          <a:prstGeom prst="rect">
            <a:avLst/>
          </a:prstGeom>
          <a:noFill/>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bg/>
                                          </p:spTgt>
                                        </p:tgtEl>
                                        <p:attrNameLst>
                                          <p:attrName>style.visibility</p:attrName>
                                        </p:attrNameLst>
                                      </p:cBhvr>
                                      <p:to>
                                        <p:strVal val="visible"/>
                                      </p:to>
                                    </p:set>
                                    <p:animEffect transition="in" filter="fade">
                                      <p:cBhvr>
                                        <p:cTn id="16" dur="2000"/>
                                        <p:tgtEl>
                                          <p:spTgt spid="11">
                                            <p:bg/>
                                          </p:spTgt>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2000"/>
                                        <p:tgtEl>
                                          <p:spTgt spid="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bg/>
                                          </p:spTgt>
                                        </p:tgtEl>
                                        <p:attrNameLst>
                                          <p:attrName>style.visibility</p:attrName>
                                        </p:attrNameLst>
                                      </p:cBhvr>
                                      <p:to>
                                        <p:strVal val="visible"/>
                                      </p:to>
                                    </p:set>
                                    <p:animEffect transition="in" filter="fade">
                                      <p:cBhvr>
                                        <p:cTn id="25" dur="2000"/>
                                        <p:tgtEl>
                                          <p:spTgt spid="12">
                                            <p:bg/>
                                          </p:spTgt>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fade">
                                      <p:cBhvr>
                                        <p:cTn id="29"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11" grpId="0" build="p" animBg="1"/>
      <p:bldP spid="12" grpId="0"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normAutofit fontScale="90000"/>
          </a:bodyPr>
          <a:lstStyle/>
          <a:p>
            <a:r>
              <a:rPr lang="en-US" sz="3200" dirty="0" err="1" smtClean="0"/>
              <a:t>Lugares</a:t>
            </a:r>
            <a:r>
              <a:rPr lang="en-US" sz="3200" dirty="0" smtClean="0"/>
              <a:t> </a:t>
            </a:r>
            <a:r>
              <a:rPr lang="en-US" sz="3200" dirty="0" err="1" smtClean="0"/>
              <a:t>para</a:t>
            </a:r>
            <a:r>
              <a:rPr lang="en-US" sz="3200" dirty="0" smtClean="0"/>
              <a:t> </a:t>
            </a:r>
            <a:r>
              <a:rPr lang="en-US" sz="3200" dirty="0" err="1" smtClean="0"/>
              <a:t>visitar</a:t>
            </a:r>
            <a:r>
              <a:rPr lang="en-US" dirty="0" smtClean="0"/>
              <a:t>: </a:t>
            </a:r>
            <a:br>
              <a:rPr lang="en-US" dirty="0" smtClean="0"/>
            </a:br>
            <a:r>
              <a:rPr lang="en-US" dirty="0" smtClean="0"/>
              <a:t>La Capital: Caracas</a:t>
            </a:r>
            <a:endParaRPr lang="en-US" dirty="0"/>
          </a:p>
        </p:txBody>
      </p:sp>
      <p:sp>
        <p:nvSpPr>
          <p:cNvPr id="8" name="Content Placeholder 7"/>
          <p:cNvSpPr>
            <a:spLocks noGrp="1"/>
          </p:cNvSpPr>
          <p:nvPr>
            <p:ph idx="1"/>
          </p:nvPr>
        </p:nvSpPr>
        <p:spPr>
          <a:xfrm>
            <a:off x="4495800" y="228600"/>
            <a:ext cx="3581400" cy="762000"/>
          </a:xfrm>
          <a:ln>
            <a:solidFill>
              <a:schemeClr val="tx1"/>
            </a:solidFill>
          </a:ln>
        </p:spPr>
        <p:txBody>
          <a:bodyPr>
            <a:noAutofit/>
          </a:bodyPr>
          <a:lstStyle/>
          <a:p>
            <a:r>
              <a:rPr lang="en-US" sz="2000" dirty="0" smtClean="0"/>
              <a:t>Centro </a:t>
            </a:r>
            <a:r>
              <a:rPr lang="en-US" sz="2000" dirty="0" err="1" smtClean="0"/>
              <a:t>Comercial</a:t>
            </a:r>
            <a:r>
              <a:rPr lang="en-US" sz="2000" dirty="0" smtClean="0"/>
              <a:t> </a:t>
            </a:r>
            <a:r>
              <a:rPr lang="en-US" sz="2000" dirty="0" err="1" smtClean="0"/>
              <a:t>Sambil</a:t>
            </a:r>
            <a:endParaRPr lang="en-US" sz="2000" dirty="0" smtClean="0"/>
          </a:p>
          <a:p>
            <a:r>
              <a:rPr lang="en-US" sz="2000" dirty="0" smtClean="0"/>
              <a:t>El </a:t>
            </a:r>
            <a:r>
              <a:rPr lang="en-US" sz="2000" dirty="0" err="1" smtClean="0"/>
              <a:t>Rosal</a:t>
            </a:r>
            <a:endParaRPr lang="en-US" sz="2000" dirty="0" smtClean="0"/>
          </a:p>
          <a:p>
            <a:endParaRPr lang="en-US" sz="2000" dirty="0"/>
          </a:p>
        </p:txBody>
      </p:sp>
      <p:pic>
        <p:nvPicPr>
          <p:cNvPr id="136194" name="Picture 2" descr="http://araira.org/venezuela/caracas2/DSC_1147.jpg"/>
          <p:cNvPicPr>
            <a:picLocks noChangeAspect="1" noChangeArrowheads="1"/>
          </p:cNvPicPr>
          <p:nvPr/>
        </p:nvPicPr>
        <p:blipFill>
          <a:blip r:embed="rId3" cstate="print"/>
          <a:srcRect/>
          <a:stretch>
            <a:fillRect/>
          </a:stretch>
        </p:blipFill>
        <p:spPr bwMode="auto">
          <a:xfrm>
            <a:off x="1449238" y="1371600"/>
            <a:ext cx="3884762" cy="2573655"/>
          </a:xfrm>
          <a:prstGeom prst="rect">
            <a:avLst/>
          </a:prstGeom>
          <a:noFill/>
        </p:spPr>
      </p:pic>
      <p:pic>
        <p:nvPicPr>
          <p:cNvPr id="136196" name="Picture 4" descr="http://mw2.google.com/mw-panoramio/photos/medium/58623166.jpg"/>
          <p:cNvPicPr>
            <a:picLocks noChangeAspect="1" noChangeArrowheads="1"/>
          </p:cNvPicPr>
          <p:nvPr/>
        </p:nvPicPr>
        <p:blipFill>
          <a:blip r:embed="rId4" cstate="print"/>
          <a:srcRect/>
          <a:stretch>
            <a:fillRect/>
          </a:stretch>
        </p:blipFill>
        <p:spPr bwMode="auto">
          <a:xfrm>
            <a:off x="2095500" y="4267200"/>
            <a:ext cx="3238500" cy="2428875"/>
          </a:xfrm>
          <a:prstGeom prst="rect">
            <a:avLst/>
          </a:prstGeom>
          <a:noFill/>
        </p:spPr>
      </p:pic>
      <p:pic>
        <p:nvPicPr>
          <p:cNvPr id="136200" name="Picture 8" descr="http://imagenes.viajeros.com/fotos/n/nn/nneebpnq-1296082805-bg.jpg"/>
          <p:cNvPicPr>
            <a:picLocks noChangeAspect="1" noChangeArrowheads="1"/>
          </p:cNvPicPr>
          <p:nvPr/>
        </p:nvPicPr>
        <p:blipFill>
          <a:blip r:embed="rId5" cstate="print"/>
          <a:srcRect t="1562" r="34560"/>
          <a:stretch>
            <a:fillRect/>
          </a:stretch>
        </p:blipFill>
        <p:spPr bwMode="auto">
          <a:xfrm>
            <a:off x="5486400" y="1143000"/>
            <a:ext cx="3505200" cy="5520691"/>
          </a:xfrm>
          <a:prstGeom prst="rect">
            <a:avLst/>
          </a:prstGeom>
          <a:noFill/>
        </p:spPr>
      </p:pic>
      <p:sp>
        <p:nvSpPr>
          <p:cNvPr id="7" name="TextBox 6">
            <a:hlinkClick r:id="rId6"/>
          </p:cNvPr>
          <p:cNvSpPr txBox="1"/>
          <p:nvPr/>
        </p:nvSpPr>
        <p:spPr>
          <a:xfrm>
            <a:off x="39643" y="4953000"/>
            <a:ext cx="1941557" cy="923330"/>
          </a:xfrm>
          <a:prstGeom prst="rect">
            <a:avLst/>
          </a:prstGeom>
          <a:solidFill>
            <a:schemeClr val="bg2">
              <a:lumMod val="75000"/>
            </a:schemeClr>
          </a:solidFill>
          <a:ln>
            <a:solidFill>
              <a:schemeClr val="tx1"/>
            </a:solidFill>
          </a:ln>
        </p:spPr>
        <p:txBody>
          <a:bodyPr wrap="square" rtlCol="0">
            <a:spAutoFit/>
          </a:bodyPr>
          <a:lstStyle/>
          <a:p>
            <a:pPr algn="ctr"/>
            <a:r>
              <a:rPr lang="en-US" dirty="0" smtClean="0"/>
              <a:t>Caracas : </a:t>
            </a:r>
          </a:p>
          <a:p>
            <a:pPr algn="ctr"/>
            <a:r>
              <a:rPr lang="en-US" dirty="0" smtClean="0"/>
              <a:t>The Informal City</a:t>
            </a:r>
          </a:p>
          <a:p>
            <a:pPr algn="ctr"/>
            <a:r>
              <a:rPr lang="en-US" dirty="0" smtClean="0"/>
              <a:t>Part 1</a:t>
            </a:r>
            <a:endParaRPr lang="en-US" dirty="0"/>
          </a:p>
        </p:txBody>
      </p:sp>
      <p:sp>
        <p:nvSpPr>
          <p:cNvPr id="9" name="TextBox 8">
            <a:hlinkClick r:id="rId7"/>
          </p:cNvPr>
          <p:cNvSpPr txBox="1"/>
          <p:nvPr/>
        </p:nvSpPr>
        <p:spPr>
          <a:xfrm>
            <a:off x="228600" y="6172200"/>
            <a:ext cx="800219" cy="369332"/>
          </a:xfrm>
          <a:prstGeom prst="rect">
            <a:avLst/>
          </a:prstGeom>
          <a:solidFill>
            <a:schemeClr val="bg2">
              <a:lumMod val="75000"/>
            </a:schemeClr>
          </a:solidFill>
          <a:ln>
            <a:solidFill>
              <a:schemeClr val="tx1"/>
            </a:solidFill>
          </a:ln>
        </p:spPr>
        <p:txBody>
          <a:bodyPr wrap="none" rtlCol="0">
            <a:spAutoFit/>
          </a:bodyPr>
          <a:lstStyle/>
          <a:p>
            <a:r>
              <a:rPr lang="en-US" dirty="0" smtClean="0"/>
              <a:t>Part 2</a:t>
            </a:r>
            <a:endParaRPr lang="en-US" dirty="0"/>
          </a:p>
        </p:txBody>
      </p:sp>
      <p:sp>
        <p:nvSpPr>
          <p:cNvPr id="10" name="TextBox 9">
            <a:hlinkClick r:id="rId8"/>
          </p:cNvPr>
          <p:cNvSpPr txBox="1"/>
          <p:nvPr/>
        </p:nvSpPr>
        <p:spPr>
          <a:xfrm>
            <a:off x="1295400" y="6096000"/>
            <a:ext cx="312906" cy="369332"/>
          </a:xfrm>
          <a:prstGeom prst="rect">
            <a:avLst/>
          </a:prstGeom>
          <a:solidFill>
            <a:schemeClr val="bg2">
              <a:lumMod val="75000"/>
            </a:schemeClr>
          </a:solidFill>
          <a:ln>
            <a:solidFill>
              <a:schemeClr val="tx1"/>
            </a:solidFill>
          </a:ln>
        </p:spPr>
        <p:txBody>
          <a:bodyPr wrap="none" rtlCol="0">
            <a:spAutoFit/>
          </a:bodyPr>
          <a:lstStyle/>
          <a:p>
            <a:r>
              <a:rPr lang="en-US" dirty="0" smtClean="0"/>
              <a:t>3</a:t>
            </a:r>
            <a:endParaRPr lang="en-US" dirty="0"/>
          </a:p>
        </p:txBody>
      </p:sp>
      <p:sp>
        <p:nvSpPr>
          <p:cNvPr id="12" name="TextBox 11">
            <a:hlinkClick r:id="rId9"/>
          </p:cNvPr>
          <p:cNvSpPr txBox="1"/>
          <p:nvPr/>
        </p:nvSpPr>
        <p:spPr>
          <a:xfrm>
            <a:off x="76200" y="1371600"/>
            <a:ext cx="1295400" cy="1477328"/>
          </a:xfrm>
          <a:prstGeom prst="rect">
            <a:avLst/>
          </a:prstGeom>
          <a:solidFill>
            <a:schemeClr val="bg2">
              <a:lumMod val="75000"/>
            </a:schemeClr>
          </a:solidFill>
          <a:ln>
            <a:solidFill>
              <a:schemeClr val="tx1"/>
            </a:solidFill>
          </a:ln>
        </p:spPr>
        <p:txBody>
          <a:bodyPr wrap="square" rtlCol="0">
            <a:spAutoFit/>
          </a:bodyPr>
          <a:lstStyle/>
          <a:p>
            <a:pPr algn="ctr"/>
            <a:r>
              <a:rPr lang="en-US" dirty="0" smtClean="0"/>
              <a:t>Venezuela</a:t>
            </a:r>
          </a:p>
          <a:p>
            <a:pPr algn="ctr"/>
            <a:r>
              <a:rPr lang="en-US" dirty="0" smtClean="0"/>
              <a:t>Reaches</a:t>
            </a:r>
          </a:p>
          <a:p>
            <a:pPr algn="ctr"/>
            <a:r>
              <a:rPr lang="en-US" dirty="0" smtClean="0"/>
              <a:t>For New</a:t>
            </a:r>
          </a:p>
          <a:p>
            <a:pPr algn="ctr"/>
            <a:r>
              <a:rPr lang="en-US" dirty="0" smtClean="0"/>
              <a:t>Tourism </a:t>
            </a:r>
          </a:p>
          <a:p>
            <a:pPr algn="ctr"/>
            <a:r>
              <a:rPr lang="en-US" dirty="0" smtClean="0"/>
              <a:t>Heights</a:t>
            </a:r>
            <a:endParaRPr lang="en-US" dirty="0"/>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2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686800" cy="838200"/>
          </a:xfrm>
        </p:spPr>
        <p:txBody>
          <a:bodyPr>
            <a:normAutofit/>
          </a:bodyPr>
          <a:lstStyle/>
          <a:p>
            <a:r>
              <a:rPr lang="en-US" dirty="0" err="1" smtClean="0"/>
              <a:t>Canaima</a:t>
            </a:r>
            <a:r>
              <a:rPr lang="en-US" dirty="0" smtClean="0"/>
              <a:t> national park</a:t>
            </a:r>
            <a:endParaRPr lang="en-US" dirty="0"/>
          </a:p>
        </p:txBody>
      </p:sp>
      <p:sp>
        <p:nvSpPr>
          <p:cNvPr id="8" name="Content Placeholder 7"/>
          <p:cNvSpPr>
            <a:spLocks noGrp="1"/>
          </p:cNvSpPr>
          <p:nvPr>
            <p:ph idx="1"/>
          </p:nvPr>
        </p:nvSpPr>
        <p:spPr>
          <a:xfrm>
            <a:off x="228600" y="2895600"/>
            <a:ext cx="8686800" cy="3886200"/>
          </a:xfrm>
          <a:ln>
            <a:solidFill>
              <a:schemeClr val="tx1"/>
            </a:solidFill>
          </a:ln>
        </p:spPr>
        <p:txBody>
          <a:bodyPr>
            <a:noAutofit/>
          </a:bodyPr>
          <a:lstStyle/>
          <a:p>
            <a:r>
              <a:rPr lang="en-US" sz="2000" dirty="0" err="1" smtClean="0"/>
              <a:t>Canaima</a:t>
            </a:r>
            <a:r>
              <a:rPr lang="en-US" sz="2000" dirty="0" smtClean="0"/>
              <a:t> National Park, located in southeastern Venezuela,  is truly one of the world’s most beautiful places. </a:t>
            </a:r>
          </a:p>
          <a:p>
            <a:r>
              <a:rPr lang="en-US" sz="2000" dirty="0" smtClean="0"/>
              <a:t>In 1994, </a:t>
            </a:r>
            <a:r>
              <a:rPr lang="en-US" sz="2000" dirty="0" err="1" smtClean="0"/>
              <a:t>Canaima</a:t>
            </a:r>
            <a:r>
              <a:rPr lang="en-US" sz="2000" dirty="0" smtClean="0"/>
              <a:t> National Park became a UNESCO World Heritage Site because of its natural wonders. </a:t>
            </a:r>
          </a:p>
          <a:p>
            <a:r>
              <a:rPr lang="en-US" sz="2000" dirty="0" smtClean="0"/>
              <a:t>At 30,000 square kilometers, it is the second largest park in Venezuela. </a:t>
            </a:r>
          </a:p>
          <a:p>
            <a:r>
              <a:rPr lang="en-US" sz="2000" dirty="0" smtClean="0"/>
              <a:t>Transportation within the park is very primitive and usually involves small aircraft, hiking, or canoeing. </a:t>
            </a:r>
          </a:p>
          <a:p>
            <a:r>
              <a:rPr lang="en-US" sz="2000" dirty="0" smtClean="0"/>
              <a:t>The main residents within the park’s borders are all members of the </a:t>
            </a:r>
            <a:r>
              <a:rPr lang="en-US" sz="2000" dirty="0" err="1" smtClean="0"/>
              <a:t>Pemon</a:t>
            </a:r>
            <a:r>
              <a:rPr lang="en-US" sz="2000" dirty="0" smtClean="0"/>
              <a:t> Indian tribe. </a:t>
            </a:r>
          </a:p>
          <a:p>
            <a:r>
              <a:rPr lang="en-US" sz="2000" dirty="0" smtClean="0"/>
              <a:t>If you find yourself traveling to Venezuela, </a:t>
            </a:r>
            <a:r>
              <a:rPr lang="en-US" sz="2000" dirty="0" err="1" smtClean="0"/>
              <a:t>Canaima</a:t>
            </a:r>
            <a:r>
              <a:rPr lang="en-US" sz="2000" dirty="0" smtClean="0"/>
              <a:t> National Park is a must-see on your itinerary.                                www.canaima.co.uk/</a:t>
            </a:r>
          </a:p>
          <a:p>
            <a:endParaRPr lang="en-US" sz="2000" dirty="0"/>
          </a:p>
        </p:txBody>
      </p:sp>
      <p:pic>
        <p:nvPicPr>
          <p:cNvPr id="20484" name="Picture 4" descr="http://christophswelt.cwsurf.de/Venezuela%202007/Fotoalbum/slides/358%20Venezuela_020_Canaima_038.JPG"/>
          <p:cNvPicPr>
            <a:picLocks noChangeAspect="1" noChangeArrowheads="1"/>
          </p:cNvPicPr>
          <p:nvPr/>
        </p:nvPicPr>
        <p:blipFill>
          <a:blip r:embed="rId3" cstate="print"/>
          <a:srcRect/>
          <a:stretch>
            <a:fillRect/>
          </a:stretch>
        </p:blipFill>
        <p:spPr bwMode="auto">
          <a:xfrm>
            <a:off x="5511800" y="152400"/>
            <a:ext cx="3454400" cy="2590800"/>
          </a:xfrm>
          <a:prstGeom prst="rect">
            <a:avLst/>
          </a:prstGeom>
          <a:noFill/>
        </p:spPr>
      </p:pic>
      <p:pic>
        <p:nvPicPr>
          <p:cNvPr id="20486" name="Picture 6" descr="http://wallpaperswiki.org/wp-content/uploads/2012/10/Canaima-National-Park-Venezuela.jpg"/>
          <p:cNvPicPr>
            <a:picLocks noChangeAspect="1" noChangeArrowheads="1"/>
          </p:cNvPicPr>
          <p:nvPr/>
        </p:nvPicPr>
        <p:blipFill>
          <a:blip r:embed="rId4" cstate="print"/>
          <a:srcRect t="14634" r="3049" b="19512"/>
          <a:stretch>
            <a:fillRect/>
          </a:stretch>
        </p:blipFill>
        <p:spPr bwMode="auto">
          <a:xfrm>
            <a:off x="1143000" y="685800"/>
            <a:ext cx="4185356" cy="2132162"/>
          </a:xfrm>
          <a:prstGeom prst="rect">
            <a:avLst/>
          </a:prstGeom>
          <a:noFill/>
        </p:spPr>
      </p:pic>
      <p:sp>
        <p:nvSpPr>
          <p:cNvPr id="6" name="TextBox 5">
            <a:hlinkClick r:id="rId5"/>
          </p:cNvPr>
          <p:cNvSpPr txBox="1"/>
          <p:nvPr/>
        </p:nvSpPr>
        <p:spPr>
          <a:xfrm>
            <a:off x="228600" y="1143000"/>
            <a:ext cx="770404" cy="923330"/>
          </a:xfrm>
          <a:prstGeom prst="rect">
            <a:avLst/>
          </a:prstGeom>
          <a:solidFill>
            <a:schemeClr val="bg2">
              <a:lumMod val="75000"/>
            </a:schemeClr>
          </a:solidFill>
          <a:ln>
            <a:solidFill>
              <a:schemeClr val="tx1"/>
            </a:solidFill>
          </a:ln>
        </p:spPr>
        <p:txBody>
          <a:bodyPr wrap="none" rtlCol="0">
            <a:spAutoFit/>
          </a:bodyPr>
          <a:lstStyle/>
          <a:p>
            <a:r>
              <a:rPr lang="en-US" dirty="0" smtClean="0"/>
              <a:t>Brief</a:t>
            </a:r>
          </a:p>
          <a:p>
            <a:r>
              <a:rPr lang="en-US" dirty="0" smtClean="0"/>
              <a:t>Video</a:t>
            </a:r>
          </a:p>
          <a:p>
            <a:r>
              <a:rPr lang="en-US" dirty="0" smtClean="0"/>
              <a:t>Intro</a:t>
            </a:r>
            <a:endParaRPr lang="en-US" dirty="0"/>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2000"/>
                                        <p:tgtEl>
                                          <p:spTgt spid="8">
                                            <p:txEl>
                                              <p:pRg st="1" end="1"/>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2000"/>
                                        <p:tgtEl>
                                          <p:spTgt spid="8">
                                            <p:txEl>
                                              <p:pRg st="2" end="2"/>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fade">
                                      <p:cBhvr>
                                        <p:cTn id="23" dur="2000"/>
                                        <p:tgtEl>
                                          <p:spTgt spid="8">
                                            <p:txEl>
                                              <p:pRg st="3" end="3"/>
                                            </p:txEl>
                                          </p:spTgt>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2000"/>
                                        <p:tgtEl>
                                          <p:spTgt spid="8">
                                            <p:txEl>
                                              <p:pRg st="4" end="4"/>
                                            </p:txEl>
                                          </p:spTgt>
                                        </p:tgtEl>
                                      </p:cBhvr>
                                    </p:animEffect>
                                  </p:childTnLst>
                                </p:cTn>
                              </p:par>
                            </p:childTnLst>
                          </p:cTn>
                        </p:par>
                        <p:par>
                          <p:cTn id="28" fill="hold">
                            <p:stCondLst>
                              <p:cond delay="12000"/>
                            </p:stCondLst>
                            <p:childTnLst>
                              <p:par>
                                <p:cTn id="29" presetID="10" presetClass="entr" presetSubtype="0" fill="hold" grpId="0" nodeType="after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Effect transition="in" filter="fade">
                                      <p:cBhvr>
                                        <p:cTn id="31" dur="20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838200"/>
          </a:xfrm>
        </p:spPr>
        <p:txBody>
          <a:bodyPr>
            <a:normAutofit/>
          </a:bodyPr>
          <a:lstStyle/>
          <a:p>
            <a:r>
              <a:rPr lang="en-US" sz="2700" dirty="0" err="1" smtClean="0"/>
              <a:t>SantafÉ</a:t>
            </a:r>
            <a:r>
              <a:rPr lang="en-US" sz="2700" dirty="0" smtClean="0"/>
              <a:t> DE BOGOTÁ- A Global city</a:t>
            </a:r>
            <a:endParaRPr lang="en-US" sz="2700" dirty="0"/>
          </a:p>
        </p:txBody>
      </p:sp>
      <p:sp>
        <p:nvSpPr>
          <p:cNvPr id="6" name="Content Placeholder 5"/>
          <p:cNvSpPr>
            <a:spLocks noGrp="1"/>
          </p:cNvSpPr>
          <p:nvPr>
            <p:ph idx="1"/>
          </p:nvPr>
        </p:nvSpPr>
        <p:spPr>
          <a:xfrm>
            <a:off x="76200" y="2819400"/>
            <a:ext cx="6705600" cy="2590800"/>
          </a:xfrm>
          <a:ln>
            <a:solidFill>
              <a:schemeClr val="tx1"/>
            </a:solidFill>
          </a:ln>
        </p:spPr>
        <p:txBody>
          <a:bodyPr>
            <a:normAutofit lnSpcReduction="10000"/>
          </a:bodyPr>
          <a:lstStyle/>
          <a:p>
            <a:r>
              <a:rPr lang="en-US" sz="2200" dirty="0" smtClean="0"/>
              <a:t>Economic characteristics :corporate headquarter sites for multinational corporations, international financial institutions, law firms, conglomerates, and stock exchanges that influence the world economy; contribute significant financial output; house the major stock market indices; provide a variety of international financial services; appear near the top of cost of living.</a:t>
            </a:r>
          </a:p>
        </p:txBody>
      </p:sp>
      <p:sp>
        <p:nvSpPr>
          <p:cNvPr id="8" name="Rectangle 7"/>
          <p:cNvSpPr/>
          <p:nvPr/>
        </p:nvSpPr>
        <p:spPr>
          <a:xfrm>
            <a:off x="4800600" y="152400"/>
            <a:ext cx="4083169" cy="369332"/>
          </a:xfrm>
          <a:prstGeom prst="rect">
            <a:avLst/>
          </a:prstGeom>
          <a:solidFill>
            <a:schemeClr val="bg2"/>
          </a:solidFill>
        </p:spPr>
        <p:txBody>
          <a:bodyPr wrap="none">
            <a:spAutoFit/>
          </a:bodyPr>
          <a:lstStyle/>
          <a:p>
            <a:r>
              <a:rPr lang="en-US" dirty="0" smtClean="0"/>
              <a:t>http://en.wikipedia.org/wiki/Global_city</a:t>
            </a:r>
            <a:endParaRPr lang="en-US" dirty="0"/>
          </a:p>
        </p:txBody>
      </p:sp>
      <p:sp>
        <p:nvSpPr>
          <p:cNvPr id="9" name="Content Placeholder 5"/>
          <p:cNvSpPr txBox="1">
            <a:spLocks/>
          </p:cNvSpPr>
          <p:nvPr/>
        </p:nvSpPr>
        <p:spPr>
          <a:xfrm>
            <a:off x="76200" y="5486400"/>
            <a:ext cx="8915400" cy="1219200"/>
          </a:xfrm>
          <a:prstGeom prst="rect">
            <a:avLst/>
          </a:prstGeom>
          <a:ln>
            <a:solidFill>
              <a:schemeClr val="tx1"/>
            </a:solidFill>
          </a:ln>
        </p:spPr>
        <p:txBody>
          <a:bodyPr vert="horz">
            <a:normAutofit/>
          </a:bodyPr>
          <a:lstStyle/>
          <a:p>
            <a:pPr marL="342900" indent="-342900">
              <a:spcBef>
                <a:spcPct val="20000"/>
              </a:spcBef>
              <a:buClr>
                <a:schemeClr val="accent1"/>
              </a:buClr>
              <a:buSzPct val="70000"/>
              <a:buFont typeface="Wingdings 2"/>
              <a:buChar char=""/>
            </a:pPr>
            <a:r>
              <a:rPr lang="en-US" sz="2200" dirty="0" smtClean="0"/>
              <a:t>Political characteristics: active influence on international events and world affairs; headquarters for international organizations; a large metropolitan area; expatriate communities</a:t>
            </a:r>
            <a:r>
              <a:rPr kumimoji="0" lang="en-US" sz="2200" b="0" i="0" u="none" strike="noStrike" kern="1200" cap="none" spc="0" normalizeH="0" baseline="0" noProof="0" dirty="0" smtClean="0">
                <a:ln>
                  <a:noFill/>
                </a:ln>
                <a:solidFill>
                  <a:schemeClr val="tx2"/>
                </a:solidFill>
                <a:effectLst/>
                <a:uLnTx/>
                <a:uFillTx/>
                <a:latin typeface="+mn-lt"/>
                <a:ea typeface="+mn-ea"/>
                <a:cs typeface="+mn-cs"/>
              </a:rPr>
              <a:t> </a:t>
            </a:r>
            <a:endParaRPr kumimoji="0" lang="en-US" sz="3200" b="0" i="0" u="none" strike="noStrike" kern="1200" cap="none" spc="0" normalizeH="0" baseline="0" noProof="0" dirty="0">
              <a:ln>
                <a:noFill/>
              </a:ln>
              <a:solidFill>
                <a:schemeClr val="tx2"/>
              </a:solidFill>
              <a:effectLst/>
              <a:uLnTx/>
              <a:uFillTx/>
              <a:latin typeface="+mn-lt"/>
              <a:ea typeface="+mn-ea"/>
              <a:cs typeface="+mn-cs"/>
            </a:endParaRPr>
          </a:p>
        </p:txBody>
      </p:sp>
      <p:sp>
        <p:nvSpPr>
          <p:cNvPr id="10" name="TextBox 9"/>
          <p:cNvSpPr txBox="1"/>
          <p:nvPr/>
        </p:nvSpPr>
        <p:spPr>
          <a:xfrm>
            <a:off x="152400" y="1220450"/>
            <a:ext cx="6629400" cy="1446550"/>
          </a:xfrm>
          <a:prstGeom prst="rect">
            <a:avLst/>
          </a:prstGeom>
          <a:solidFill>
            <a:schemeClr val="bg2">
              <a:lumMod val="90000"/>
            </a:schemeClr>
          </a:solidFill>
        </p:spPr>
        <p:txBody>
          <a:bodyPr wrap="square" rtlCol="0">
            <a:spAutoFit/>
          </a:bodyPr>
          <a:lstStyle/>
          <a:p>
            <a:r>
              <a:rPr lang="en-US" sz="2200" dirty="0" smtClean="0"/>
              <a:t>“A </a:t>
            </a:r>
            <a:r>
              <a:rPr lang="en-US" sz="2200" b="1" dirty="0" smtClean="0"/>
              <a:t>global city</a:t>
            </a:r>
            <a:r>
              <a:rPr lang="en-US" sz="2200" dirty="0" smtClean="0"/>
              <a:t> is considered to be an important node in the global economic system.…the linkages binding a city have a direct and tangible effect on global affairs through socio-economic means.”</a:t>
            </a:r>
            <a:endParaRPr lang="en-US" sz="2200" dirty="0"/>
          </a:p>
        </p:txBody>
      </p:sp>
      <p:pic>
        <p:nvPicPr>
          <p:cNvPr id="7" name="Picture 4" descr="colombia100: Bogotá, Colombia: Torre Colpatria - headquarters of Colpatria Bank - Calle 26 (Avenida El Dorado) and Carrera Séptima - barrio Las Nieves - Santa Fe - photo by M.Torres - (c) Travel-Images.com - Stock Photography agency - Image Bank"/>
          <p:cNvPicPr>
            <a:picLocks noChangeAspect="1" noChangeArrowheads="1"/>
          </p:cNvPicPr>
          <p:nvPr/>
        </p:nvPicPr>
        <p:blipFill>
          <a:blip r:embed="rId3" cstate="print"/>
          <a:srcRect l="25666" t="5000" r="2000"/>
          <a:stretch>
            <a:fillRect/>
          </a:stretch>
        </p:blipFill>
        <p:spPr bwMode="auto">
          <a:xfrm>
            <a:off x="6553200" y="457200"/>
            <a:ext cx="2362200" cy="4343400"/>
          </a:xfrm>
          <a:prstGeom prst="rect">
            <a:avLst/>
          </a:prstGeom>
          <a:noFill/>
        </p:spPr>
      </p:pic>
    </p:spTree>
  </p:cSld>
  <p:clrMapOvr>
    <a:masterClrMapping/>
  </p:clrMapOvr>
  <p:transition>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686800" cy="838200"/>
          </a:xfrm>
        </p:spPr>
        <p:txBody>
          <a:bodyPr>
            <a:normAutofit/>
          </a:bodyPr>
          <a:lstStyle/>
          <a:p>
            <a:r>
              <a:rPr lang="en-US" dirty="0" smtClean="0"/>
              <a:t>Salto </a:t>
            </a:r>
            <a:r>
              <a:rPr lang="en-US" dirty="0" err="1" smtClean="0"/>
              <a:t>Ángel</a:t>
            </a:r>
            <a:r>
              <a:rPr lang="en-US" dirty="0" smtClean="0"/>
              <a:t> - waterfall</a:t>
            </a:r>
            <a:endParaRPr lang="en-US" dirty="0"/>
          </a:p>
        </p:txBody>
      </p:sp>
      <p:sp>
        <p:nvSpPr>
          <p:cNvPr id="8" name="Content Placeholder 7"/>
          <p:cNvSpPr>
            <a:spLocks noGrp="1"/>
          </p:cNvSpPr>
          <p:nvPr>
            <p:ph idx="1"/>
          </p:nvPr>
        </p:nvSpPr>
        <p:spPr>
          <a:xfrm>
            <a:off x="1295400" y="5029200"/>
            <a:ext cx="7696200" cy="1752600"/>
          </a:xfrm>
          <a:ln>
            <a:solidFill>
              <a:schemeClr val="tx1"/>
            </a:solidFill>
          </a:ln>
        </p:spPr>
        <p:txBody>
          <a:bodyPr>
            <a:noAutofit/>
          </a:bodyPr>
          <a:lstStyle/>
          <a:p>
            <a:r>
              <a:rPr lang="en-US" sz="2000" dirty="0" smtClean="0"/>
              <a:t>Angel Falls, the highest waterfall in the world, is located in the </a:t>
            </a:r>
            <a:r>
              <a:rPr lang="en-US" sz="2000" dirty="0" err="1" smtClean="0"/>
              <a:t>Guayana</a:t>
            </a:r>
            <a:r>
              <a:rPr lang="en-US" sz="2000" dirty="0" smtClean="0"/>
              <a:t> highlands. The water comes in a free fall of 979 meters from the </a:t>
            </a:r>
            <a:r>
              <a:rPr lang="en-US" sz="2000" dirty="0" err="1" smtClean="0"/>
              <a:t>Churum</a:t>
            </a:r>
            <a:r>
              <a:rPr lang="en-US" sz="2000" dirty="0" smtClean="0"/>
              <a:t> river hovering of the edge of the "</a:t>
            </a:r>
            <a:r>
              <a:rPr lang="en-US" sz="2000" dirty="0" err="1" smtClean="0"/>
              <a:t>Auyantepuy</a:t>
            </a:r>
            <a:r>
              <a:rPr lang="en-US" sz="2000" dirty="0" smtClean="0"/>
              <a:t>" Table mountain. </a:t>
            </a:r>
          </a:p>
          <a:p>
            <a:pPr algn="r">
              <a:buNone/>
            </a:pPr>
            <a:r>
              <a:rPr lang="en-US" sz="2000" dirty="0" smtClean="0"/>
              <a:t>http://salto-angel.com/en/angel-falls-venezuela</a:t>
            </a:r>
          </a:p>
          <a:p>
            <a:endParaRPr lang="en-US" sz="2000" dirty="0"/>
          </a:p>
        </p:txBody>
      </p:sp>
      <p:pic>
        <p:nvPicPr>
          <p:cNvPr id="24580" name="Picture 4" descr="http://images.placesonline.com/photos/18826_caracas_salto_angel.jpg"/>
          <p:cNvPicPr>
            <a:picLocks noChangeAspect="1" noChangeArrowheads="1"/>
          </p:cNvPicPr>
          <p:nvPr/>
        </p:nvPicPr>
        <p:blipFill>
          <a:blip r:embed="rId3" cstate="print"/>
          <a:srcRect/>
          <a:stretch>
            <a:fillRect/>
          </a:stretch>
        </p:blipFill>
        <p:spPr bwMode="auto">
          <a:xfrm>
            <a:off x="5553075" y="190500"/>
            <a:ext cx="3514725" cy="4686300"/>
          </a:xfrm>
          <a:prstGeom prst="rect">
            <a:avLst/>
          </a:prstGeom>
          <a:noFill/>
        </p:spPr>
      </p:pic>
      <p:pic>
        <p:nvPicPr>
          <p:cNvPr id="24582" name="Picture 6" descr="http://www.mochileiros.com/upload/galeria/fotos/20120112123224.jpg"/>
          <p:cNvPicPr>
            <a:picLocks noChangeAspect="1" noChangeArrowheads="1"/>
          </p:cNvPicPr>
          <p:nvPr/>
        </p:nvPicPr>
        <p:blipFill>
          <a:blip r:embed="rId4" cstate="print"/>
          <a:srcRect/>
          <a:stretch>
            <a:fillRect/>
          </a:stretch>
        </p:blipFill>
        <p:spPr bwMode="auto">
          <a:xfrm>
            <a:off x="152400" y="1143000"/>
            <a:ext cx="4978400" cy="3733800"/>
          </a:xfrm>
          <a:prstGeom prst="rect">
            <a:avLst/>
          </a:prstGeom>
          <a:noFill/>
        </p:spPr>
      </p:pic>
      <p:sp>
        <p:nvSpPr>
          <p:cNvPr id="6" name="TextBox 5">
            <a:hlinkClick r:id="rId5"/>
          </p:cNvPr>
          <p:cNvSpPr txBox="1"/>
          <p:nvPr/>
        </p:nvSpPr>
        <p:spPr>
          <a:xfrm>
            <a:off x="304800" y="5486400"/>
            <a:ext cx="770404" cy="646331"/>
          </a:xfrm>
          <a:prstGeom prst="rect">
            <a:avLst/>
          </a:prstGeom>
          <a:solidFill>
            <a:schemeClr val="bg2">
              <a:lumMod val="75000"/>
            </a:schemeClr>
          </a:solidFill>
          <a:ln>
            <a:solidFill>
              <a:schemeClr val="tx1"/>
            </a:solidFill>
          </a:ln>
        </p:spPr>
        <p:txBody>
          <a:bodyPr wrap="none" rtlCol="0">
            <a:spAutoFit/>
          </a:bodyPr>
          <a:lstStyle/>
          <a:p>
            <a:r>
              <a:rPr lang="en-US" dirty="0" smtClean="0"/>
              <a:t>2 min</a:t>
            </a:r>
          </a:p>
          <a:p>
            <a:r>
              <a:rPr lang="en-US" dirty="0" smtClean="0"/>
              <a:t>Video</a:t>
            </a:r>
            <a:endParaRPr lang="en-US" dirty="0"/>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Salto </a:t>
            </a:r>
            <a:r>
              <a:rPr lang="en-US" dirty="0" err="1" smtClean="0"/>
              <a:t>Ángel</a:t>
            </a:r>
            <a:r>
              <a:rPr lang="en-US" dirty="0" smtClean="0"/>
              <a:t> – cloud forest</a:t>
            </a:r>
            <a:endParaRPr lang="en-US" dirty="0"/>
          </a:p>
        </p:txBody>
      </p:sp>
      <p:sp>
        <p:nvSpPr>
          <p:cNvPr id="8" name="Content Placeholder 7"/>
          <p:cNvSpPr>
            <a:spLocks noGrp="1"/>
          </p:cNvSpPr>
          <p:nvPr>
            <p:ph idx="1"/>
          </p:nvPr>
        </p:nvSpPr>
        <p:spPr>
          <a:xfrm>
            <a:off x="3276600" y="152400"/>
            <a:ext cx="3581400" cy="457200"/>
          </a:xfrm>
          <a:ln>
            <a:solidFill>
              <a:schemeClr val="tx1"/>
            </a:solidFill>
          </a:ln>
        </p:spPr>
        <p:txBody>
          <a:bodyPr>
            <a:noAutofit/>
          </a:bodyPr>
          <a:lstStyle/>
          <a:p>
            <a:r>
              <a:rPr lang="en-US" sz="2000" dirty="0" smtClean="0"/>
              <a:t>25,000 species of orchids</a:t>
            </a:r>
            <a:endParaRPr lang="en-US" sz="2000" dirty="0"/>
          </a:p>
        </p:txBody>
      </p:sp>
      <p:pic>
        <p:nvPicPr>
          <p:cNvPr id="22532" name="Picture 4" descr="http://www.alboradavenezuela.com/en/country/venezuela/tours/Adventure_trips/images/Salto%20Angel%20Flor.jpg"/>
          <p:cNvPicPr>
            <a:picLocks noChangeAspect="1" noChangeArrowheads="1"/>
          </p:cNvPicPr>
          <p:nvPr/>
        </p:nvPicPr>
        <p:blipFill>
          <a:blip r:embed="rId3" cstate="print"/>
          <a:srcRect/>
          <a:stretch>
            <a:fillRect/>
          </a:stretch>
        </p:blipFill>
        <p:spPr bwMode="auto">
          <a:xfrm>
            <a:off x="3124200" y="1447800"/>
            <a:ext cx="2667000" cy="3552825"/>
          </a:xfrm>
          <a:prstGeom prst="rect">
            <a:avLst/>
          </a:prstGeom>
          <a:noFill/>
        </p:spPr>
      </p:pic>
      <p:pic>
        <p:nvPicPr>
          <p:cNvPr id="22534" name="Picture 6" descr="http://cdn.c.photoshelter.com/img-get/I00009ibnEGWnjZA/s/860/860/tropical-climate-morning-clouds-JNGX0290.jpg"/>
          <p:cNvPicPr>
            <a:picLocks noChangeAspect="1" noChangeArrowheads="1"/>
          </p:cNvPicPr>
          <p:nvPr/>
        </p:nvPicPr>
        <p:blipFill>
          <a:blip r:embed="rId4" cstate="print"/>
          <a:srcRect/>
          <a:stretch>
            <a:fillRect/>
          </a:stretch>
        </p:blipFill>
        <p:spPr bwMode="auto">
          <a:xfrm>
            <a:off x="381000" y="1447800"/>
            <a:ext cx="2505607" cy="3734527"/>
          </a:xfrm>
          <a:prstGeom prst="rect">
            <a:avLst/>
          </a:prstGeom>
          <a:noFill/>
        </p:spPr>
      </p:pic>
      <p:pic>
        <p:nvPicPr>
          <p:cNvPr id="22536" name="Picture 8" descr="http://cdn.c.photoshelter.com/img-get/I0000G73m1vusNx0/s/860/860/flower-rainforest-undergrowth-Venezuela-JNGX0228.jpg"/>
          <p:cNvPicPr>
            <a:picLocks noChangeAspect="1" noChangeArrowheads="1"/>
          </p:cNvPicPr>
          <p:nvPr/>
        </p:nvPicPr>
        <p:blipFill>
          <a:blip r:embed="rId5" cstate="print"/>
          <a:srcRect l="13963" t="7861" r="20874" b="37111"/>
          <a:stretch>
            <a:fillRect/>
          </a:stretch>
        </p:blipFill>
        <p:spPr bwMode="auto">
          <a:xfrm>
            <a:off x="7010400" y="228600"/>
            <a:ext cx="1828800" cy="2286000"/>
          </a:xfrm>
          <a:prstGeom prst="rect">
            <a:avLst/>
          </a:prstGeom>
          <a:noFill/>
        </p:spPr>
      </p:pic>
      <p:pic>
        <p:nvPicPr>
          <p:cNvPr id="22538" name="Picture 10" descr="http://images4.wikia.nocookie.net/__cb57887/orchids/en/images/6/69/Cyrtochilum_revolutum.jpg"/>
          <p:cNvPicPr>
            <a:picLocks noChangeAspect="1" noChangeArrowheads="1"/>
          </p:cNvPicPr>
          <p:nvPr/>
        </p:nvPicPr>
        <p:blipFill>
          <a:blip r:embed="rId6" cstate="print"/>
          <a:srcRect t="12500" r="4167" b="9375"/>
          <a:stretch>
            <a:fillRect/>
          </a:stretch>
        </p:blipFill>
        <p:spPr bwMode="auto">
          <a:xfrm>
            <a:off x="5257800" y="5049078"/>
            <a:ext cx="1524000" cy="1656522"/>
          </a:xfrm>
          <a:prstGeom prst="rect">
            <a:avLst/>
          </a:prstGeom>
          <a:noFill/>
        </p:spPr>
      </p:pic>
      <p:pic>
        <p:nvPicPr>
          <p:cNvPr id="22540" name="Picture 12" descr="http://images1.wikia.nocookie.net/__cb20090116081704/orchids/en/images/4/4e/Odm._auriculatum.jpg"/>
          <p:cNvPicPr>
            <a:picLocks noChangeAspect="1" noChangeArrowheads="1"/>
          </p:cNvPicPr>
          <p:nvPr/>
        </p:nvPicPr>
        <p:blipFill>
          <a:blip r:embed="rId7" cstate="print"/>
          <a:srcRect l="20000" t="7685" r="17778"/>
          <a:stretch>
            <a:fillRect/>
          </a:stretch>
        </p:blipFill>
        <p:spPr bwMode="auto">
          <a:xfrm>
            <a:off x="7010400" y="4572000"/>
            <a:ext cx="2133600" cy="2114550"/>
          </a:xfrm>
          <a:prstGeom prst="rect">
            <a:avLst/>
          </a:prstGeom>
          <a:noFill/>
        </p:spPr>
      </p:pic>
      <p:pic>
        <p:nvPicPr>
          <p:cNvPr id="22542" name="Picture 14" descr="http://www.orchidspecies.com/orphotdir/houlltigrina.jpg"/>
          <p:cNvPicPr>
            <a:picLocks noChangeAspect="1" noChangeArrowheads="1"/>
          </p:cNvPicPr>
          <p:nvPr/>
        </p:nvPicPr>
        <p:blipFill>
          <a:blip r:embed="rId8" cstate="print"/>
          <a:srcRect t="5263" r="13158" b="21053"/>
          <a:stretch>
            <a:fillRect/>
          </a:stretch>
        </p:blipFill>
        <p:spPr bwMode="auto">
          <a:xfrm>
            <a:off x="457200" y="5299364"/>
            <a:ext cx="2209800" cy="1406236"/>
          </a:xfrm>
          <a:prstGeom prst="rect">
            <a:avLst/>
          </a:prstGeom>
          <a:noFill/>
        </p:spPr>
      </p:pic>
      <p:pic>
        <p:nvPicPr>
          <p:cNvPr id="22544" name="Picture 16" descr="http://images4.wikia.nocookie.net/__cb20080704003638/orchids/en/images/4/4d/Odm._spectatissimum.jpg"/>
          <p:cNvPicPr>
            <a:picLocks noChangeAspect="1" noChangeArrowheads="1"/>
          </p:cNvPicPr>
          <p:nvPr/>
        </p:nvPicPr>
        <p:blipFill>
          <a:blip r:embed="rId9" cstate="print"/>
          <a:srcRect/>
          <a:stretch>
            <a:fillRect/>
          </a:stretch>
        </p:blipFill>
        <p:spPr bwMode="auto">
          <a:xfrm>
            <a:off x="6096000" y="2667000"/>
            <a:ext cx="2362200" cy="1771650"/>
          </a:xfrm>
          <a:prstGeom prst="rect">
            <a:avLst/>
          </a:prstGeom>
          <a:noFill/>
        </p:spPr>
      </p:pic>
      <p:pic>
        <p:nvPicPr>
          <p:cNvPr id="22546" name="Picture 18" descr="http://www.orchidkarma.com/wp-content/383-Masdevallia-striatella_2.jpg"/>
          <p:cNvPicPr>
            <a:picLocks noChangeAspect="1" noChangeArrowheads="1"/>
          </p:cNvPicPr>
          <p:nvPr/>
        </p:nvPicPr>
        <p:blipFill>
          <a:blip r:embed="rId10" cstate="print"/>
          <a:srcRect/>
          <a:stretch>
            <a:fillRect/>
          </a:stretch>
        </p:blipFill>
        <p:spPr bwMode="auto">
          <a:xfrm>
            <a:off x="2819400" y="5266182"/>
            <a:ext cx="2286000" cy="1515618"/>
          </a:xfrm>
          <a:prstGeom prst="rect">
            <a:avLst/>
          </a:prstGeom>
          <a:noFill/>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686800" cy="838200"/>
          </a:xfrm>
        </p:spPr>
        <p:txBody>
          <a:bodyPr>
            <a:normAutofit/>
          </a:bodyPr>
          <a:lstStyle/>
          <a:p>
            <a:r>
              <a:rPr lang="en-US" dirty="0" err="1" smtClean="0"/>
              <a:t>iSla</a:t>
            </a:r>
            <a:r>
              <a:rPr lang="en-US" dirty="0" smtClean="0"/>
              <a:t> margarita</a:t>
            </a:r>
            <a:endParaRPr lang="en-US" dirty="0"/>
          </a:p>
        </p:txBody>
      </p:sp>
      <p:pic>
        <p:nvPicPr>
          <p:cNvPr id="138242" name="Picture 2" descr="http://www.turismoenfotos.com/archivos/temp/1569/400_1223987213_isla-margarita-venezuela.jpg"/>
          <p:cNvPicPr>
            <a:picLocks noChangeAspect="1" noChangeArrowheads="1"/>
          </p:cNvPicPr>
          <p:nvPr/>
        </p:nvPicPr>
        <p:blipFill>
          <a:blip r:embed="rId3" cstate="print"/>
          <a:srcRect/>
          <a:stretch>
            <a:fillRect/>
          </a:stretch>
        </p:blipFill>
        <p:spPr bwMode="auto">
          <a:xfrm>
            <a:off x="304800" y="1143000"/>
            <a:ext cx="3581400" cy="2686050"/>
          </a:xfrm>
          <a:prstGeom prst="rect">
            <a:avLst/>
          </a:prstGeom>
          <a:noFill/>
        </p:spPr>
      </p:pic>
      <p:pic>
        <p:nvPicPr>
          <p:cNvPr id="138246" name="Picture 6" descr="http://images.fanpop.com/images/image_uploads/Isla-Margarita-Map-venezuela-607786_450_397.jpg"/>
          <p:cNvPicPr>
            <a:picLocks noChangeAspect="1" noChangeArrowheads="1"/>
          </p:cNvPicPr>
          <p:nvPr/>
        </p:nvPicPr>
        <p:blipFill>
          <a:blip r:embed="rId4" cstate="print"/>
          <a:srcRect/>
          <a:stretch>
            <a:fillRect/>
          </a:stretch>
        </p:blipFill>
        <p:spPr bwMode="auto">
          <a:xfrm rot="740785">
            <a:off x="4427492" y="581167"/>
            <a:ext cx="2857715" cy="2521140"/>
          </a:xfrm>
          <a:prstGeom prst="rect">
            <a:avLst/>
          </a:prstGeom>
          <a:noFill/>
        </p:spPr>
      </p:pic>
      <p:pic>
        <p:nvPicPr>
          <p:cNvPr id="9" name="Picture 2" descr="http://paradiseintheworld.com/wp-content/uploads/2012/06/margarita-island.jpg"/>
          <p:cNvPicPr>
            <a:picLocks noChangeAspect="1" noChangeArrowheads="1"/>
          </p:cNvPicPr>
          <p:nvPr/>
        </p:nvPicPr>
        <p:blipFill>
          <a:blip r:embed="rId5" cstate="print"/>
          <a:srcRect/>
          <a:stretch>
            <a:fillRect/>
          </a:stretch>
        </p:blipFill>
        <p:spPr bwMode="auto">
          <a:xfrm>
            <a:off x="4902200" y="3581400"/>
            <a:ext cx="3992033" cy="2994025"/>
          </a:xfrm>
          <a:prstGeom prst="rect">
            <a:avLst/>
          </a:prstGeom>
          <a:noFill/>
        </p:spPr>
      </p:pic>
      <p:pic>
        <p:nvPicPr>
          <p:cNvPr id="138248" name="Picture 8" descr="http://www.spazioturismo.com.br/multisites/spazioturismo/images/stories/Venezuela/isla%20margarita.jpg"/>
          <p:cNvPicPr>
            <a:picLocks noChangeAspect="1" noChangeArrowheads="1"/>
          </p:cNvPicPr>
          <p:nvPr/>
        </p:nvPicPr>
        <p:blipFill>
          <a:blip r:embed="rId6" cstate="print"/>
          <a:srcRect/>
          <a:stretch>
            <a:fillRect/>
          </a:stretch>
        </p:blipFill>
        <p:spPr bwMode="auto">
          <a:xfrm>
            <a:off x="762000" y="3924300"/>
            <a:ext cx="3810000" cy="2857500"/>
          </a:xfrm>
          <a:prstGeom prst="rect">
            <a:avLst/>
          </a:prstGeom>
          <a:noFill/>
        </p:spPr>
      </p:pic>
      <p:sp>
        <p:nvSpPr>
          <p:cNvPr id="7" name="TextBox 6">
            <a:hlinkClick r:id="rId7"/>
          </p:cNvPr>
          <p:cNvSpPr txBox="1"/>
          <p:nvPr/>
        </p:nvSpPr>
        <p:spPr>
          <a:xfrm>
            <a:off x="7467600" y="2057400"/>
            <a:ext cx="1005403" cy="646331"/>
          </a:xfrm>
          <a:prstGeom prst="rect">
            <a:avLst/>
          </a:prstGeom>
          <a:solidFill>
            <a:schemeClr val="bg2">
              <a:lumMod val="75000"/>
            </a:schemeClr>
          </a:solidFill>
          <a:ln>
            <a:solidFill>
              <a:schemeClr val="tx1"/>
            </a:solidFill>
          </a:ln>
        </p:spPr>
        <p:txBody>
          <a:bodyPr wrap="none" rtlCol="0">
            <a:spAutoFit/>
          </a:bodyPr>
          <a:lstStyle/>
          <a:p>
            <a:pPr algn="ctr"/>
            <a:r>
              <a:rPr lang="en-US" dirty="0" smtClean="0"/>
              <a:t>Pictorial</a:t>
            </a:r>
          </a:p>
          <a:p>
            <a:pPr algn="ctr"/>
            <a:r>
              <a:rPr lang="en-US" dirty="0" smtClean="0"/>
              <a:t>Video </a:t>
            </a:r>
          </a:p>
        </p:txBody>
      </p:sp>
    </p:spTree>
  </p:cSld>
  <p:clrMapOvr>
    <a:masterClrMapping/>
  </p:clrMapOvr>
  <p:transition>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686800" cy="838200"/>
          </a:xfrm>
        </p:spPr>
        <p:txBody>
          <a:bodyPr>
            <a:normAutofit/>
          </a:bodyPr>
          <a:lstStyle/>
          <a:p>
            <a:r>
              <a:rPr lang="en-US" dirty="0" err="1" smtClean="0"/>
              <a:t>iSla</a:t>
            </a:r>
            <a:r>
              <a:rPr lang="en-US" dirty="0" smtClean="0"/>
              <a:t> margarita</a:t>
            </a:r>
            <a:endParaRPr lang="en-US" dirty="0"/>
          </a:p>
        </p:txBody>
      </p:sp>
      <p:sp>
        <p:nvSpPr>
          <p:cNvPr id="8" name="Content Placeholder 7"/>
          <p:cNvSpPr>
            <a:spLocks noGrp="1"/>
          </p:cNvSpPr>
          <p:nvPr>
            <p:ph idx="1"/>
          </p:nvPr>
        </p:nvSpPr>
        <p:spPr>
          <a:xfrm>
            <a:off x="5257800" y="381000"/>
            <a:ext cx="3657600" cy="3886200"/>
          </a:xfrm>
          <a:ln>
            <a:solidFill>
              <a:schemeClr val="tx1"/>
            </a:solidFill>
          </a:ln>
        </p:spPr>
        <p:txBody>
          <a:bodyPr>
            <a:noAutofit/>
          </a:bodyPr>
          <a:lstStyle/>
          <a:p>
            <a:r>
              <a:rPr lang="en-US" sz="2000" dirty="0" smtClean="0"/>
              <a:t>The largest city of the island is </a:t>
            </a:r>
            <a:r>
              <a:rPr lang="en-US" sz="2000" dirty="0" err="1" smtClean="0"/>
              <a:t>Porlamar</a:t>
            </a:r>
            <a:r>
              <a:rPr lang="en-US" sz="2000" dirty="0" smtClean="0"/>
              <a:t>, which is considered the economic center of Margarita. The town center has narrow streets and alleys with small shops. The most elegant shops are located in the main streets running parallel to each other, “General Santiago </a:t>
            </a:r>
            <a:r>
              <a:rPr lang="en-US" sz="2000" dirty="0" err="1" smtClean="0"/>
              <a:t>Mariño</a:t>
            </a:r>
            <a:r>
              <a:rPr lang="en-US" sz="2000" dirty="0" smtClean="0"/>
              <a:t>” and “4 de Mayo”. </a:t>
            </a:r>
          </a:p>
          <a:p>
            <a:endParaRPr lang="en-US" sz="2000" dirty="0"/>
          </a:p>
        </p:txBody>
      </p:sp>
      <p:pic>
        <p:nvPicPr>
          <p:cNvPr id="18436" name="Picture 4" descr="http://mw2.google.com/mw-panoramio/photos/medium/14385883.jpg"/>
          <p:cNvPicPr>
            <a:picLocks noChangeAspect="1" noChangeArrowheads="1"/>
          </p:cNvPicPr>
          <p:nvPr/>
        </p:nvPicPr>
        <p:blipFill>
          <a:blip r:embed="rId3" cstate="print"/>
          <a:srcRect/>
          <a:stretch>
            <a:fillRect/>
          </a:stretch>
        </p:blipFill>
        <p:spPr bwMode="auto">
          <a:xfrm>
            <a:off x="152400" y="1143000"/>
            <a:ext cx="4762500" cy="3571875"/>
          </a:xfrm>
          <a:prstGeom prst="rect">
            <a:avLst/>
          </a:prstGeom>
          <a:noFill/>
        </p:spPr>
      </p:pic>
      <p:pic>
        <p:nvPicPr>
          <p:cNvPr id="18438" name="Picture 6" descr="http://www.margarita-island.com/633/guias-compras-avenida_santiago_marino/avenida_santiago_marino-aimg3769.jpg"/>
          <p:cNvPicPr>
            <a:picLocks noChangeAspect="1" noChangeArrowheads="1"/>
          </p:cNvPicPr>
          <p:nvPr/>
        </p:nvPicPr>
        <p:blipFill>
          <a:blip r:embed="rId4" cstate="print"/>
          <a:srcRect/>
          <a:stretch>
            <a:fillRect/>
          </a:stretch>
        </p:blipFill>
        <p:spPr bwMode="auto">
          <a:xfrm>
            <a:off x="3810000" y="4398293"/>
            <a:ext cx="5029200" cy="2383507"/>
          </a:xfrm>
          <a:prstGeom prst="rect">
            <a:avLst/>
          </a:prstGeom>
          <a:noFill/>
        </p:spPr>
      </p:pic>
      <p:pic>
        <p:nvPicPr>
          <p:cNvPr id="18440" name="Picture 8" descr="http://tiendashoebox.com/wp-content/uploads/2012/09/frente-700x500.jpg"/>
          <p:cNvPicPr>
            <a:picLocks noChangeAspect="1" noChangeArrowheads="1"/>
          </p:cNvPicPr>
          <p:nvPr/>
        </p:nvPicPr>
        <p:blipFill>
          <a:blip r:embed="rId5" cstate="print"/>
          <a:srcRect/>
          <a:stretch>
            <a:fillRect/>
          </a:stretch>
        </p:blipFill>
        <p:spPr bwMode="auto">
          <a:xfrm>
            <a:off x="838200" y="4800600"/>
            <a:ext cx="2667000" cy="1905000"/>
          </a:xfrm>
          <a:prstGeom prst="rect">
            <a:avLst/>
          </a:prstGeom>
          <a:noFill/>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686800" cy="841248"/>
          </a:xfrm>
        </p:spPr>
        <p:txBody>
          <a:bodyPr/>
          <a:lstStyle/>
          <a:p>
            <a:r>
              <a:rPr lang="en-US" dirty="0" err="1" smtClean="0"/>
              <a:t>Gente</a:t>
            </a:r>
            <a:r>
              <a:rPr lang="en-US" dirty="0" smtClean="0"/>
              <a:t> </a:t>
            </a:r>
            <a:r>
              <a:rPr lang="en-US" dirty="0" err="1" smtClean="0"/>
              <a:t>famosa</a:t>
            </a:r>
            <a:endParaRPr lang="en-US" dirty="0"/>
          </a:p>
        </p:txBody>
      </p:sp>
      <p:sp>
        <p:nvSpPr>
          <p:cNvPr id="3" name="Content Placeholder 2"/>
          <p:cNvSpPr>
            <a:spLocks noGrp="1"/>
          </p:cNvSpPr>
          <p:nvPr>
            <p:ph sz="half" idx="1"/>
          </p:nvPr>
        </p:nvSpPr>
        <p:spPr>
          <a:xfrm>
            <a:off x="228600" y="1066800"/>
            <a:ext cx="4419600" cy="5638800"/>
          </a:xfrm>
          <a:ln>
            <a:solidFill>
              <a:schemeClr val="tx1"/>
            </a:solidFill>
          </a:ln>
        </p:spPr>
        <p:txBody>
          <a:bodyPr>
            <a:normAutofit fontScale="92500" lnSpcReduction="10000"/>
          </a:bodyPr>
          <a:lstStyle/>
          <a:p>
            <a:pPr>
              <a:buNone/>
            </a:pPr>
            <a:r>
              <a:rPr lang="en-US" sz="3200" b="1" dirty="0" smtClean="0">
                <a:latin typeface="+mj-lt"/>
              </a:rPr>
              <a:t>Simon Bolivar </a:t>
            </a:r>
            <a:r>
              <a:rPr lang="en-US" dirty="0" smtClean="0"/>
              <a:t>(1783-1830)</a:t>
            </a:r>
          </a:p>
          <a:p>
            <a:r>
              <a:rPr lang="en-US" dirty="0" smtClean="0"/>
              <a:t>The Great Liberator</a:t>
            </a:r>
          </a:p>
          <a:p>
            <a:r>
              <a:rPr lang="en-US" dirty="0" smtClean="0"/>
              <a:t>Simon Bolivar was one of South America's greatest generals.  His victories over the Spaniards won independence for Bolivia, Panama, Colombia, Ecuador, Peru, and Venezuela.  He is called El Liberator and the "George Washington of South America."</a:t>
            </a:r>
          </a:p>
          <a:p>
            <a:pPr>
              <a:buNone/>
            </a:pPr>
            <a:endParaRPr lang="en-US" sz="1900" dirty="0" smtClean="0"/>
          </a:p>
          <a:p>
            <a:pPr>
              <a:buNone/>
            </a:pPr>
            <a:r>
              <a:rPr lang="en-US" sz="1900" dirty="0" smtClean="0"/>
              <a:t>http://www.bolivarmo.com/history.htm</a:t>
            </a:r>
          </a:p>
          <a:p>
            <a:endParaRPr lang="en-US" dirty="0" smtClean="0"/>
          </a:p>
          <a:p>
            <a:pPr>
              <a:buNone/>
            </a:pPr>
            <a:endParaRPr lang="en-US" dirty="0" smtClean="0"/>
          </a:p>
        </p:txBody>
      </p:sp>
      <p:pic>
        <p:nvPicPr>
          <p:cNvPr id="16386" name="Picture 2" descr="http://www.historytoday.com/sites/default/files/Simon_Bolivar.jpg"/>
          <p:cNvPicPr>
            <a:picLocks noChangeAspect="1" noChangeArrowheads="1"/>
          </p:cNvPicPr>
          <p:nvPr/>
        </p:nvPicPr>
        <p:blipFill>
          <a:blip r:embed="rId3" cstate="print"/>
          <a:srcRect/>
          <a:stretch>
            <a:fillRect/>
          </a:stretch>
        </p:blipFill>
        <p:spPr bwMode="auto">
          <a:xfrm>
            <a:off x="4724400" y="304800"/>
            <a:ext cx="3962400" cy="6138577"/>
          </a:xfrm>
          <a:prstGeom prst="rect">
            <a:avLst/>
          </a:prstGeom>
          <a:noFill/>
        </p:spPr>
      </p:pic>
    </p:spTree>
  </p:cSld>
  <p:clrMapOvr>
    <a:masterClrMapping/>
  </p:clrMapOvr>
  <p:transition>
    <p:pul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841248"/>
          </a:xfrm>
        </p:spPr>
        <p:txBody>
          <a:bodyPr/>
          <a:lstStyle/>
          <a:p>
            <a:r>
              <a:rPr lang="en-US" dirty="0" err="1" smtClean="0"/>
              <a:t>Gente</a:t>
            </a:r>
            <a:r>
              <a:rPr lang="en-US" dirty="0" smtClean="0"/>
              <a:t> </a:t>
            </a:r>
            <a:r>
              <a:rPr lang="en-US" dirty="0" err="1" smtClean="0"/>
              <a:t>famosa</a:t>
            </a:r>
            <a:endParaRPr lang="en-US" dirty="0"/>
          </a:p>
        </p:txBody>
      </p:sp>
      <p:sp>
        <p:nvSpPr>
          <p:cNvPr id="3" name="Content Placeholder 2"/>
          <p:cNvSpPr>
            <a:spLocks noGrp="1"/>
          </p:cNvSpPr>
          <p:nvPr>
            <p:ph sz="half" idx="1"/>
          </p:nvPr>
        </p:nvSpPr>
        <p:spPr>
          <a:xfrm>
            <a:off x="3962400" y="152400"/>
            <a:ext cx="4343400" cy="1066800"/>
          </a:xfrm>
          <a:ln>
            <a:solidFill>
              <a:schemeClr val="tx1"/>
            </a:solidFill>
          </a:ln>
        </p:spPr>
        <p:txBody>
          <a:bodyPr>
            <a:normAutofit lnSpcReduction="10000"/>
          </a:bodyPr>
          <a:lstStyle/>
          <a:p>
            <a:pPr>
              <a:buNone/>
            </a:pPr>
            <a:r>
              <a:rPr lang="en-US" sz="3200" b="1" dirty="0" smtClean="0">
                <a:latin typeface="+mj-lt"/>
              </a:rPr>
              <a:t>Hugo Chavez </a:t>
            </a:r>
            <a:r>
              <a:rPr lang="en-US" dirty="0" smtClean="0"/>
              <a:t>(1954- )</a:t>
            </a:r>
          </a:p>
          <a:p>
            <a:r>
              <a:rPr lang="en-US" dirty="0" smtClean="0"/>
              <a:t>President (1999- 2013)</a:t>
            </a:r>
          </a:p>
        </p:txBody>
      </p:sp>
      <p:sp>
        <p:nvSpPr>
          <p:cNvPr id="5" name="Content Placeholder 4"/>
          <p:cNvSpPr>
            <a:spLocks noGrp="1"/>
          </p:cNvSpPr>
          <p:nvPr>
            <p:ph sz="half" idx="1"/>
          </p:nvPr>
        </p:nvSpPr>
        <p:spPr>
          <a:xfrm>
            <a:off x="4724400" y="1447800"/>
            <a:ext cx="4419600" cy="5334000"/>
          </a:xfrm>
        </p:spPr>
        <p:txBody>
          <a:bodyPr>
            <a:normAutofit fontScale="85000" lnSpcReduction="20000"/>
          </a:bodyPr>
          <a:lstStyle/>
          <a:p>
            <a:r>
              <a:rPr lang="en-US" dirty="0" smtClean="0"/>
              <a:t>Participated in failed coup attempt to overthrow Perez in 1992</a:t>
            </a:r>
          </a:p>
          <a:p>
            <a:r>
              <a:rPr lang="en-US" dirty="0" smtClean="0"/>
              <a:t>Created new constitution</a:t>
            </a:r>
          </a:p>
          <a:p>
            <a:r>
              <a:rPr lang="en-US" dirty="0" smtClean="0"/>
              <a:t>Gained control of state run oil company</a:t>
            </a:r>
          </a:p>
          <a:p>
            <a:r>
              <a:rPr lang="en-US" dirty="0" smtClean="0"/>
              <a:t>Survived coup attempt against him in 2002</a:t>
            </a:r>
          </a:p>
          <a:p>
            <a:r>
              <a:rPr lang="en-US" dirty="0" smtClean="0"/>
              <a:t>Strained relations with US by resisting efforts to curb narcotics trafficking,  selling oil to Cuba, and objecting to US war in Iraq</a:t>
            </a:r>
          </a:p>
          <a:p>
            <a:r>
              <a:rPr lang="en-US" dirty="0" smtClean="0"/>
              <a:t>Called President George W Bush and imperialist</a:t>
            </a:r>
          </a:p>
          <a:p>
            <a:endParaRPr lang="en-US" dirty="0" smtClean="0"/>
          </a:p>
          <a:p>
            <a:endParaRPr lang="en-US" dirty="0" smtClean="0"/>
          </a:p>
          <a:p>
            <a:endParaRPr lang="en-US" dirty="0" smtClean="0"/>
          </a:p>
          <a:p>
            <a:endParaRPr lang="en-US" dirty="0"/>
          </a:p>
        </p:txBody>
      </p:sp>
      <p:sp>
        <p:nvSpPr>
          <p:cNvPr id="6" name="TextBox 5">
            <a:hlinkClick r:id="rId3"/>
          </p:cNvPr>
          <p:cNvSpPr txBox="1"/>
          <p:nvPr/>
        </p:nvSpPr>
        <p:spPr>
          <a:xfrm>
            <a:off x="152400" y="5638800"/>
            <a:ext cx="3365024" cy="646331"/>
          </a:xfrm>
          <a:prstGeom prst="rect">
            <a:avLst/>
          </a:prstGeom>
          <a:solidFill>
            <a:schemeClr val="bg2">
              <a:lumMod val="75000"/>
            </a:schemeClr>
          </a:solidFill>
          <a:ln>
            <a:solidFill>
              <a:schemeClr val="tx1"/>
            </a:solidFill>
          </a:ln>
        </p:spPr>
        <p:txBody>
          <a:bodyPr wrap="none" rtlCol="0">
            <a:spAutoFit/>
          </a:bodyPr>
          <a:lstStyle/>
          <a:p>
            <a:r>
              <a:rPr lang="en-US" dirty="0" err="1" smtClean="0"/>
              <a:t>Presidentes</a:t>
            </a:r>
            <a:r>
              <a:rPr lang="en-US" dirty="0" smtClean="0"/>
              <a:t> de </a:t>
            </a:r>
            <a:r>
              <a:rPr lang="en-US" dirty="0" err="1" smtClean="0"/>
              <a:t>Latinoamerica</a:t>
            </a:r>
            <a:r>
              <a:rPr lang="en-US" dirty="0" smtClean="0"/>
              <a:t>: </a:t>
            </a:r>
          </a:p>
          <a:p>
            <a:r>
              <a:rPr lang="en-US" dirty="0" smtClean="0"/>
              <a:t>Hugo Chavez Part 1</a:t>
            </a:r>
            <a:endParaRPr lang="en-US" dirty="0"/>
          </a:p>
        </p:txBody>
      </p:sp>
      <p:sp>
        <p:nvSpPr>
          <p:cNvPr id="7" name="TextBox 6">
            <a:hlinkClick r:id="rId4"/>
          </p:cNvPr>
          <p:cNvSpPr txBox="1"/>
          <p:nvPr/>
        </p:nvSpPr>
        <p:spPr>
          <a:xfrm>
            <a:off x="3733800" y="5791200"/>
            <a:ext cx="800219" cy="369332"/>
          </a:xfrm>
          <a:prstGeom prst="rect">
            <a:avLst/>
          </a:prstGeom>
          <a:solidFill>
            <a:schemeClr val="bg2">
              <a:lumMod val="75000"/>
            </a:schemeClr>
          </a:solidFill>
          <a:ln>
            <a:solidFill>
              <a:schemeClr val="tx1"/>
            </a:solidFill>
          </a:ln>
        </p:spPr>
        <p:txBody>
          <a:bodyPr wrap="none" rtlCol="0">
            <a:spAutoFit/>
          </a:bodyPr>
          <a:lstStyle/>
          <a:p>
            <a:r>
              <a:rPr lang="en-US" dirty="0" smtClean="0"/>
              <a:t>Part 2</a:t>
            </a:r>
            <a:endParaRPr lang="en-US" dirty="0"/>
          </a:p>
        </p:txBody>
      </p:sp>
      <p:sp>
        <p:nvSpPr>
          <p:cNvPr id="8" name="TextBox 7"/>
          <p:cNvSpPr txBox="1"/>
          <p:nvPr/>
        </p:nvSpPr>
        <p:spPr>
          <a:xfrm>
            <a:off x="152401" y="1295400"/>
            <a:ext cx="4571999" cy="1200329"/>
          </a:xfrm>
          <a:prstGeom prst="rect">
            <a:avLst/>
          </a:prstGeom>
          <a:solidFill>
            <a:schemeClr val="bg2">
              <a:lumMod val="90000"/>
            </a:schemeClr>
          </a:solidFill>
        </p:spPr>
        <p:txBody>
          <a:bodyPr wrap="square" rtlCol="0">
            <a:spAutoFit/>
          </a:bodyPr>
          <a:lstStyle/>
          <a:p>
            <a:r>
              <a:rPr lang="en-US" i="1" dirty="0" smtClean="0"/>
              <a:t>"The left is back, and it's the only path we have to get out of the spot to which the right has sunken us. Socialism builds and capitalism destroys.“ – Hugo </a:t>
            </a:r>
            <a:r>
              <a:rPr lang="en-US" i="1" dirty="0" err="1" smtClean="0"/>
              <a:t>Chávez</a:t>
            </a:r>
            <a:endParaRPr lang="en-US" i="1" dirty="0"/>
          </a:p>
        </p:txBody>
      </p:sp>
      <p:sp>
        <p:nvSpPr>
          <p:cNvPr id="9" name="TextBox 8"/>
          <p:cNvSpPr txBox="1"/>
          <p:nvPr/>
        </p:nvSpPr>
        <p:spPr>
          <a:xfrm>
            <a:off x="152400" y="6477000"/>
            <a:ext cx="5936882" cy="338554"/>
          </a:xfrm>
          <a:prstGeom prst="rect">
            <a:avLst/>
          </a:prstGeom>
          <a:solidFill>
            <a:schemeClr val="bg1">
              <a:lumMod val="85000"/>
            </a:schemeClr>
          </a:solidFill>
        </p:spPr>
        <p:txBody>
          <a:bodyPr wrap="none" rtlCol="0">
            <a:spAutoFit/>
          </a:bodyPr>
          <a:lstStyle/>
          <a:p>
            <a:r>
              <a:rPr lang="en-US" sz="1600" dirty="0" smtClean="0"/>
              <a:t>http://www.biography.com/people/hugo-ch%C3%A1vez-193225</a:t>
            </a:r>
            <a:endParaRPr lang="en-US" sz="1600" dirty="0"/>
          </a:p>
        </p:txBody>
      </p:sp>
      <p:pic>
        <p:nvPicPr>
          <p:cNvPr id="14339" name="Picture 3" descr="http://i.telegraph.co.uk/multimedia/archive/02501/chavez-smiles-bye_2501318b.jpg"/>
          <p:cNvPicPr>
            <a:picLocks noChangeAspect="1" noChangeArrowheads="1"/>
          </p:cNvPicPr>
          <p:nvPr/>
        </p:nvPicPr>
        <p:blipFill>
          <a:blip r:embed="rId5" cstate="print"/>
          <a:srcRect/>
          <a:stretch>
            <a:fillRect/>
          </a:stretch>
        </p:blipFill>
        <p:spPr bwMode="auto">
          <a:xfrm>
            <a:off x="253508" y="2667000"/>
            <a:ext cx="4318492" cy="2695576"/>
          </a:xfrm>
          <a:prstGeom prst="rect">
            <a:avLst/>
          </a:prstGeom>
          <a:noFill/>
        </p:spPr>
      </p:pic>
    </p:spTree>
  </p:cSld>
  <p:clrMapOvr>
    <a:masterClrMapping/>
  </p:clrMapOvr>
  <p:transition>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r>
              <a:rPr lang="en-US" dirty="0" err="1" smtClean="0"/>
              <a:t>Gente</a:t>
            </a:r>
            <a:r>
              <a:rPr lang="en-US" dirty="0" smtClean="0"/>
              <a:t> </a:t>
            </a:r>
            <a:r>
              <a:rPr lang="en-US" dirty="0" err="1" smtClean="0"/>
              <a:t>famosa</a:t>
            </a:r>
            <a:endParaRPr lang="en-US" dirty="0"/>
          </a:p>
        </p:txBody>
      </p:sp>
      <p:sp>
        <p:nvSpPr>
          <p:cNvPr id="3" name="Content Placeholder 2"/>
          <p:cNvSpPr>
            <a:spLocks noGrp="1"/>
          </p:cNvSpPr>
          <p:nvPr>
            <p:ph sz="half" idx="1"/>
          </p:nvPr>
        </p:nvSpPr>
        <p:spPr>
          <a:xfrm>
            <a:off x="304800" y="990600"/>
            <a:ext cx="3962400" cy="1905000"/>
          </a:xfrm>
          <a:ln>
            <a:solidFill>
              <a:schemeClr val="tx1"/>
            </a:solidFill>
          </a:ln>
        </p:spPr>
        <p:txBody>
          <a:bodyPr>
            <a:normAutofit fontScale="85000" lnSpcReduction="20000"/>
          </a:bodyPr>
          <a:lstStyle/>
          <a:p>
            <a:pPr>
              <a:buNone/>
            </a:pPr>
            <a:r>
              <a:rPr lang="en-US" sz="3200" b="1" dirty="0" smtClean="0">
                <a:latin typeface="+mj-lt"/>
              </a:rPr>
              <a:t>Luis </a:t>
            </a:r>
            <a:r>
              <a:rPr lang="en-US" sz="3200" b="1" dirty="0" err="1" smtClean="0">
                <a:latin typeface="+mj-lt"/>
              </a:rPr>
              <a:t>Aparicio</a:t>
            </a:r>
            <a:r>
              <a:rPr lang="en-US" sz="3200" b="1" dirty="0" smtClean="0">
                <a:latin typeface="+mj-lt"/>
              </a:rPr>
              <a:t> </a:t>
            </a:r>
            <a:r>
              <a:rPr lang="en-US" dirty="0" smtClean="0"/>
              <a:t>(1934- )</a:t>
            </a:r>
          </a:p>
          <a:p>
            <a:r>
              <a:rPr lang="en-US" dirty="0" smtClean="0"/>
              <a:t>Baseball Hall of Fame 1984</a:t>
            </a:r>
          </a:p>
          <a:p>
            <a:r>
              <a:rPr lang="en-US" dirty="0" smtClean="0"/>
              <a:t>Shortstop for White Sox, Orioles and Red Sox</a:t>
            </a:r>
          </a:p>
          <a:p>
            <a:pPr>
              <a:buNone/>
            </a:pPr>
            <a:endParaRPr lang="en-US" dirty="0" smtClean="0"/>
          </a:p>
        </p:txBody>
      </p:sp>
      <p:sp>
        <p:nvSpPr>
          <p:cNvPr id="5" name="Content Placeholder 4"/>
          <p:cNvSpPr>
            <a:spLocks noGrp="1"/>
          </p:cNvSpPr>
          <p:nvPr>
            <p:ph sz="half" idx="1"/>
          </p:nvPr>
        </p:nvSpPr>
        <p:spPr>
          <a:xfrm>
            <a:off x="4648200" y="4038600"/>
            <a:ext cx="4267200" cy="2590800"/>
          </a:xfrm>
          <a:ln>
            <a:solidFill>
              <a:schemeClr val="tx1"/>
            </a:solidFill>
          </a:ln>
        </p:spPr>
        <p:txBody>
          <a:bodyPr>
            <a:normAutofit fontScale="92500" lnSpcReduction="20000"/>
          </a:bodyPr>
          <a:lstStyle/>
          <a:p>
            <a:pPr>
              <a:buNone/>
            </a:pPr>
            <a:r>
              <a:rPr lang="en-US" sz="3200" b="1" dirty="0" smtClean="0">
                <a:latin typeface="+mj-lt"/>
              </a:rPr>
              <a:t>Irene </a:t>
            </a:r>
            <a:r>
              <a:rPr lang="en-US" sz="3200" b="1" dirty="0" err="1" smtClean="0">
                <a:latin typeface="+mj-lt"/>
              </a:rPr>
              <a:t>Sáez</a:t>
            </a:r>
            <a:r>
              <a:rPr lang="en-US" sz="3200" b="1" dirty="0" smtClean="0">
                <a:latin typeface="+mj-lt"/>
              </a:rPr>
              <a:t> </a:t>
            </a:r>
            <a:r>
              <a:rPr lang="en-US" sz="3200" dirty="0" smtClean="0"/>
              <a:t>(1961- )</a:t>
            </a:r>
          </a:p>
          <a:p>
            <a:r>
              <a:rPr lang="en-US" dirty="0" smtClean="0"/>
              <a:t>Miss Universe 1981</a:t>
            </a:r>
          </a:p>
          <a:p>
            <a:r>
              <a:rPr lang="en-US" dirty="0" smtClean="0"/>
              <a:t>Politician- </a:t>
            </a:r>
          </a:p>
          <a:p>
            <a:pPr lvl="1"/>
            <a:r>
              <a:rPr lang="en-US" dirty="0" smtClean="0"/>
              <a:t>Mayor of Chaco 1992</a:t>
            </a:r>
          </a:p>
          <a:p>
            <a:pPr lvl="1"/>
            <a:r>
              <a:rPr lang="en-US" dirty="0" smtClean="0"/>
              <a:t>Ran for president 1998</a:t>
            </a:r>
          </a:p>
          <a:p>
            <a:pPr lvl="1"/>
            <a:r>
              <a:rPr lang="en-US" dirty="0" err="1" smtClean="0"/>
              <a:t>Govenor</a:t>
            </a:r>
            <a:r>
              <a:rPr lang="en-US" dirty="0" smtClean="0"/>
              <a:t> of Nueva Esparta 1999-2000</a:t>
            </a:r>
            <a:endParaRPr lang="en-US" dirty="0"/>
          </a:p>
        </p:txBody>
      </p:sp>
      <p:pic>
        <p:nvPicPr>
          <p:cNvPr id="12290" name="Picture 2" descr="http://cache2.allpostersimages.com/p/LRG/11/1152/GCOM000Z/posters/luis-aparicio-bateando.jpg"/>
          <p:cNvPicPr>
            <a:picLocks noChangeAspect="1" noChangeArrowheads="1"/>
          </p:cNvPicPr>
          <p:nvPr/>
        </p:nvPicPr>
        <p:blipFill>
          <a:blip r:embed="rId3" cstate="print"/>
          <a:srcRect/>
          <a:stretch>
            <a:fillRect/>
          </a:stretch>
        </p:blipFill>
        <p:spPr bwMode="auto">
          <a:xfrm>
            <a:off x="609600" y="2670682"/>
            <a:ext cx="3276600" cy="4130168"/>
          </a:xfrm>
          <a:prstGeom prst="rect">
            <a:avLst/>
          </a:prstGeom>
          <a:noFill/>
        </p:spPr>
      </p:pic>
      <p:pic>
        <p:nvPicPr>
          <p:cNvPr id="12292" name="Picture 4" descr="File:Saez.jpg"/>
          <p:cNvPicPr>
            <a:picLocks noChangeAspect="1" noChangeArrowheads="1"/>
          </p:cNvPicPr>
          <p:nvPr/>
        </p:nvPicPr>
        <p:blipFill>
          <a:blip r:embed="rId4" cstate="print"/>
          <a:srcRect/>
          <a:stretch>
            <a:fillRect/>
          </a:stretch>
        </p:blipFill>
        <p:spPr bwMode="auto">
          <a:xfrm>
            <a:off x="5181600" y="76200"/>
            <a:ext cx="3352800" cy="3840015"/>
          </a:xfrm>
          <a:prstGeom prst="rect">
            <a:avLst/>
          </a:prstGeom>
          <a:noFill/>
        </p:spPr>
      </p:pic>
    </p:spTree>
  </p:cSld>
  <p:clrMapOvr>
    <a:masterClrMapping/>
  </p:clrMapOvr>
  <p:transition>
    <p:pull/>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err="1" smtClean="0"/>
              <a:t>Gente</a:t>
            </a:r>
            <a:r>
              <a:rPr lang="en-US" dirty="0" smtClean="0"/>
              <a:t> </a:t>
            </a:r>
            <a:r>
              <a:rPr lang="en-US" dirty="0" err="1" smtClean="0"/>
              <a:t>famosa</a:t>
            </a:r>
            <a:r>
              <a:rPr lang="en-US" dirty="0" smtClean="0"/>
              <a:t>   </a:t>
            </a:r>
            <a:endParaRPr lang="en-US" dirty="0"/>
          </a:p>
        </p:txBody>
      </p:sp>
      <p:sp>
        <p:nvSpPr>
          <p:cNvPr id="3" name="Content Placeholder 2"/>
          <p:cNvSpPr>
            <a:spLocks noGrp="1"/>
          </p:cNvSpPr>
          <p:nvPr>
            <p:ph sz="half" idx="1"/>
          </p:nvPr>
        </p:nvSpPr>
        <p:spPr>
          <a:xfrm>
            <a:off x="2286000" y="1371600"/>
            <a:ext cx="5105400" cy="1371600"/>
          </a:xfrm>
          <a:ln>
            <a:solidFill>
              <a:schemeClr val="tx1"/>
            </a:solidFill>
          </a:ln>
        </p:spPr>
        <p:txBody>
          <a:bodyPr>
            <a:normAutofit fontScale="92500" lnSpcReduction="20000"/>
          </a:bodyPr>
          <a:lstStyle/>
          <a:p>
            <a:pPr>
              <a:buNone/>
            </a:pPr>
            <a:r>
              <a:rPr lang="en-US" sz="3200" b="1" dirty="0" smtClean="0">
                <a:latin typeface="+mj-lt"/>
              </a:rPr>
              <a:t>Carolina  Herrera </a:t>
            </a:r>
            <a:r>
              <a:rPr lang="en-US" dirty="0" smtClean="0"/>
              <a:t>(1939- )</a:t>
            </a:r>
          </a:p>
          <a:p>
            <a:r>
              <a:rPr lang="en-US" dirty="0" smtClean="0"/>
              <a:t>Fashion Designer</a:t>
            </a:r>
          </a:p>
          <a:p>
            <a:r>
              <a:rPr lang="en-US" dirty="0" smtClean="0"/>
              <a:t>Fragrance designer</a:t>
            </a:r>
          </a:p>
          <a:p>
            <a:pPr>
              <a:buNone/>
            </a:pPr>
            <a:endParaRPr lang="en-US" dirty="0" smtClean="0"/>
          </a:p>
        </p:txBody>
      </p:sp>
      <p:pic>
        <p:nvPicPr>
          <p:cNvPr id="10242" name="Picture 2" descr="http://www.carolinaherrera.com/ch/medias/images/chny/rtw/fall2013/collection/main/01.jpg"/>
          <p:cNvPicPr>
            <a:picLocks noChangeAspect="1" noChangeArrowheads="1"/>
          </p:cNvPicPr>
          <p:nvPr/>
        </p:nvPicPr>
        <p:blipFill>
          <a:blip r:embed="rId3" cstate="print"/>
          <a:srcRect/>
          <a:stretch>
            <a:fillRect/>
          </a:stretch>
        </p:blipFill>
        <p:spPr bwMode="auto">
          <a:xfrm>
            <a:off x="6096000" y="228600"/>
            <a:ext cx="2849372" cy="6019800"/>
          </a:xfrm>
          <a:prstGeom prst="rect">
            <a:avLst/>
          </a:prstGeom>
          <a:noFill/>
        </p:spPr>
      </p:pic>
      <p:pic>
        <p:nvPicPr>
          <p:cNvPr id="10244" name="Picture 4" descr="http://www.carolinaherrera.com/ch/medias/images/chny/rtw/fall2013/collection/main/05.jpg"/>
          <p:cNvPicPr>
            <a:picLocks noChangeAspect="1" noChangeArrowheads="1"/>
          </p:cNvPicPr>
          <p:nvPr/>
        </p:nvPicPr>
        <p:blipFill>
          <a:blip r:embed="rId4" cstate="print"/>
          <a:srcRect/>
          <a:stretch>
            <a:fillRect/>
          </a:stretch>
        </p:blipFill>
        <p:spPr bwMode="auto">
          <a:xfrm>
            <a:off x="533400" y="3048000"/>
            <a:ext cx="1296416" cy="3472543"/>
          </a:xfrm>
          <a:prstGeom prst="rect">
            <a:avLst/>
          </a:prstGeom>
          <a:noFill/>
        </p:spPr>
      </p:pic>
      <p:pic>
        <p:nvPicPr>
          <p:cNvPr id="10246" name="Picture 6" descr="http://www.carolinaherrera.com/ch/medias/images/chny/rtw/ss2013/collection/main/02.jpg"/>
          <p:cNvPicPr>
            <a:picLocks noChangeAspect="1" noChangeArrowheads="1"/>
          </p:cNvPicPr>
          <p:nvPr/>
        </p:nvPicPr>
        <p:blipFill>
          <a:blip r:embed="rId5" cstate="print"/>
          <a:srcRect/>
          <a:stretch>
            <a:fillRect/>
          </a:stretch>
        </p:blipFill>
        <p:spPr bwMode="auto">
          <a:xfrm>
            <a:off x="2362200" y="2819400"/>
            <a:ext cx="1447800" cy="3810000"/>
          </a:xfrm>
          <a:prstGeom prst="rect">
            <a:avLst/>
          </a:prstGeom>
          <a:noFill/>
        </p:spPr>
      </p:pic>
      <p:pic>
        <p:nvPicPr>
          <p:cNvPr id="10248" name="Picture 8" descr="http://www.carolinaherrera.com/ch/medias/images/chny/rtw/ss2013/collection/main/10.jpg"/>
          <p:cNvPicPr>
            <a:picLocks noChangeAspect="1" noChangeArrowheads="1"/>
          </p:cNvPicPr>
          <p:nvPr/>
        </p:nvPicPr>
        <p:blipFill>
          <a:blip r:embed="rId6" cstate="print"/>
          <a:srcRect/>
          <a:stretch>
            <a:fillRect/>
          </a:stretch>
        </p:blipFill>
        <p:spPr bwMode="auto">
          <a:xfrm>
            <a:off x="4343400" y="2819400"/>
            <a:ext cx="1432560" cy="3581400"/>
          </a:xfrm>
          <a:prstGeom prst="rect">
            <a:avLst/>
          </a:prstGeom>
          <a:noFill/>
        </p:spPr>
      </p:pic>
      <p:pic>
        <p:nvPicPr>
          <p:cNvPr id="10250" name="Picture 10" descr="http://www.perryhagopian.com/data/photos/185_1carolina_b.jpg"/>
          <p:cNvPicPr>
            <a:picLocks noChangeAspect="1" noChangeArrowheads="1"/>
          </p:cNvPicPr>
          <p:nvPr/>
        </p:nvPicPr>
        <p:blipFill>
          <a:blip r:embed="rId7" cstate="print"/>
          <a:srcRect/>
          <a:stretch>
            <a:fillRect/>
          </a:stretch>
        </p:blipFill>
        <p:spPr bwMode="auto">
          <a:xfrm>
            <a:off x="228600" y="228600"/>
            <a:ext cx="1978025" cy="2667000"/>
          </a:xfrm>
          <a:prstGeom prst="rect">
            <a:avLst/>
          </a:prstGeom>
          <a:noFill/>
        </p:spPr>
      </p:pic>
    </p:spTree>
  </p:cSld>
  <p:clrMapOvr>
    <a:masterClrMapping/>
  </p:clrMapOvr>
  <p:transition>
    <p:pull/>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613648" cy="1219200"/>
          </a:xfrm>
        </p:spPr>
        <p:txBody>
          <a:bodyPr>
            <a:normAutofit/>
          </a:bodyPr>
          <a:lstStyle/>
          <a:p>
            <a:r>
              <a:rPr lang="en-US" dirty="0" smtClean="0"/>
              <a:t>Comida de </a:t>
            </a:r>
            <a:r>
              <a:rPr lang="en-US" dirty="0" err="1" smtClean="0"/>
              <a:t>venezuela</a:t>
            </a:r>
            <a:r>
              <a:rPr lang="en-US" dirty="0" smtClean="0"/>
              <a:t>: </a:t>
            </a:r>
            <a:br>
              <a:rPr lang="en-US" dirty="0" smtClean="0"/>
            </a:br>
            <a:r>
              <a:rPr lang="en-US" dirty="0" err="1" smtClean="0"/>
              <a:t>Arepa</a:t>
            </a:r>
            <a:r>
              <a:rPr lang="en-US" dirty="0" smtClean="0"/>
              <a:t> </a:t>
            </a:r>
            <a:endParaRPr lang="en-US" dirty="0"/>
          </a:p>
        </p:txBody>
      </p:sp>
      <p:pic>
        <p:nvPicPr>
          <p:cNvPr id="8194" name="Picture 2" descr="http://cocinachic.net/wp-content/uploads/2012/07/AREPAS4.jpg"/>
          <p:cNvPicPr>
            <a:picLocks noChangeAspect="1" noChangeArrowheads="1"/>
          </p:cNvPicPr>
          <p:nvPr/>
        </p:nvPicPr>
        <p:blipFill>
          <a:blip r:embed="rId3" cstate="print"/>
          <a:srcRect/>
          <a:stretch>
            <a:fillRect/>
          </a:stretch>
        </p:blipFill>
        <p:spPr bwMode="auto">
          <a:xfrm>
            <a:off x="228600" y="2514600"/>
            <a:ext cx="6096000" cy="4067176"/>
          </a:xfrm>
          <a:prstGeom prst="rect">
            <a:avLst/>
          </a:prstGeom>
          <a:noFill/>
        </p:spPr>
      </p:pic>
      <p:pic>
        <p:nvPicPr>
          <p:cNvPr id="8196" name="Picture 4" descr="http://2.bp.blogspot.com/_W7iiOXnFCfQ/Swi4tJvTRvI/AAAAAAAAAaE/-6Ck-Bp7LJI/s1600/Arepas.jpg"/>
          <p:cNvPicPr>
            <a:picLocks noChangeAspect="1" noChangeArrowheads="1"/>
          </p:cNvPicPr>
          <p:nvPr/>
        </p:nvPicPr>
        <p:blipFill>
          <a:blip r:embed="rId4" cstate="print"/>
          <a:srcRect/>
          <a:stretch>
            <a:fillRect/>
          </a:stretch>
        </p:blipFill>
        <p:spPr bwMode="auto">
          <a:xfrm>
            <a:off x="5029200" y="381000"/>
            <a:ext cx="3895725" cy="4010026"/>
          </a:xfrm>
          <a:prstGeom prst="rect">
            <a:avLst/>
          </a:prstGeom>
          <a:noFill/>
        </p:spPr>
      </p:pic>
    </p:spTree>
  </p:cSld>
  <p:clrMapOvr>
    <a:masterClrMapping/>
  </p:clrMapOvr>
  <p:transition>
    <p:pull/>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4800"/>
            <a:ext cx="5718048" cy="1371600"/>
          </a:xfrm>
        </p:spPr>
        <p:txBody>
          <a:bodyPr>
            <a:normAutofit/>
          </a:bodyPr>
          <a:lstStyle/>
          <a:p>
            <a:r>
              <a:rPr lang="en-US" sz="3200" dirty="0" smtClean="0"/>
              <a:t>Comida de </a:t>
            </a:r>
            <a:r>
              <a:rPr lang="en-US" sz="3200" dirty="0" err="1" smtClean="0"/>
              <a:t>venezuela</a:t>
            </a:r>
            <a:r>
              <a:rPr lang="en-US" dirty="0" smtClean="0"/>
              <a:t>: </a:t>
            </a:r>
            <a:br>
              <a:rPr lang="en-US" dirty="0" smtClean="0"/>
            </a:br>
            <a:r>
              <a:rPr lang="en-US" dirty="0" err="1" smtClean="0"/>
              <a:t>PabellÓN</a:t>
            </a:r>
            <a:r>
              <a:rPr lang="en-US" dirty="0" smtClean="0"/>
              <a:t> </a:t>
            </a:r>
            <a:r>
              <a:rPr lang="en-US" dirty="0" err="1" smtClean="0"/>
              <a:t>Criollo</a:t>
            </a:r>
            <a:r>
              <a:rPr lang="en-US" dirty="0" smtClean="0"/>
              <a:t> </a:t>
            </a:r>
            <a:endParaRPr lang="en-US" dirty="0"/>
          </a:p>
        </p:txBody>
      </p:sp>
      <p:sp>
        <p:nvSpPr>
          <p:cNvPr id="5" name="TextBox 4"/>
          <p:cNvSpPr txBox="1"/>
          <p:nvPr/>
        </p:nvSpPr>
        <p:spPr>
          <a:xfrm>
            <a:off x="5486400" y="2288262"/>
            <a:ext cx="3505200" cy="4493538"/>
          </a:xfrm>
          <a:prstGeom prst="rect">
            <a:avLst/>
          </a:prstGeom>
          <a:noFill/>
          <a:ln>
            <a:solidFill>
              <a:schemeClr val="tx1"/>
            </a:solidFill>
          </a:ln>
        </p:spPr>
        <p:txBody>
          <a:bodyPr wrap="square" rtlCol="0">
            <a:spAutoFit/>
          </a:bodyPr>
          <a:lstStyle/>
          <a:p>
            <a:r>
              <a:rPr lang="en-US" sz="2200" dirty="0" err="1" smtClean="0"/>
              <a:t>Pabellón</a:t>
            </a:r>
            <a:r>
              <a:rPr lang="en-US" sz="2200" dirty="0" smtClean="0"/>
              <a:t> </a:t>
            </a:r>
            <a:r>
              <a:rPr lang="en-US" sz="2200" dirty="0" err="1" smtClean="0"/>
              <a:t>Criollo</a:t>
            </a:r>
            <a:r>
              <a:rPr lang="en-US" sz="2200" dirty="0" smtClean="0"/>
              <a:t> is the quintessential Venezuelan meal. The various components of the dish are a balance of flavors and colors that make a Venezuelan's heart sing: shredded beef, simmered black beans, fried plantains and hot rice. Sometimes a fried egg is thrown on the top for good measure</a:t>
            </a:r>
            <a:r>
              <a:rPr lang="en-US" dirty="0" smtClean="0"/>
              <a:t>.</a:t>
            </a:r>
            <a:endParaRPr lang="en-US" dirty="0"/>
          </a:p>
        </p:txBody>
      </p:sp>
      <p:pic>
        <p:nvPicPr>
          <p:cNvPr id="6149" name="Picture 5" descr="http://venezuelatuya.com/902/img/7576099386.JPG"/>
          <p:cNvPicPr>
            <a:picLocks noChangeAspect="1" noChangeArrowheads="1"/>
          </p:cNvPicPr>
          <p:nvPr/>
        </p:nvPicPr>
        <p:blipFill>
          <a:blip r:embed="rId3" cstate="print"/>
          <a:srcRect/>
          <a:stretch>
            <a:fillRect/>
          </a:stretch>
        </p:blipFill>
        <p:spPr bwMode="auto">
          <a:xfrm>
            <a:off x="268817" y="1828800"/>
            <a:ext cx="5141383" cy="3856038"/>
          </a:xfrm>
          <a:prstGeom prst="rect">
            <a:avLst/>
          </a:prstGeom>
          <a:noFill/>
        </p:spPr>
      </p:pic>
      <p:pic>
        <p:nvPicPr>
          <p:cNvPr id="6151" name="Picture 7" descr="http://wwwwww.venezuelatuya.com/902/img/9121597471.JPG"/>
          <p:cNvPicPr>
            <a:picLocks noChangeAspect="1" noChangeArrowheads="1"/>
          </p:cNvPicPr>
          <p:nvPr/>
        </p:nvPicPr>
        <p:blipFill>
          <a:blip r:embed="rId4" cstate="print"/>
          <a:srcRect l="10245" t="6830" r="2668" b="7791"/>
          <a:stretch>
            <a:fillRect/>
          </a:stretch>
        </p:blipFill>
        <p:spPr bwMode="auto">
          <a:xfrm>
            <a:off x="5867400" y="76200"/>
            <a:ext cx="2895600" cy="2129118"/>
          </a:xfrm>
          <a:prstGeom prst="rect">
            <a:avLst/>
          </a:prstGeom>
          <a:noFill/>
        </p:spPr>
      </p:pic>
      <p:sp>
        <p:nvSpPr>
          <p:cNvPr id="8" name="TextBox 7">
            <a:hlinkClick r:id="rId5"/>
          </p:cNvPr>
          <p:cNvSpPr txBox="1"/>
          <p:nvPr/>
        </p:nvSpPr>
        <p:spPr>
          <a:xfrm>
            <a:off x="457200" y="6172200"/>
            <a:ext cx="2228239" cy="369332"/>
          </a:xfrm>
          <a:prstGeom prst="rect">
            <a:avLst/>
          </a:prstGeom>
          <a:solidFill>
            <a:schemeClr val="bg2">
              <a:lumMod val="75000"/>
            </a:schemeClr>
          </a:solidFill>
          <a:ln>
            <a:solidFill>
              <a:schemeClr val="tx1"/>
            </a:solidFill>
          </a:ln>
        </p:spPr>
        <p:txBody>
          <a:bodyPr wrap="none" rtlCol="0">
            <a:spAutoFit/>
          </a:bodyPr>
          <a:lstStyle/>
          <a:p>
            <a:r>
              <a:rPr lang="en-US" dirty="0" smtClean="0"/>
              <a:t>3 min How To Video</a:t>
            </a:r>
            <a:endParaRPr lang="en-US" dirty="0"/>
          </a:p>
        </p:txBody>
      </p:sp>
    </p:spTree>
  </p:cSld>
  <p:clrMapOvr>
    <a:masterClrMapping/>
  </p:clrMapOvr>
  <p:transition>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838200"/>
          </a:xfrm>
        </p:spPr>
        <p:txBody>
          <a:bodyPr>
            <a:normAutofit/>
          </a:bodyPr>
          <a:lstStyle/>
          <a:p>
            <a:r>
              <a:rPr lang="en-US" sz="2700" dirty="0" err="1" smtClean="0"/>
              <a:t>SantafÉ</a:t>
            </a:r>
            <a:r>
              <a:rPr lang="en-US" sz="2700" dirty="0" smtClean="0"/>
              <a:t> DE BOGOTÁ- A Global city (cont.)</a:t>
            </a:r>
            <a:endParaRPr lang="en-US" sz="2700" dirty="0"/>
          </a:p>
        </p:txBody>
      </p:sp>
      <p:sp>
        <p:nvSpPr>
          <p:cNvPr id="6" name="Content Placeholder 5"/>
          <p:cNvSpPr>
            <a:spLocks noGrp="1"/>
          </p:cNvSpPr>
          <p:nvPr>
            <p:ph idx="1"/>
          </p:nvPr>
        </p:nvSpPr>
        <p:spPr>
          <a:xfrm>
            <a:off x="76200" y="990600"/>
            <a:ext cx="4419600" cy="4572000"/>
          </a:xfrm>
          <a:ln>
            <a:solidFill>
              <a:schemeClr val="tx1"/>
            </a:solidFill>
          </a:ln>
        </p:spPr>
        <p:txBody>
          <a:bodyPr>
            <a:noAutofit/>
          </a:bodyPr>
          <a:lstStyle/>
          <a:p>
            <a:r>
              <a:rPr lang="en-US" sz="2000" dirty="0" smtClean="0"/>
              <a:t>Cultural characteristics: renowned cultural institutions such as important museums, opera/ballet companies, orchestras, film/theater centers; lively cultural scene, including film festivals, thriving music scene, nightlife, art galleries, street performers, annual parades, influential international media organizations; major sports facilities, home teams in major league sports, and the ability to host international sporting events </a:t>
            </a:r>
            <a:endParaRPr lang="en-US" sz="2000" dirty="0"/>
          </a:p>
        </p:txBody>
      </p:sp>
      <p:sp>
        <p:nvSpPr>
          <p:cNvPr id="8" name="Rectangle 7"/>
          <p:cNvSpPr/>
          <p:nvPr/>
        </p:nvSpPr>
        <p:spPr>
          <a:xfrm>
            <a:off x="4800600" y="152400"/>
            <a:ext cx="4083169" cy="369332"/>
          </a:xfrm>
          <a:prstGeom prst="rect">
            <a:avLst/>
          </a:prstGeom>
          <a:solidFill>
            <a:schemeClr val="bg2"/>
          </a:solidFill>
        </p:spPr>
        <p:txBody>
          <a:bodyPr wrap="none">
            <a:spAutoFit/>
          </a:bodyPr>
          <a:lstStyle/>
          <a:p>
            <a:r>
              <a:rPr lang="en-US" dirty="0" smtClean="0"/>
              <a:t>http://en.wikipedia.org/wiki/Global_city</a:t>
            </a:r>
            <a:endParaRPr lang="en-US" dirty="0"/>
          </a:p>
        </p:txBody>
      </p:sp>
      <p:sp>
        <p:nvSpPr>
          <p:cNvPr id="12" name="Content Placeholder 5"/>
          <p:cNvSpPr txBox="1">
            <a:spLocks/>
          </p:cNvSpPr>
          <p:nvPr/>
        </p:nvSpPr>
        <p:spPr>
          <a:xfrm>
            <a:off x="4648200" y="1143000"/>
            <a:ext cx="4343400" cy="5562600"/>
          </a:xfrm>
          <a:prstGeom prst="rect">
            <a:avLst/>
          </a:prstGeom>
          <a:ln>
            <a:solidFill>
              <a:schemeClr val="tx1"/>
            </a:solidFill>
          </a:ln>
        </p:spPr>
        <p:txBody>
          <a:bodyPr vert="horz">
            <a:normAutofit fontScale="85000" lnSpcReduction="10000"/>
          </a:bodyPr>
          <a:lstStyle/>
          <a:p>
            <a:pPr marL="342900" indent="-342900">
              <a:spcBef>
                <a:spcPct val="20000"/>
              </a:spcBef>
              <a:buClr>
                <a:schemeClr val="accent1"/>
              </a:buClr>
              <a:buSzPct val="70000"/>
              <a:buFont typeface="Wingdings 2"/>
              <a:buChar char=""/>
            </a:pPr>
            <a:r>
              <a:rPr lang="en-US" sz="2400" dirty="0" smtClean="0"/>
              <a:t>Infrastructural characteristics: advanced transportation system including significant highways, large mass transit network; major seaports; major international airport with significant number of passengers or cargo; advanced communications infrastructure including fiber</a:t>
            </a:r>
            <a:r>
              <a:rPr lang="en-US" sz="2400" u="sng" dirty="0" smtClean="0"/>
              <a:t> </a:t>
            </a:r>
            <a:r>
              <a:rPr lang="en-US" sz="2400" dirty="0" smtClean="0"/>
              <a:t>optics, Wi-F</a:t>
            </a:r>
            <a:r>
              <a:rPr lang="en-US" sz="2400" u="sng" dirty="0" smtClean="0">
                <a:hlinkClick r:id="rId3"/>
              </a:rPr>
              <a:t>i</a:t>
            </a:r>
            <a:r>
              <a:rPr lang="en-US" sz="2400" dirty="0" smtClean="0"/>
              <a:t>, cellular service; health facilities; prominent skylines/skyscrapers </a:t>
            </a:r>
          </a:p>
          <a:p>
            <a:pPr marL="342900" indent="-342900">
              <a:spcBef>
                <a:spcPct val="20000"/>
              </a:spcBef>
              <a:buClr>
                <a:schemeClr val="accent1"/>
              </a:buClr>
              <a:buSzPct val="70000"/>
              <a:buFont typeface="Wingdings 2"/>
              <a:buChar char=""/>
            </a:pPr>
            <a:r>
              <a:rPr lang="en-US" sz="2400" dirty="0" smtClean="0"/>
              <a:t>Educational characteristics: well known universities with international student attendance, research facilities important religious sites, World Heritage Sites of historical and cultural significance; significant tourism; subject in arts and media</a:t>
            </a:r>
            <a:endParaRPr kumimoji="0" lang="en-US" sz="2400" b="0" i="0" u="none" strike="noStrike" kern="1200" cap="none" spc="0" normalizeH="0" baseline="0" noProof="0" dirty="0">
              <a:ln>
                <a:noFill/>
              </a:ln>
              <a:solidFill>
                <a:schemeClr val="tx2"/>
              </a:solidFill>
              <a:effectLst/>
              <a:uLnTx/>
              <a:uFillTx/>
              <a:latin typeface="+mn-lt"/>
              <a:ea typeface="+mn-ea"/>
              <a:cs typeface="+mn-cs"/>
            </a:endParaRPr>
          </a:p>
        </p:txBody>
      </p:sp>
      <p:pic>
        <p:nvPicPr>
          <p:cNvPr id="117769" name="Picture 9" descr="Aerial view from downtown Bogotá"/>
          <p:cNvPicPr>
            <a:picLocks noChangeAspect="1" noChangeArrowheads="1"/>
          </p:cNvPicPr>
          <p:nvPr/>
        </p:nvPicPr>
        <p:blipFill>
          <a:blip r:embed="rId4" cstate="print"/>
          <a:srcRect t="26063" r="2326"/>
          <a:stretch>
            <a:fillRect/>
          </a:stretch>
        </p:blipFill>
        <p:spPr bwMode="auto">
          <a:xfrm>
            <a:off x="316703" y="5370397"/>
            <a:ext cx="4179097" cy="1411403"/>
          </a:xfrm>
          <a:prstGeom prst="rect">
            <a:avLst/>
          </a:prstGeom>
          <a:noFill/>
        </p:spPr>
      </p:pic>
    </p:spTree>
  </p:cSld>
  <p:clrMapOvr>
    <a:masterClrMapping/>
  </p:clrMapOvr>
  <p:transition>
    <p:pull/>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5641848" cy="1524000"/>
          </a:xfrm>
        </p:spPr>
        <p:txBody>
          <a:bodyPr>
            <a:normAutofit/>
          </a:bodyPr>
          <a:lstStyle/>
          <a:p>
            <a:r>
              <a:rPr lang="en-US" dirty="0" smtClean="0"/>
              <a:t>Comida de </a:t>
            </a:r>
            <a:r>
              <a:rPr lang="en-US" dirty="0" err="1" smtClean="0"/>
              <a:t>venezuela</a:t>
            </a:r>
            <a:r>
              <a:rPr lang="en-US" dirty="0" smtClean="0"/>
              <a:t>: </a:t>
            </a:r>
            <a:br>
              <a:rPr lang="en-US" dirty="0" smtClean="0"/>
            </a:br>
            <a:r>
              <a:rPr lang="en-US" dirty="0" err="1" smtClean="0"/>
              <a:t>Pescado</a:t>
            </a:r>
            <a:r>
              <a:rPr lang="en-US" dirty="0" smtClean="0"/>
              <a:t> y </a:t>
            </a:r>
            <a:r>
              <a:rPr lang="en-US" dirty="0" err="1" smtClean="0"/>
              <a:t>marisco</a:t>
            </a:r>
            <a:r>
              <a:rPr lang="en-US" dirty="0" smtClean="0"/>
              <a:t> </a:t>
            </a:r>
            <a:endParaRPr lang="en-US" dirty="0"/>
          </a:p>
        </p:txBody>
      </p:sp>
      <p:sp>
        <p:nvSpPr>
          <p:cNvPr id="3" name="TextBox 2"/>
          <p:cNvSpPr txBox="1"/>
          <p:nvPr/>
        </p:nvSpPr>
        <p:spPr>
          <a:xfrm>
            <a:off x="4038600" y="2349817"/>
            <a:ext cx="4800600" cy="2585323"/>
          </a:xfrm>
          <a:prstGeom prst="rect">
            <a:avLst/>
          </a:prstGeom>
          <a:noFill/>
        </p:spPr>
        <p:txBody>
          <a:bodyPr wrap="square" rtlCol="0">
            <a:spAutoFit/>
          </a:bodyPr>
          <a:lstStyle/>
          <a:p>
            <a:r>
              <a:rPr lang="en-US" sz="2400" dirty="0" smtClean="0"/>
              <a:t>The coast of the country offers a host of quality seafood such as shellfish, crayfish, and all manner of fish in general. The </a:t>
            </a:r>
            <a:r>
              <a:rPr lang="en-US" sz="2400" dirty="0" err="1" smtClean="0"/>
              <a:t>pargo</a:t>
            </a:r>
            <a:r>
              <a:rPr lang="en-US" sz="2400" dirty="0" smtClean="0"/>
              <a:t> or red snapper is a delicacy in the country as well as the dorado</a:t>
            </a:r>
          </a:p>
          <a:p>
            <a:endParaRPr lang="en-US" dirty="0"/>
          </a:p>
        </p:txBody>
      </p:sp>
      <p:pic>
        <p:nvPicPr>
          <p:cNvPr id="4098" name="Picture 2" descr="http://hellersseafood.com/cms/images/image_ID124787.jpg"/>
          <p:cNvPicPr>
            <a:picLocks noChangeAspect="1" noChangeArrowheads="1"/>
          </p:cNvPicPr>
          <p:nvPr/>
        </p:nvPicPr>
        <p:blipFill>
          <a:blip r:embed="rId3" cstate="print"/>
          <a:srcRect/>
          <a:stretch>
            <a:fillRect/>
          </a:stretch>
        </p:blipFill>
        <p:spPr bwMode="auto">
          <a:xfrm>
            <a:off x="457200" y="1752600"/>
            <a:ext cx="3554518" cy="2438400"/>
          </a:xfrm>
          <a:prstGeom prst="rect">
            <a:avLst/>
          </a:prstGeom>
          <a:noFill/>
        </p:spPr>
      </p:pic>
      <p:pic>
        <p:nvPicPr>
          <p:cNvPr id="4100" name="Picture 4" descr="http://ts3.mm.bing.net/th?id=H.4917644012160682&amp;pid=15.1"/>
          <p:cNvPicPr>
            <a:picLocks noChangeAspect="1" noChangeArrowheads="1"/>
          </p:cNvPicPr>
          <p:nvPr/>
        </p:nvPicPr>
        <p:blipFill>
          <a:blip r:embed="rId4" cstate="print"/>
          <a:srcRect/>
          <a:stretch>
            <a:fillRect/>
          </a:stretch>
        </p:blipFill>
        <p:spPr bwMode="auto">
          <a:xfrm>
            <a:off x="5486400" y="228600"/>
            <a:ext cx="3200400" cy="2133600"/>
          </a:xfrm>
          <a:prstGeom prst="rect">
            <a:avLst/>
          </a:prstGeom>
          <a:noFill/>
        </p:spPr>
      </p:pic>
      <p:pic>
        <p:nvPicPr>
          <p:cNvPr id="4102" name="Picture 6" descr="http://lickyourownbowl.files.wordpress.com/2007/08/red-snapper-on-foil.jpg"/>
          <p:cNvPicPr>
            <a:picLocks noChangeAspect="1" noChangeArrowheads="1"/>
          </p:cNvPicPr>
          <p:nvPr/>
        </p:nvPicPr>
        <p:blipFill>
          <a:blip r:embed="rId5" cstate="print"/>
          <a:srcRect/>
          <a:stretch>
            <a:fillRect/>
          </a:stretch>
        </p:blipFill>
        <p:spPr bwMode="auto">
          <a:xfrm>
            <a:off x="533400" y="4487838"/>
            <a:ext cx="3429000" cy="2217761"/>
          </a:xfrm>
          <a:prstGeom prst="rect">
            <a:avLst/>
          </a:prstGeom>
          <a:noFill/>
        </p:spPr>
      </p:pic>
      <p:pic>
        <p:nvPicPr>
          <p:cNvPr id="4104" name="Picture 8" descr="http://1.bp.blogspot.com/-vLMfY2Jw95c/UDd54Oqvq3I/AAAAAAAAC_w/MdP0KT6ZvYY/s1600/dorado_z.jpg"/>
          <p:cNvPicPr>
            <a:picLocks noChangeAspect="1" noChangeArrowheads="1"/>
          </p:cNvPicPr>
          <p:nvPr/>
        </p:nvPicPr>
        <p:blipFill>
          <a:blip r:embed="rId6" cstate="print"/>
          <a:srcRect/>
          <a:stretch>
            <a:fillRect/>
          </a:stretch>
        </p:blipFill>
        <p:spPr bwMode="auto">
          <a:xfrm>
            <a:off x="5867400" y="4743450"/>
            <a:ext cx="2819400" cy="2114550"/>
          </a:xfrm>
          <a:prstGeom prst="rect">
            <a:avLst/>
          </a:prstGeom>
          <a:noFill/>
        </p:spPr>
      </p:pic>
    </p:spTree>
  </p:cSld>
  <p:clrMapOvr>
    <a:masterClrMapping/>
  </p:clrMapOvr>
  <p:transition>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841248"/>
          </a:xfrm>
        </p:spPr>
        <p:txBody>
          <a:bodyPr/>
          <a:lstStyle/>
          <a:p>
            <a:r>
              <a:rPr lang="en-US" smtClean="0"/>
              <a:t>             Other </a:t>
            </a:r>
            <a:r>
              <a:rPr lang="en-US" dirty="0" smtClean="0"/>
              <a:t>facts</a:t>
            </a:r>
            <a:endParaRPr lang="en-US" dirty="0"/>
          </a:p>
        </p:txBody>
      </p:sp>
      <p:sp>
        <p:nvSpPr>
          <p:cNvPr id="3" name="TextBox 2"/>
          <p:cNvSpPr txBox="1"/>
          <p:nvPr/>
        </p:nvSpPr>
        <p:spPr>
          <a:xfrm>
            <a:off x="5943600" y="304800"/>
            <a:ext cx="2895600" cy="1077218"/>
          </a:xfrm>
          <a:prstGeom prst="rect">
            <a:avLst/>
          </a:prstGeom>
          <a:solidFill>
            <a:schemeClr val="bg2">
              <a:lumMod val="90000"/>
            </a:schemeClr>
          </a:solidFill>
          <a:ln>
            <a:solidFill>
              <a:schemeClr val="tx1"/>
            </a:solidFill>
          </a:ln>
        </p:spPr>
        <p:txBody>
          <a:bodyPr wrap="square" rtlCol="0">
            <a:spAutoFit/>
          </a:bodyPr>
          <a:lstStyle/>
          <a:p>
            <a:pPr algn="ctr"/>
            <a:r>
              <a:rPr lang="en-US" sz="3200" dirty="0" smtClean="0">
                <a:latin typeface="+mj-lt"/>
              </a:rPr>
              <a:t>La </a:t>
            </a:r>
            <a:r>
              <a:rPr lang="en-US" sz="3200" dirty="0" err="1" smtClean="0">
                <a:latin typeface="+mj-lt"/>
              </a:rPr>
              <a:t>poblaci</a:t>
            </a:r>
            <a:r>
              <a:rPr lang="en-US" sz="3200" dirty="0" err="1" smtClean="0">
                <a:latin typeface="+mj-lt"/>
                <a:cs typeface="Arial"/>
              </a:rPr>
              <a:t>ón</a:t>
            </a:r>
            <a:r>
              <a:rPr lang="en-US" sz="3200" dirty="0" smtClean="0">
                <a:latin typeface="+mj-lt"/>
                <a:cs typeface="Arial"/>
              </a:rPr>
              <a:t> –27.7 million</a:t>
            </a:r>
            <a:endParaRPr lang="en-US" sz="3200" dirty="0">
              <a:latin typeface="+mj-lt"/>
            </a:endParaRPr>
          </a:p>
        </p:txBody>
      </p:sp>
      <p:sp>
        <p:nvSpPr>
          <p:cNvPr id="4" name="TextBox 3"/>
          <p:cNvSpPr txBox="1"/>
          <p:nvPr/>
        </p:nvSpPr>
        <p:spPr>
          <a:xfrm>
            <a:off x="4724400" y="2057400"/>
            <a:ext cx="3048000" cy="954107"/>
          </a:xfrm>
          <a:prstGeom prst="rect">
            <a:avLst/>
          </a:prstGeom>
          <a:solidFill>
            <a:schemeClr val="bg2">
              <a:lumMod val="90000"/>
            </a:schemeClr>
          </a:solidFill>
          <a:ln>
            <a:solidFill>
              <a:schemeClr val="tx1"/>
            </a:solidFill>
          </a:ln>
        </p:spPr>
        <p:txBody>
          <a:bodyPr wrap="square" rtlCol="0">
            <a:spAutoFit/>
          </a:bodyPr>
          <a:lstStyle/>
          <a:p>
            <a:pPr algn="ctr"/>
            <a:r>
              <a:rPr lang="en-US" sz="2800" dirty="0" smtClean="0"/>
              <a:t>El </a:t>
            </a:r>
            <a:r>
              <a:rPr lang="en-US" sz="2800" dirty="0" err="1" smtClean="0"/>
              <a:t>ingreso</a:t>
            </a:r>
            <a:r>
              <a:rPr lang="en-US" sz="2800" dirty="0" smtClean="0"/>
              <a:t> </a:t>
            </a:r>
            <a:r>
              <a:rPr lang="en-US" sz="2800" dirty="0" err="1" smtClean="0"/>
              <a:t>anual</a:t>
            </a:r>
            <a:r>
              <a:rPr lang="en-US" sz="2800" dirty="0" smtClean="0"/>
              <a:t>- $7,320 per year </a:t>
            </a:r>
            <a:endParaRPr lang="en-US" sz="2800" dirty="0"/>
          </a:p>
        </p:txBody>
      </p:sp>
      <p:sp>
        <p:nvSpPr>
          <p:cNvPr id="5" name="Content Placeholder 2"/>
          <p:cNvSpPr txBox="1">
            <a:spLocks/>
          </p:cNvSpPr>
          <p:nvPr/>
        </p:nvSpPr>
        <p:spPr>
          <a:xfrm>
            <a:off x="533400" y="4876800"/>
            <a:ext cx="3962400" cy="1676400"/>
          </a:xfrm>
          <a:prstGeom prst="rect">
            <a:avLst/>
          </a:prstGeom>
          <a:solidFill>
            <a:schemeClr val="bg2">
              <a:lumMod val="90000"/>
            </a:schemeClr>
          </a:solidFill>
          <a:ln>
            <a:solidFill>
              <a:schemeClr val="tx1"/>
            </a:solidFill>
          </a:ln>
        </p:spPr>
        <p:txBody>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r>
              <a:rPr kumimoji="0" lang="en-US" sz="2800" b="0" i="0" u="none" strike="noStrike" kern="1200" cap="none" spc="0" normalizeH="0" baseline="0" noProof="0" dirty="0" smtClean="0">
                <a:ln>
                  <a:noFill/>
                </a:ln>
                <a:effectLst/>
                <a:uLnTx/>
                <a:uFillTx/>
                <a:latin typeface="+mn-lt"/>
                <a:ea typeface="+mn-ea"/>
                <a:cs typeface="+mn-cs"/>
              </a:rPr>
              <a:t>La </a:t>
            </a:r>
            <a:r>
              <a:rPr kumimoji="0" lang="en-US" sz="2800" b="0" i="0" u="none" strike="noStrike" kern="1200" cap="none" spc="0" normalizeH="0" baseline="0" noProof="0" dirty="0" err="1" smtClean="0">
                <a:ln>
                  <a:noFill/>
                </a:ln>
                <a:effectLst/>
                <a:uLnTx/>
                <a:uFillTx/>
                <a:latin typeface="+mn-lt"/>
                <a:ea typeface="+mn-ea"/>
                <a:cs typeface="+mn-cs"/>
              </a:rPr>
              <a:t>Moneda</a:t>
            </a:r>
            <a:r>
              <a:rPr kumimoji="0" lang="en-US" sz="2800" b="0" i="0" u="none" strike="noStrike" kern="1200" cap="none" spc="0" normalizeH="0" baseline="0" noProof="0" dirty="0" smtClean="0">
                <a:ln>
                  <a:noFill/>
                </a:ln>
                <a:effectLst/>
                <a:uLnTx/>
                <a:uFillTx/>
                <a:latin typeface="+mn-lt"/>
                <a:ea typeface="+mn-ea"/>
                <a:cs typeface="+mn-cs"/>
              </a:rPr>
              <a:t> </a:t>
            </a:r>
            <a:r>
              <a:rPr kumimoji="0" lang="en-US" sz="2800" b="0" i="0" u="none" strike="noStrike" kern="1200" cap="none" spc="0" normalizeH="0" baseline="0" noProof="0" dirty="0" err="1" smtClean="0">
                <a:ln>
                  <a:noFill/>
                </a:ln>
                <a:effectLst/>
                <a:uLnTx/>
                <a:uFillTx/>
                <a:latin typeface="+mn-lt"/>
                <a:ea typeface="+mn-ea"/>
                <a:cs typeface="+mn-cs"/>
              </a:rPr>
              <a:t>Nacional</a:t>
            </a:r>
            <a:r>
              <a:rPr lang="en-US" sz="2800" dirty="0" smtClean="0"/>
              <a:t>:</a:t>
            </a:r>
          </a:p>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r>
              <a:rPr lang="en-US" sz="2800" dirty="0" smtClean="0"/>
              <a:t>Bolivar</a:t>
            </a:r>
          </a:p>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r>
              <a:rPr lang="en-US" sz="2400" dirty="0" smtClean="0"/>
              <a:t>1000 VEB= 16 cents US</a:t>
            </a:r>
          </a:p>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endParaRPr lang="en-US" sz="3200" dirty="0" smtClean="0">
              <a:solidFill>
                <a:schemeClr val="tx2"/>
              </a:solidFill>
            </a:endParaRPr>
          </a:p>
        </p:txBody>
      </p:sp>
      <p:pic>
        <p:nvPicPr>
          <p:cNvPr id="2052" name="Picture 4" descr="http://voxxi.wpengine.netdna-cdn.com/wp-content/uploads/2012/11/dos.jpg"/>
          <p:cNvPicPr>
            <a:picLocks noChangeAspect="1" noChangeArrowheads="1"/>
          </p:cNvPicPr>
          <p:nvPr/>
        </p:nvPicPr>
        <p:blipFill>
          <a:blip r:embed="rId3" cstate="print"/>
          <a:srcRect/>
          <a:stretch>
            <a:fillRect/>
          </a:stretch>
        </p:blipFill>
        <p:spPr bwMode="auto">
          <a:xfrm>
            <a:off x="304800" y="1066800"/>
            <a:ext cx="4099586" cy="3657600"/>
          </a:xfrm>
          <a:prstGeom prst="rect">
            <a:avLst/>
          </a:prstGeom>
          <a:noFill/>
        </p:spPr>
      </p:pic>
      <p:pic>
        <p:nvPicPr>
          <p:cNvPr id="2054" name="Picture 6" descr="http://www.flags-and-anthems.com/media/flags/flag-venezuela.gif"/>
          <p:cNvPicPr>
            <a:picLocks noChangeAspect="1" noChangeArrowheads="1"/>
          </p:cNvPicPr>
          <p:nvPr/>
        </p:nvPicPr>
        <p:blipFill>
          <a:blip r:embed="rId4" cstate="print"/>
          <a:srcRect/>
          <a:stretch>
            <a:fillRect/>
          </a:stretch>
        </p:blipFill>
        <p:spPr bwMode="auto">
          <a:xfrm>
            <a:off x="4648543" y="3505200"/>
            <a:ext cx="4419257" cy="2943226"/>
          </a:xfrm>
          <a:prstGeom prst="rect">
            <a:avLst/>
          </a:prstGeom>
          <a:noFill/>
        </p:spPr>
      </p:pic>
    </p:spTree>
  </p:cSld>
  <p:clrMapOvr>
    <a:masterClrMapping/>
  </p:clrMapOvr>
  <p:transition>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normAutofit/>
          </a:bodyPr>
          <a:lstStyle/>
          <a:p>
            <a:r>
              <a:rPr lang="en-US" sz="2700" dirty="0" err="1" smtClean="0"/>
              <a:t>SantafÉ</a:t>
            </a:r>
            <a:r>
              <a:rPr lang="en-US" sz="2700" dirty="0" smtClean="0"/>
              <a:t> DE BOGOTÁ </a:t>
            </a:r>
            <a:endParaRPr lang="en-US" sz="2700" dirty="0"/>
          </a:p>
        </p:txBody>
      </p:sp>
      <p:sp>
        <p:nvSpPr>
          <p:cNvPr id="11" name="Title 1"/>
          <p:cNvSpPr txBox="1">
            <a:spLocks/>
          </p:cNvSpPr>
          <p:nvPr/>
        </p:nvSpPr>
        <p:spPr>
          <a:xfrm>
            <a:off x="457200" y="914400"/>
            <a:ext cx="5715000" cy="762000"/>
          </a:xfrm>
          <a:prstGeom prst="rect">
            <a:avLst/>
          </a:prstGeom>
        </p:spPr>
        <p:txBody>
          <a:bodyPr vert="horz" anchor="ctr">
            <a:normAutofit/>
          </a:bodyPr>
          <a:lstStyle/>
          <a:p>
            <a:pPr lvl="0">
              <a:spcBef>
                <a:spcPct val="0"/>
              </a:spcBef>
            </a:pPr>
            <a:endParaRPr kumimoji="0" lang="en-US" sz="360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pic>
        <p:nvPicPr>
          <p:cNvPr id="92162" name="Picture 2" descr="http://orgd.netii.net/Colombia/Colombia%20-%20Santa%20Fe%20de%20Bogota%20-%20Mercado/Gr/Santa%20Fe%20de%20Bogota%20-%20Mercado%20-%20005.JPG"/>
          <p:cNvPicPr>
            <a:picLocks noChangeAspect="1" noChangeArrowheads="1"/>
          </p:cNvPicPr>
          <p:nvPr/>
        </p:nvPicPr>
        <p:blipFill>
          <a:blip r:embed="rId3" cstate="print"/>
          <a:srcRect/>
          <a:stretch>
            <a:fillRect/>
          </a:stretch>
        </p:blipFill>
        <p:spPr bwMode="auto">
          <a:xfrm>
            <a:off x="152400" y="4533900"/>
            <a:ext cx="2590800" cy="1943100"/>
          </a:xfrm>
          <a:prstGeom prst="rect">
            <a:avLst/>
          </a:prstGeom>
          <a:noFill/>
        </p:spPr>
      </p:pic>
      <p:sp>
        <p:nvSpPr>
          <p:cNvPr id="5" name="TextBox 4"/>
          <p:cNvSpPr txBox="1"/>
          <p:nvPr/>
        </p:nvSpPr>
        <p:spPr>
          <a:xfrm>
            <a:off x="5334000" y="6324600"/>
            <a:ext cx="3776740" cy="307777"/>
          </a:xfrm>
          <a:prstGeom prst="rect">
            <a:avLst/>
          </a:prstGeom>
          <a:noFill/>
          <a:ln>
            <a:solidFill>
              <a:schemeClr val="tx1"/>
            </a:solidFill>
          </a:ln>
        </p:spPr>
        <p:txBody>
          <a:bodyPr wrap="none" rtlCol="0">
            <a:spAutoFit/>
          </a:bodyPr>
          <a:lstStyle/>
          <a:p>
            <a:r>
              <a:rPr lang="en-US" sz="1400" dirty="0" smtClean="0"/>
              <a:t>http://www.travel-images.com/colombia2.html</a:t>
            </a:r>
            <a:endParaRPr lang="en-US" sz="1400" dirty="0"/>
          </a:p>
        </p:txBody>
      </p:sp>
      <p:sp>
        <p:nvSpPr>
          <p:cNvPr id="6" name="TextBox 5">
            <a:hlinkClick r:id="rId4"/>
          </p:cNvPr>
          <p:cNvSpPr txBox="1"/>
          <p:nvPr/>
        </p:nvSpPr>
        <p:spPr>
          <a:xfrm>
            <a:off x="6096000" y="457200"/>
            <a:ext cx="2245166" cy="369332"/>
          </a:xfrm>
          <a:prstGeom prst="rect">
            <a:avLst/>
          </a:prstGeom>
          <a:solidFill>
            <a:schemeClr val="bg2">
              <a:lumMod val="75000"/>
            </a:schemeClr>
          </a:solidFill>
          <a:ln>
            <a:solidFill>
              <a:schemeClr val="tx1"/>
            </a:solidFill>
          </a:ln>
        </p:spPr>
        <p:txBody>
          <a:bodyPr wrap="none" rtlCol="0">
            <a:spAutoFit/>
          </a:bodyPr>
          <a:lstStyle/>
          <a:p>
            <a:r>
              <a:rPr lang="en-US" dirty="0" err="1" smtClean="0"/>
              <a:t>Lugares</a:t>
            </a:r>
            <a:r>
              <a:rPr lang="en-US" dirty="0" smtClean="0"/>
              <a:t> </a:t>
            </a:r>
            <a:r>
              <a:rPr lang="en-US" dirty="0" err="1" smtClean="0"/>
              <a:t>para</a:t>
            </a:r>
            <a:r>
              <a:rPr lang="en-US" dirty="0" smtClean="0"/>
              <a:t> </a:t>
            </a:r>
            <a:r>
              <a:rPr lang="en-US" dirty="0" err="1" smtClean="0"/>
              <a:t>Visitar</a:t>
            </a:r>
            <a:endParaRPr lang="en-US" dirty="0"/>
          </a:p>
        </p:txBody>
      </p:sp>
      <p:sp>
        <p:nvSpPr>
          <p:cNvPr id="7" name="TextBox 6"/>
          <p:cNvSpPr txBox="1"/>
          <p:nvPr/>
        </p:nvSpPr>
        <p:spPr>
          <a:xfrm>
            <a:off x="228600" y="1219200"/>
            <a:ext cx="4108817" cy="338554"/>
          </a:xfrm>
          <a:prstGeom prst="rect">
            <a:avLst/>
          </a:prstGeom>
          <a:solidFill>
            <a:schemeClr val="bg2">
              <a:lumMod val="75000"/>
            </a:schemeClr>
          </a:solidFill>
          <a:ln>
            <a:solidFill>
              <a:schemeClr val="tx1"/>
            </a:solidFill>
          </a:ln>
        </p:spPr>
        <p:txBody>
          <a:bodyPr wrap="none" rtlCol="0">
            <a:spAutoFit/>
          </a:bodyPr>
          <a:lstStyle/>
          <a:p>
            <a:r>
              <a:rPr lang="en-US" sz="1600" dirty="0" smtClean="0"/>
              <a:t>http://bogotatravelguide.com/index_en.html</a:t>
            </a:r>
            <a:endParaRPr lang="en-US" sz="1600" dirty="0"/>
          </a:p>
        </p:txBody>
      </p:sp>
      <p:pic>
        <p:nvPicPr>
          <p:cNvPr id="94210" name="Picture 2" descr="http://bogotatravelguide.com/panoramic/images/Basilica-monserrate6.jpg"/>
          <p:cNvPicPr>
            <a:picLocks noChangeAspect="1" noChangeArrowheads="1"/>
          </p:cNvPicPr>
          <p:nvPr/>
        </p:nvPicPr>
        <p:blipFill>
          <a:blip r:embed="rId5" cstate="print"/>
          <a:srcRect/>
          <a:stretch>
            <a:fillRect/>
          </a:stretch>
        </p:blipFill>
        <p:spPr bwMode="auto">
          <a:xfrm>
            <a:off x="2964060" y="4114800"/>
            <a:ext cx="6027539" cy="2057400"/>
          </a:xfrm>
          <a:prstGeom prst="rect">
            <a:avLst/>
          </a:prstGeom>
          <a:noFill/>
        </p:spPr>
      </p:pic>
      <p:pic>
        <p:nvPicPr>
          <p:cNvPr id="94212" name="Picture 4" descr="La Macarena, Bogota Places to go"/>
          <p:cNvPicPr>
            <a:picLocks noChangeAspect="1" noChangeArrowheads="1"/>
          </p:cNvPicPr>
          <p:nvPr/>
        </p:nvPicPr>
        <p:blipFill>
          <a:blip r:embed="rId6" cstate="print"/>
          <a:srcRect/>
          <a:stretch>
            <a:fillRect/>
          </a:stretch>
        </p:blipFill>
        <p:spPr bwMode="auto">
          <a:xfrm>
            <a:off x="228601" y="1872284"/>
            <a:ext cx="4038600" cy="2013916"/>
          </a:xfrm>
          <a:prstGeom prst="rect">
            <a:avLst/>
          </a:prstGeom>
          <a:noFill/>
        </p:spPr>
      </p:pic>
      <p:pic>
        <p:nvPicPr>
          <p:cNvPr id="94214" name="Picture 6" descr="Plaza de Bolivar, Bogotá"/>
          <p:cNvPicPr>
            <a:picLocks noChangeAspect="1" noChangeArrowheads="1"/>
          </p:cNvPicPr>
          <p:nvPr/>
        </p:nvPicPr>
        <p:blipFill>
          <a:blip r:embed="rId7" cstate="print"/>
          <a:srcRect/>
          <a:stretch>
            <a:fillRect/>
          </a:stretch>
        </p:blipFill>
        <p:spPr bwMode="auto">
          <a:xfrm>
            <a:off x="4614141" y="1295400"/>
            <a:ext cx="4196484" cy="2362200"/>
          </a:xfrm>
          <a:prstGeom prst="rect">
            <a:avLst/>
          </a:prstGeom>
          <a:noFill/>
        </p:spPr>
      </p:pic>
    </p:spTree>
  </p:cSld>
  <p:clrMapOvr>
    <a:masterClrMapping/>
  </p:clrMapOvr>
  <p:transition>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normAutofit/>
          </a:bodyPr>
          <a:lstStyle/>
          <a:p>
            <a:r>
              <a:rPr lang="en-US" dirty="0" smtClean="0"/>
              <a:t>Gold </a:t>
            </a:r>
            <a:r>
              <a:rPr lang="en-US" dirty="0" err="1" smtClean="0"/>
              <a:t>Musem</a:t>
            </a:r>
            <a:r>
              <a:rPr lang="en-US" dirty="0" smtClean="0"/>
              <a:t>- </a:t>
            </a:r>
            <a:r>
              <a:rPr lang="en-US" sz="2700" dirty="0" err="1" smtClean="0"/>
              <a:t>SantafÉ</a:t>
            </a:r>
            <a:r>
              <a:rPr lang="en-US" sz="2700" dirty="0" smtClean="0"/>
              <a:t> DE BOGOTÁ</a:t>
            </a:r>
            <a:endParaRPr lang="en-US" sz="2700" dirty="0"/>
          </a:p>
        </p:txBody>
      </p:sp>
      <p:sp>
        <p:nvSpPr>
          <p:cNvPr id="11" name="Title 1"/>
          <p:cNvSpPr txBox="1">
            <a:spLocks/>
          </p:cNvSpPr>
          <p:nvPr/>
        </p:nvSpPr>
        <p:spPr>
          <a:xfrm>
            <a:off x="457200" y="914400"/>
            <a:ext cx="5715000" cy="762000"/>
          </a:xfrm>
          <a:prstGeom prst="rect">
            <a:avLst/>
          </a:prstGeom>
        </p:spPr>
        <p:txBody>
          <a:bodyPr vert="horz" anchor="ctr">
            <a:normAutofit/>
          </a:bodyPr>
          <a:lstStyle/>
          <a:p>
            <a:pPr lvl="0">
              <a:spcBef>
                <a:spcPct val="0"/>
              </a:spcBef>
            </a:pPr>
            <a:endParaRPr kumimoji="0" lang="en-US" sz="360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
        <p:nvSpPr>
          <p:cNvPr id="4" name="TextBox 3">
            <a:hlinkClick r:id="rId3"/>
          </p:cNvPr>
          <p:cNvSpPr txBox="1"/>
          <p:nvPr/>
        </p:nvSpPr>
        <p:spPr>
          <a:xfrm>
            <a:off x="6858000" y="304800"/>
            <a:ext cx="1950214" cy="923330"/>
          </a:xfrm>
          <a:prstGeom prst="rect">
            <a:avLst/>
          </a:prstGeom>
          <a:solidFill>
            <a:schemeClr val="bg2">
              <a:lumMod val="75000"/>
            </a:schemeClr>
          </a:solidFill>
          <a:ln>
            <a:solidFill>
              <a:schemeClr val="tx1"/>
            </a:solidFill>
          </a:ln>
        </p:spPr>
        <p:txBody>
          <a:bodyPr wrap="none" rtlCol="0">
            <a:spAutoFit/>
          </a:bodyPr>
          <a:lstStyle/>
          <a:p>
            <a:r>
              <a:rPr lang="en-US" dirty="0" smtClean="0"/>
              <a:t>La  </a:t>
            </a:r>
            <a:r>
              <a:rPr lang="en-US" dirty="0" err="1" smtClean="0"/>
              <a:t>experiencia</a:t>
            </a:r>
            <a:r>
              <a:rPr lang="en-US" dirty="0" smtClean="0"/>
              <a:t> </a:t>
            </a:r>
          </a:p>
          <a:p>
            <a:r>
              <a:rPr lang="en-US" dirty="0" smtClean="0"/>
              <a:t>de la Vida :Part 2</a:t>
            </a:r>
          </a:p>
          <a:p>
            <a:r>
              <a:rPr lang="en-US" dirty="0" smtClean="0"/>
              <a:t>El </a:t>
            </a:r>
            <a:r>
              <a:rPr lang="en-US" dirty="0" err="1" smtClean="0"/>
              <a:t>Museo</a:t>
            </a:r>
            <a:r>
              <a:rPr lang="en-US" dirty="0" smtClean="0"/>
              <a:t> y </a:t>
            </a:r>
            <a:r>
              <a:rPr lang="en-US" dirty="0" err="1" smtClean="0"/>
              <a:t>otros</a:t>
            </a:r>
            <a:endParaRPr lang="en-US" dirty="0"/>
          </a:p>
        </p:txBody>
      </p:sp>
      <p:pic>
        <p:nvPicPr>
          <p:cNvPr id="92162" name="Picture 2" descr="http://farm5.staticflickr.com/4121/4933241974_6ebfc7d209_z.jpg"/>
          <p:cNvPicPr>
            <a:picLocks noChangeAspect="1" noChangeArrowheads="1"/>
          </p:cNvPicPr>
          <p:nvPr/>
        </p:nvPicPr>
        <p:blipFill>
          <a:blip r:embed="rId4" cstate="print"/>
          <a:srcRect/>
          <a:stretch>
            <a:fillRect/>
          </a:stretch>
        </p:blipFill>
        <p:spPr bwMode="auto">
          <a:xfrm>
            <a:off x="228600" y="4019550"/>
            <a:ext cx="3581400" cy="2686050"/>
          </a:xfrm>
          <a:prstGeom prst="rect">
            <a:avLst/>
          </a:prstGeom>
          <a:noFill/>
        </p:spPr>
      </p:pic>
      <p:pic>
        <p:nvPicPr>
          <p:cNvPr id="92164" name="Picture 4" descr="http://images.travelpod.com/tripwow/photos2/ta-012a-deb6-1a59/gold-museum-bogota-colombia+1152_13012652874-tpfil02aw-30735.jpg"/>
          <p:cNvPicPr>
            <a:picLocks noChangeAspect="1" noChangeArrowheads="1"/>
          </p:cNvPicPr>
          <p:nvPr/>
        </p:nvPicPr>
        <p:blipFill>
          <a:blip r:embed="rId5" cstate="print"/>
          <a:srcRect/>
          <a:stretch>
            <a:fillRect/>
          </a:stretch>
        </p:blipFill>
        <p:spPr bwMode="auto">
          <a:xfrm>
            <a:off x="5105400" y="4267200"/>
            <a:ext cx="3810000" cy="2438400"/>
          </a:xfrm>
          <a:prstGeom prst="rect">
            <a:avLst/>
          </a:prstGeom>
          <a:noFill/>
        </p:spPr>
      </p:pic>
      <p:pic>
        <p:nvPicPr>
          <p:cNvPr id="92166" name="Picture 6" descr="http://3.bp.blogspot.com/_nZtJAyhlEfk/TPYwJRfsr1I/AAAAAAAABN8/6Jug1HW1nlU/s1600/bogota_gold_museum.jpg"/>
          <p:cNvPicPr>
            <a:picLocks noChangeAspect="1" noChangeArrowheads="1"/>
          </p:cNvPicPr>
          <p:nvPr/>
        </p:nvPicPr>
        <p:blipFill>
          <a:blip r:embed="rId6" cstate="print"/>
          <a:srcRect/>
          <a:stretch>
            <a:fillRect/>
          </a:stretch>
        </p:blipFill>
        <p:spPr bwMode="auto">
          <a:xfrm>
            <a:off x="228600" y="1143000"/>
            <a:ext cx="5619750" cy="2286001"/>
          </a:xfrm>
          <a:prstGeom prst="rect">
            <a:avLst/>
          </a:prstGeom>
          <a:noFill/>
        </p:spPr>
      </p:pic>
      <p:pic>
        <p:nvPicPr>
          <p:cNvPr id="92168" name="Picture 8" descr="http://www.chinadaily.com.cn/life/images/attachement/jpg/site1/20081031/0022191004340a74adc137.jpg"/>
          <p:cNvPicPr>
            <a:picLocks noChangeAspect="1" noChangeArrowheads="1"/>
          </p:cNvPicPr>
          <p:nvPr/>
        </p:nvPicPr>
        <p:blipFill>
          <a:blip r:embed="rId7" cstate="print"/>
          <a:srcRect b="44484"/>
          <a:stretch>
            <a:fillRect/>
          </a:stretch>
        </p:blipFill>
        <p:spPr bwMode="auto">
          <a:xfrm>
            <a:off x="6019800" y="1600200"/>
            <a:ext cx="2833077" cy="2209800"/>
          </a:xfrm>
          <a:prstGeom prst="rect">
            <a:avLst/>
          </a:prstGeom>
          <a:noFill/>
        </p:spPr>
      </p:pic>
    </p:spTree>
  </p:cSld>
  <p:clrMapOvr>
    <a:masterClrMapping/>
  </p:clrMapOvr>
  <p:transition>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57200" y="914400"/>
            <a:ext cx="5715000" cy="762000"/>
          </a:xfrm>
          <a:prstGeom prst="rect">
            <a:avLst/>
          </a:prstGeom>
        </p:spPr>
        <p:txBody>
          <a:bodyPr vert="horz" anchor="ctr">
            <a:normAutofit/>
          </a:bodyPr>
          <a:lstStyle/>
          <a:p>
            <a:pPr lvl="0">
              <a:spcBef>
                <a:spcPct val="0"/>
              </a:spcBef>
            </a:pPr>
            <a:endParaRPr kumimoji="0" lang="en-US" sz="360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
        <p:nvSpPr>
          <p:cNvPr id="14" name="Title 1"/>
          <p:cNvSpPr>
            <a:spLocks noGrp="1"/>
          </p:cNvSpPr>
          <p:nvPr>
            <p:ph type="title"/>
          </p:nvPr>
        </p:nvSpPr>
        <p:spPr/>
        <p:txBody>
          <a:bodyPr>
            <a:normAutofit/>
          </a:bodyPr>
          <a:lstStyle/>
          <a:p>
            <a:r>
              <a:rPr lang="en-US" dirty="0" err="1" smtClean="0"/>
              <a:t>zipaquirÁ</a:t>
            </a:r>
            <a:r>
              <a:rPr lang="en-US" dirty="0" smtClean="0"/>
              <a:t>-Salt mine- </a:t>
            </a:r>
            <a:r>
              <a:rPr lang="en-US" sz="2700" dirty="0" err="1" smtClean="0"/>
              <a:t>SantafÉ</a:t>
            </a:r>
            <a:r>
              <a:rPr lang="en-US" sz="2700" dirty="0" smtClean="0"/>
              <a:t> DE BOGOTÁ?</a:t>
            </a:r>
            <a:endParaRPr lang="en-US" sz="2700" dirty="0"/>
          </a:p>
        </p:txBody>
      </p:sp>
      <p:sp>
        <p:nvSpPr>
          <p:cNvPr id="15" name="Content Placeholder 14"/>
          <p:cNvSpPr>
            <a:spLocks noGrp="1"/>
          </p:cNvSpPr>
          <p:nvPr>
            <p:ph idx="1"/>
          </p:nvPr>
        </p:nvSpPr>
        <p:spPr>
          <a:xfrm>
            <a:off x="152400" y="1295400"/>
            <a:ext cx="5105400" cy="2438400"/>
          </a:xfrm>
        </p:spPr>
        <p:txBody>
          <a:bodyPr>
            <a:noAutofit/>
          </a:bodyPr>
          <a:lstStyle/>
          <a:p>
            <a:r>
              <a:rPr lang="en-US" sz="2000" dirty="0" smtClean="0">
                <a:latin typeface="+mj-lt"/>
              </a:rPr>
              <a:t>The tour inside the </a:t>
            </a:r>
            <a:r>
              <a:rPr lang="en-US" sz="2000" dirty="0" err="1" smtClean="0">
                <a:latin typeface="+mj-lt"/>
              </a:rPr>
              <a:t>Zipaquirá</a:t>
            </a:r>
            <a:r>
              <a:rPr lang="en-US" sz="2000" dirty="0" smtClean="0">
                <a:latin typeface="+mj-lt"/>
              </a:rPr>
              <a:t> Salt Cathedral lasts 60 minutes. Weddings are also held in the cathedral.</a:t>
            </a:r>
          </a:p>
          <a:p>
            <a:r>
              <a:rPr lang="en-US" sz="2000" dirty="0" smtClean="0">
                <a:latin typeface="+mj-lt"/>
              </a:rPr>
              <a:t>The miner's route is a guided tour during which tourists can experience life as a miner, with staff and security teams. It lasts 30 minutes. </a:t>
            </a:r>
          </a:p>
        </p:txBody>
      </p:sp>
      <p:pic>
        <p:nvPicPr>
          <p:cNvPr id="90114" name="Picture 2" descr="Zipaquirá Salt Cathedral and Laguna de Guatavita Day Trip from Bogotá"/>
          <p:cNvPicPr>
            <a:picLocks noChangeAspect="1" noChangeArrowheads="1"/>
          </p:cNvPicPr>
          <p:nvPr/>
        </p:nvPicPr>
        <p:blipFill>
          <a:blip r:embed="rId3" cstate="print"/>
          <a:srcRect/>
          <a:stretch>
            <a:fillRect/>
          </a:stretch>
        </p:blipFill>
        <p:spPr bwMode="auto">
          <a:xfrm>
            <a:off x="3429000" y="5257800"/>
            <a:ext cx="1905000" cy="1266826"/>
          </a:xfrm>
          <a:prstGeom prst="rect">
            <a:avLst/>
          </a:prstGeom>
          <a:noFill/>
        </p:spPr>
      </p:pic>
      <p:pic>
        <p:nvPicPr>
          <p:cNvPr id="90116" name="Picture 4" descr="http://www.colombia.travel/en/images/stories/turistainternacional/Adondeir/Destinosfindesemana/zipaquira/zipaquira2.jpg"/>
          <p:cNvPicPr>
            <a:picLocks noChangeAspect="1" noChangeArrowheads="1"/>
          </p:cNvPicPr>
          <p:nvPr/>
        </p:nvPicPr>
        <p:blipFill>
          <a:blip r:embed="rId4" cstate="print"/>
          <a:srcRect/>
          <a:stretch>
            <a:fillRect/>
          </a:stretch>
        </p:blipFill>
        <p:spPr bwMode="auto">
          <a:xfrm>
            <a:off x="5562600" y="1295400"/>
            <a:ext cx="3352800" cy="2514600"/>
          </a:xfrm>
          <a:prstGeom prst="rect">
            <a:avLst/>
          </a:prstGeom>
          <a:noFill/>
        </p:spPr>
      </p:pic>
      <p:pic>
        <p:nvPicPr>
          <p:cNvPr id="90118" name="Picture 6" descr="http://www.g3nqf.co.uk/images/salt-mine-18.jpg"/>
          <p:cNvPicPr>
            <a:picLocks noChangeAspect="1" noChangeArrowheads="1"/>
          </p:cNvPicPr>
          <p:nvPr/>
        </p:nvPicPr>
        <p:blipFill>
          <a:blip r:embed="rId5" cstate="print"/>
          <a:srcRect/>
          <a:stretch>
            <a:fillRect/>
          </a:stretch>
        </p:blipFill>
        <p:spPr bwMode="auto">
          <a:xfrm>
            <a:off x="5562600" y="4111528"/>
            <a:ext cx="3352800" cy="2365472"/>
          </a:xfrm>
          <a:prstGeom prst="rect">
            <a:avLst/>
          </a:prstGeom>
          <a:noFill/>
        </p:spPr>
      </p:pic>
      <p:sp>
        <p:nvSpPr>
          <p:cNvPr id="9" name="TextBox 8"/>
          <p:cNvSpPr txBox="1"/>
          <p:nvPr/>
        </p:nvSpPr>
        <p:spPr>
          <a:xfrm>
            <a:off x="5257800" y="6581001"/>
            <a:ext cx="2045303" cy="276999"/>
          </a:xfrm>
          <a:prstGeom prst="rect">
            <a:avLst/>
          </a:prstGeom>
          <a:noFill/>
        </p:spPr>
        <p:txBody>
          <a:bodyPr wrap="none" rtlCol="0">
            <a:spAutoFit/>
          </a:bodyPr>
          <a:lstStyle/>
          <a:p>
            <a:r>
              <a:rPr lang="en-US" sz="1200" dirty="0" smtClean="0"/>
              <a:t>http://www.colombia.travel/</a:t>
            </a:r>
            <a:endParaRPr lang="en-US" sz="1200" dirty="0"/>
          </a:p>
        </p:txBody>
      </p:sp>
      <p:pic>
        <p:nvPicPr>
          <p:cNvPr id="90122" name="Picture 10" descr="http://farm4.staticflickr.com/3306/3508782935_94f65cb28d_z.jpg?zz=1"/>
          <p:cNvPicPr>
            <a:picLocks noChangeAspect="1" noChangeArrowheads="1"/>
          </p:cNvPicPr>
          <p:nvPr/>
        </p:nvPicPr>
        <p:blipFill>
          <a:blip r:embed="rId6" cstate="print"/>
          <a:srcRect/>
          <a:stretch>
            <a:fillRect/>
          </a:stretch>
        </p:blipFill>
        <p:spPr bwMode="auto">
          <a:xfrm>
            <a:off x="152400" y="3829050"/>
            <a:ext cx="3048000" cy="2762250"/>
          </a:xfrm>
          <a:prstGeom prst="rect">
            <a:avLst/>
          </a:prstGeom>
          <a:noFill/>
        </p:spPr>
      </p:pic>
      <p:pic>
        <p:nvPicPr>
          <p:cNvPr id="90124" name="Picture 12" descr="http://travelpluswine.com/wp-content/uploads/2010/02/SaltCathedralColombia.jpg"/>
          <p:cNvPicPr>
            <a:picLocks noChangeAspect="1" noChangeArrowheads="1"/>
          </p:cNvPicPr>
          <p:nvPr/>
        </p:nvPicPr>
        <p:blipFill>
          <a:blip r:embed="rId7" cstate="print"/>
          <a:srcRect/>
          <a:stretch>
            <a:fillRect/>
          </a:stretch>
        </p:blipFill>
        <p:spPr bwMode="auto">
          <a:xfrm>
            <a:off x="3340100" y="3533775"/>
            <a:ext cx="1993900" cy="1495425"/>
          </a:xfrm>
          <a:prstGeom prst="rect">
            <a:avLst/>
          </a:prstGeom>
          <a:noFill/>
        </p:spPr>
      </p:pic>
    </p:spTree>
  </p:cSld>
  <p:clrMapOvr>
    <a:masterClrMapping/>
  </p:clrMapOvr>
  <p:transition>
    <p:pull/>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2577</TotalTime>
  <Words>2692</Words>
  <Application>Microsoft Office PowerPoint</Application>
  <PresentationFormat>On-screen Show (4:3)</PresentationFormat>
  <Paragraphs>388</Paragraphs>
  <Slides>61</Slides>
  <Notes>61</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Trek</vt:lpstr>
      <vt:lpstr>Colombia  Ecuador Venezuela </vt:lpstr>
      <vt:lpstr>Colombia</vt:lpstr>
      <vt:lpstr>Colombia</vt:lpstr>
      <vt:lpstr>Colobia: Los lugares para visitar</vt:lpstr>
      <vt:lpstr>SantafÉ DE BOGOTÁ- A Global city</vt:lpstr>
      <vt:lpstr>SantafÉ DE BOGOTÁ- A Global city (cont.)</vt:lpstr>
      <vt:lpstr>SantafÉ DE BOGOTÁ </vt:lpstr>
      <vt:lpstr>Gold Musem- SantafÉ DE BOGOTÁ</vt:lpstr>
      <vt:lpstr>zipaquirÁ-Salt mine- SantafÉ DE BOGOTÁ?</vt:lpstr>
      <vt:lpstr>CArtagena</vt:lpstr>
      <vt:lpstr>CArtagena – Port</vt:lpstr>
      <vt:lpstr>Cartagena- Colonial WALLED cITY </vt:lpstr>
      <vt:lpstr>Tatacoa desert &amp; San Agustin</vt:lpstr>
      <vt:lpstr>Leticia &amp; Amazon jungle</vt:lpstr>
      <vt:lpstr>Amacayacu National Park</vt:lpstr>
      <vt:lpstr>La gente famosa</vt:lpstr>
      <vt:lpstr>Slide 17</vt:lpstr>
      <vt:lpstr>La gente famosa</vt:lpstr>
      <vt:lpstr>La gente famosa</vt:lpstr>
      <vt:lpstr>Comida de Colombia:  Arepa y CarimaÑola </vt:lpstr>
      <vt:lpstr>Comida de Colombia: Sancocho</vt:lpstr>
      <vt:lpstr>Comida de Colombia: CafÉ </vt:lpstr>
      <vt:lpstr>Comida de colombia: fritanga</vt:lpstr>
      <vt:lpstr>Other facts</vt:lpstr>
      <vt:lpstr>ecuador</vt:lpstr>
      <vt:lpstr>Slide 26</vt:lpstr>
      <vt:lpstr>Lugares para visitar:  La Capital: Quito</vt:lpstr>
      <vt:lpstr>Lugares para visitar:  La Capital: Quito</vt:lpstr>
      <vt:lpstr>Lugares para visitar:  La Capital: Quito</vt:lpstr>
      <vt:lpstr>Guayaquil</vt:lpstr>
      <vt:lpstr>Cuenca-  La concepcion  cathedral &amp; monastery</vt:lpstr>
      <vt:lpstr>Cuenca</vt:lpstr>
      <vt:lpstr>Islas galÁpagos </vt:lpstr>
      <vt:lpstr>Amazon  jungle</vt:lpstr>
      <vt:lpstr>Gente famosa</vt:lpstr>
      <vt:lpstr>Gente famosa</vt:lpstr>
      <vt:lpstr>Gente famosa</vt:lpstr>
      <vt:lpstr>Gente famosa</vt:lpstr>
      <vt:lpstr>Comida de ecuador:  ceviche</vt:lpstr>
      <vt:lpstr>Comida de ecuador :  Cassava Cheese Bread Yuca Fritters</vt:lpstr>
      <vt:lpstr>Comida de ecuador : Cuy</vt:lpstr>
      <vt:lpstr>Other facts</vt:lpstr>
      <vt:lpstr>venezuela</vt:lpstr>
      <vt:lpstr>Slide 44</vt:lpstr>
      <vt:lpstr>Lugares para visitar:  La Capital: Caracas</vt:lpstr>
      <vt:lpstr>Lugares para visitar:  La Capital: Caracas</vt:lpstr>
      <vt:lpstr>Lugares para visitar:  La Capital: Caracas</vt:lpstr>
      <vt:lpstr>Lugares para visitar:  La Capital: Caracas</vt:lpstr>
      <vt:lpstr>Canaima national park</vt:lpstr>
      <vt:lpstr>Salto Ángel - waterfall</vt:lpstr>
      <vt:lpstr>Salto Ángel – cloud forest</vt:lpstr>
      <vt:lpstr>iSla margarita</vt:lpstr>
      <vt:lpstr>iSla margarita</vt:lpstr>
      <vt:lpstr>Gente famosa</vt:lpstr>
      <vt:lpstr>Gente famosa</vt:lpstr>
      <vt:lpstr>Gente famosa</vt:lpstr>
      <vt:lpstr>                  Gente famosa   </vt:lpstr>
      <vt:lpstr>Comida de venezuela:  Arepa </vt:lpstr>
      <vt:lpstr>Comida de venezuela:  PabellÓN Criollo </vt:lpstr>
      <vt:lpstr>Comida de venezuela:  Pescado y marisco </vt:lpstr>
      <vt:lpstr>             Other facts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GuATEMALA, El SALVADOR, HONDURAS y nicaragua</dc:title>
  <dc:creator>Kimberly Lewis</dc:creator>
  <cp:lastModifiedBy>Kim.lewis</cp:lastModifiedBy>
  <cp:revision>609</cp:revision>
  <dcterms:created xsi:type="dcterms:W3CDTF">2012-03-21T01:27:42Z</dcterms:created>
  <dcterms:modified xsi:type="dcterms:W3CDTF">2013-05-08T14:50:27Z</dcterms:modified>
</cp:coreProperties>
</file>