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71" r:id="rId3"/>
    <p:sldId id="259" r:id="rId4"/>
    <p:sldId id="258" r:id="rId5"/>
    <p:sldId id="297" r:id="rId6"/>
    <p:sldId id="298" r:id="rId7"/>
    <p:sldId id="299" r:id="rId8"/>
    <p:sldId id="300" r:id="rId9"/>
    <p:sldId id="301" r:id="rId10"/>
    <p:sldId id="302" r:id="rId11"/>
    <p:sldId id="296" r:id="rId12"/>
    <p:sldId id="320" r:id="rId13"/>
    <p:sldId id="266" r:id="rId14"/>
    <p:sldId id="303" r:id="rId15"/>
    <p:sldId id="265" r:id="rId16"/>
    <p:sldId id="304" r:id="rId17"/>
    <p:sldId id="305" r:id="rId18"/>
    <p:sldId id="306" r:id="rId19"/>
    <p:sldId id="268" r:id="rId20"/>
    <p:sldId id="269" r:id="rId21"/>
    <p:sldId id="270" r:id="rId22"/>
    <p:sldId id="295" r:id="rId23"/>
    <p:sldId id="307" r:id="rId24"/>
    <p:sldId id="308" r:id="rId25"/>
    <p:sldId id="309" r:id="rId26"/>
    <p:sldId id="321" r:id="rId27"/>
    <p:sldId id="310" r:id="rId28"/>
    <p:sldId id="311" r:id="rId29"/>
    <p:sldId id="312" r:id="rId30"/>
    <p:sldId id="313" r:id="rId31"/>
    <p:sldId id="315" r:id="rId32"/>
    <p:sldId id="279" r:id="rId33"/>
    <p:sldId id="314" r:id="rId34"/>
    <p:sldId id="280" r:id="rId35"/>
    <p:sldId id="316" r:id="rId36"/>
    <p:sldId id="317" r:id="rId37"/>
    <p:sldId id="318" r:id="rId38"/>
    <p:sldId id="319" r:id="rId39"/>
    <p:sldId id="28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8A2E57-73C2-467E-B56D-D586A40978E5}" type="datetimeFigureOut">
              <a:rPr lang="en-US" smtClean="0"/>
              <a:pPr/>
              <a:t>4/13/2013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B3C4F-1FA8-4C77-8210-D24CDFE1D0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B3C4F-1FA8-4C77-8210-D24CDFE1D0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6FC2A18-9FC7-48FE-B1AB-83742835953F}" type="datetimeFigureOut">
              <a:rPr lang="en-US" smtClean="0"/>
              <a:pPr/>
              <a:t>4/13/2013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C2A18-9FC7-48FE-B1AB-83742835953F}" type="datetimeFigureOut">
              <a:rPr lang="en-US" smtClean="0"/>
              <a:pPr/>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FC2A18-9FC7-48FE-B1AB-83742835953F}" type="datetimeFigureOut">
              <a:rPr lang="en-US" smtClean="0"/>
              <a:pPr/>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FC2A18-9FC7-48FE-B1AB-83742835953F}" type="datetimeFigureOut">
              <a:rPr lang="en-US" smtClean="0"/>
              <a:pPr/>
              <a:t>4/13/2013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6FC2A18-9FC7-48FE-B1AB-83742835953F}" type="datetimeFigureOut">
              <a:rPr lang="en-US" smtClean="0"/>
              <a:pPr/>
              <a:t>4/13/2013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0061A7C-8BE0-48A2-8CAF-EC9965CEB8B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6FC2A18-9FC7-48FE-B1AB-83742835953F}" type="datetimeFigureOut">
              <a:rPr lang="en-US" smtClean="0"/>
              <a:pPr/>
              <a:t>4/13/2013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6FC2A18-9FC7-48FE-B1AB-83742835953F}" type="datetimeFigureOut">
              <a:rPr lang="en-US" smtClean="0"/>
              <a:pPr/>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0061A7C-8BE0-48A2-8CAF-EC9965CEB8B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FC2A18-9FC7-48FE-B1AB-83742835953F}" type="datetimeFigureOut">
              <a:rPr lang="en-US" smtClean="0"/>
              <a:pPr/>
              <a:t>4/13/2013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FC2A18-9FC7-48FE-B1AB-83742835953F}" type="datetimeFigureOut">
              <a:rPr lang="en-US" smtClean="0"/>
              <a:pPr/>
              <a:t>4/13/2013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6FC2A18-9FC7-48FE-B1AB-83742835953F}" type="datetimeFigureOut">
              <a:rPr lang="en-US" smtClean="0"/>
              <a:pPr/>
              <a:t>4/13/2013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1A7C-8BE0-48A2-8CAF-EC9965CEB8B8}" type="slidenum">
              <a:rPr lang="en-US" smtClean="0"/>
              <a:pPr/>
              <a:t>‹#›</a:t>
            </a:fld>
            <a:endParaRPr lang="en-US"/>
          </a:p>
        </p:txBody>
      </p:sp>
    </p:spTree>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6FC2A18-9FC7-48FE-B1AB-83742835953F}" type="datetimeFigureOut">
              <a:rPr lang="en-US" smtClean="0"/>
              <a:pPr/>
              <a:t>4/13/2013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061A7C-8BE0-48A2-8CAF-EC9965CEB8B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6FC2A18-9FC7-48FE-B1AB-83742835953F}" type="datetimeFigureOut">
              <a:rPr lang="en-US" smtClean="0"/>
              <a:pPr/>
              <a:t>4/13/2013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061A7C-8BE0-48A2-8CAF-EC9965CEB8B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monteverdeinfo.com/index.html" TargetMode="Externa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RMEOFSroWQc" TargetMode="External"/><Relationship Id="rId7"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hyperlink" Target="https://www.youtube.com/watch?v=6K_n0FNqDg4" TargetMode="External"/><Relationship Id="rId4" Type="http://schemas.openxmlformats.org/officeDocument/2006/relationships/hyperlink" Target="https://www.youtube.com/watch?v=zgcftETgY_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traveller-now.com/en/Image_Map_of_Central_Americ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traveller-now.com/en/Image_Map_of_Central_America"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www.youtube.com/watch?v=UmZTrwAmm8s" TargetMode="External"/><Relationship Id="rId4" Type="http://schemas.openxmlformats.org/officeDocument/2006/relationships/hyperlink" Target="https://www.youtube.com/watch?v=gNySwzafHn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PCswiPrdkWI"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pancanal.com/e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tkSLJn06Zxk" TargetMode="External"/><Relationship Id="rId3" Type="http://schemas.openxmlformats.org/officeDocument/2006/relationships/image" Target="../media/image52.jpeg"/><Relationship Id="rId7" Type="http://schemas.openxmlformats.org/officeDocument/2006/relationships/hyperlink" Target="http://cascoviejo.com/attraction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youtube.com/watch?v=Kf81Y_RS3iI" TargetMode="External"/><Relationship Id="rId5" Type="http://schemas.openxmlformats.org/officeDocument/2006/relationships/image" Target="../media/image58.jpe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8" Type="http://schemas.openxmlformats.org/officeDocument/2006/relationships/hyperlink" Target="http://www.panart.com/molainfo.htm" TargetMode="External"/><Relationship Id="rId3" Type="http://schemas.openxmlformats.org/officeDocument/2006/relationships/image" Target="../media/image59.jpeg"/><Relationship Id="rId7" Type="http://schemas.openxmlformats.org/officeDocument/2006/relationships/hyperlink" Target="https://www.youtube.com/watch?v=izhfiYlP6Q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youtube.com/watch?v=R6zqvI-zE3g" TargetMode="External"/><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s://www.youtube.com/watch?v=25jWlj6n61w" TargetMode="External"/><Relationship Id="rId5" Type="http://schemas.openxmlformats.org/officeDocument/2006/relationships/hyperlink" Target="https://www.youtube.com/watch?v=0QV2z4Bs4TM" TargetMode="External"/><Relationship Id="rId4" Type="http://schemas.openxmlformats.org/officeDocument/2006/relationships/image" Target="../media/image63.jpeg"/></Relationships>
</file>

<file path=ppt/slides/_rels/slide2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s://www.youtube.com/watch?v=w7i4s6NcLOc&amp;list=UUUUhavDaC8KtrIuKu64Vxxw&amp;index=14" TargetMode="External"/><Relationship Id="rId7"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www.youtube.com/watch?v=EwXKnMZP2R4" TargetMode="External"/><Relationship Id="rId4" Type="http://schemas.openxmlformats.org/officeDocument/2006/relationships/hyperlink" Target="http://www.youtube.com/watch?v=tfbg9cTlBYA&amp;feature=player_embedded&amp;list=UU87YwErklk7UcFDSmR8Yia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oloncity.com/" TargetMode="External"/><Relationship Id="rId7"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hyperlink" Target="http://www.youtube.com/watch?v=907tR6zc5f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sStUVlYFuQk"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IugRHHOgUZk" TargetMode="External"/><Relationship Id="rId3" Type="http://schemas.openxmlformats.org/officeDocument/2006/relationships/hyperlink" Target="https://www.youtube.com/watch?v=ZX8poMj0_4Q" TargetMode="External"/><Relationship Id="rId7"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1.jpeg"/><Relationship Id="rId5" Type="http://schemas.openxmlformats.org/officeDocument/2006/relationships/hyperlink" Target="http://theboquetehandbook.com/" TargetMode="External"/><Relationship Id="rId4" Type="http://schemas.openxmlformats.org/officeDocument/2006/relationships/image" Target="../media/image70.jpeg"/><Relationship Id="rId9"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eCd-jHBQ-vc" TargetMode="External"/><Relationship Id="rId7" Type="http://schemas.openxmlformats.org/officeDocument/2006/relationships/hyperlink" Target="http://www.youtube.com/watch?v=Z6zTaUrkyr4"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hyperlink" Target="http://www.youtube.com/watch?v=dQ2m8zNQC2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8.jpeg"/><Relationship Id="rId5" Type="http://schemas.openxmlformats.org/officeDocument/2006/relationships/hyperlink" Target="http://www.youtube.com/watch?v=xPV9SaoJVLE" TargetMode="External"/><Relationship Id="rId4" Type="http://schemas.openxmlformats.org/officeDocument/2006/relationships/image" Target="../media/image77.jpeg"/></Relationships>
</file>

<file path=ppt/slides/_rels/slide3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80.jpeg"/></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watch?v=B370rUk3_e8" TargetMode="External"/><Relationship Id="rId3" Type="http://schemas.openxmlformats.org/officeDocument/2006/relationships/image" Target="../media/image81.jpeg"/><Relationship Id="rId7" Type="http://schemas.openxmlformats.org/officeDocument/2006/relationships/hyperlink" Target="https://www.youtube.com/watch?v=VLDBfkI1y5w"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87.jpeg"/><Relationship Id="rId5" Type="http://schemas.openxmlformats.org/officeDocument/2006/relationships/hyperlink" Target="https://www.youtube.com/watch?v=Bt0x4CvklZ8" TargetMode="External"/><Relationship Id="rId4" Type="http://schemas.openxmlformats.org/officeDocument/2006/relationships/image" Target="../media/image86.jpeg"/></Relationships>
</file>

<file path=ppt/slides/_rels/slide36.xml.rels><?xml version="1.0" encoding="UTF-8" standalone="yes"?>
<Relationships xmlns="http://schemas.openxmlformats.org/package/2006/relationships"><Relationship Id="rId8" Type="http://schemas.openxmlformats.org/officeDocument/2006/relationships/hyperlink" Target="http://www.youtube.com/watch?annotation_id=annotation_926769&amp;feature=iv&amp;src_vid=jz-hTBKt6yc&amp;v=vCsznHH8C4I" TargetMode="External"/><Relationship Id="rId3" Type="http://schemas.openxmlformats.org/officeDocument/2006/relationships/hyperlink" Target="http://www.youtube.com/watch?v=jz-hTBKt6yc" TargetMode="External"/><Relationship Id="rId7" Type="http://schemas.openxmlformats.org/officeDocument/2006/relationships/image" Target="../media/image91.jpe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93.jpeg"/></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tjNzsybqscU" TargetMode="External"/><Relationship Id="rId7" Type="http://schemas.openxmlformats.org/officeDocument/2006/relationships/image" Target="../media/image100.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hyperlink" Target="http://www.youtube.com/watch?v=4pCMYMuvarQ"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youtube.com/watch?v=EeuIvdRZxgY" TargetMode="External"/><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youtube.com/watch?v=s8O6r_HB5Ds" TargetMode="External"/><Relationship Id="rId10" Type="http://schemas.openxmlformats.org/officeDocument/2006/relationships/image" Target="../media/image8.jpeg"/><Relationship Id="rId4" Type="http://schemas.openxmlformats.org/officeDocument/2006/relationships/hyperlink" Target="http://www.youtube.com/watch?v=zDgXwKX7h2Q" TargetMode="External"/><Relationship Id="rId9" Type="http://schemas.openxmlformats.org/officeDocument/2006/relationships/hyperlink" Target="http://www.ticotime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www.arenal.net/" TargetMode="External"/><Relationship Id="rId7" Type="http://schemas.openxmlformats.org/officeDocument/2006/relationships/hyperlink" Target="https://www.youtube.com/watch?v=5j7Ie19gj0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QeS7K_aiO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Costa </a:t>
            </a:r>
            <a:r>
              <a:rPr lang="en-US" dirty="0" err="1" smtClean="0"/>
              <a:t>rica</a:t>
            </a:r>
            <a:r>
              <a:rPr lang="en-US" dirty="0" smtClean="0"/>
              <a:t> </a:t>
            </a:r>
            <a:br>
              <a:rPr lang="en-US" dirty="0" smtClean="0"/>
            </a:br>
            <a:r>
              <a:rPr lang="en-US" dirty="0" smtClean="0"/>
              <a:t>panama</a:t>
            </a:r>
            <a:endParaRPr lang="en-US" dirty="0"/>
          </a:p>
        </p:txBody>
      </p:sp>
      <p:sp>
        <p:nvSpPr>
          <p:cNvPr id="3" name="Subtitle 2"/>
          <p:cNvSpPr>
            <a:spLocks noGrp="1"/>
          </p:cNvSpPr>
          <p:nvPr>
            <p:ph type="subTitle" idx="1"/>
          </p:nvPr>
        </p:nvSpPr>
        <p:spPr>
          <a:xfrm>
            <a:off x="381000" y="3962400"/>
            <a:ext cx="8458200" cy="838200"/>
          </a:xfrm>
        </p:spPr>
        <p:txBody>
          <a:bodyPr>
            <a:normAutofit/>
          </a:bodyPr>
          <a:lstStyle/>
          <a:p>
            <a:r>
              <a:rPr lang="en-US" sz="2800" dirty="0" smtClean="0">
                <a:latin typeface="+mj-lt"/>
              </a:rPr>
              <a:t>Los </a:t>
            </a:r>
            <a:r>
              <a:rPr lang="en-US" sz="2800" dirty="0" err="1" smtClean="0">
                <a:latin typeface="+mj-lt"/>
              </a:rPr>
              <a:t>Países</a:t>
            </a:r>
            <a:r>
              <a:rPr lang="en-US" sz="2800" dirty="0" smtClean="0">
                <a:latin typeface="+mj-lt"/>
              </a:rPr>
              <a:t> de la </a:t>
            </a:r>
            <a:r>
              <a:rPr lang="en-US" sz="2800" dirty="0" err="1" smtClean="0">
                <a:latin typeface="+mj-lt"/>
              </a:rPr>
              <a:t>América</a:t>
            </a:r>
            <a:r>
              <a:rPr lang="en-US" sz="2800" dirty="0" smtClean="0">
                <a:latin typeface="+mj-lt"/>
              </a:rPr>
              <a:t> Central:</a:t>
            </a:r>
            <a:endParaRPr lang="en-US" sz="2800" dirty="0">
              <a:latin typeface="+mj-lt"/>
            </a:endParaRPr>
          </a:p>
        </p:txBody>
      </p:sp>
      <p:sp>
        <p:nvSpPr>
          <p:cNvPr id="4" name="TextBox 3"/>
          <p:cNvSpPr txBox="1"/>
          <p:nvPr/>
        </p:nvSpPr>
        <p:spPr>
          <a:xfrm>
            <a:off x="6248400" y="838200"/>
            <a:ext cx="2351926" cy="646331"/>
          </a:xfrm>
          <a:prstGeom prst="rect">
            <a:avLst/>
          </a:prstGeom>
          <a:noFill/>
          <a:ln>
            <a:solidFill>
              <a:schemeClr val="tx1"/>
            </a:solidFill>
          </a:ln>
        </p:spPr>
        <p:txBody>
          <a:bodyPr wrap="none" rtlCol="0">
            <a:spAutoFit/>
          </a:bodyPr>
          <a:lstStyle/>
          <a:p>
            <a:pPr algn="r"/>
            <a:r>
              <a:rPr lang="en-US" dirty="0" smtClean="0"/>
              <a:t>Spanish for Business</a:t>
            </a:r>
          </a:p>
          <a:p>
            <a:pPr algn="r"/>
            <a:r>
              <a:rPr lang="en-US" dirty="0" smtClean="0"/>
              <a:t>Lesson Five</a:t>
            </a:r>
            <a:endParaRPr lang="en-US" dirty="0"/>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r>
              <a:rPr lang="en-US" dirty="0" err="1" smtClean="0"/>
              <a:t>Monteverde</a:t>
            </a:r>
            <a:r>
              <a:rPr lang="en-US" dirty="0" smtClean="0"/>
              <a:t> </a:t>
            </a:r>
            <a:r>
              <a:rPr lang="en-US" dirty="0" smtClean="0"/>
              <a:t>cloud forest</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57346" name="Picture 2" descr="http://www.monteverdeinfo.com/img/gal/1.jpg"/>
          <p:cNvPicPr>
            <a:picLocks noChangeAspect="1" noChangeArrowheads="1"/>
          </p:cNvPicPr>
          <p:nvPr/>
        </p:nvPicPr>
        <p:blipFill>
          <a:blip r:embed="rId3" cstate="print"/>
          <a:srcRect l="4110" t="8171" r="6849"/>
          <a:stretch>
            <a:fillRect/>
          </a:stretch>
        </p:blipFill>
        <p:spPr bwMode="auto">
          <a:xfrm>
            <a:off x="76200" y="1143000"/>
            <a:ext cx="4953000" cy="2569080"/>
          </a:xfrm>
          <a:prstGeom prst="rect">
            <a:avLst/>
          </a:prstGeom>
          <a:noFill/>
        </p:spPr>
      </p:pic>
      <p:sp>
        <p:nvSpPr>
          <p:cNvPr id="5" name="TextBox 4"/>
          <p:cNvSpPr txBox="1"/>
          <p:nvPr/>
        </p:nvSpPr>
        <p:spPr>
          <a:xfrm>
            <a:off x="228600" y="3810001"/>
            <a:ext cx="8458200" cy="2862322"/>
          </a:xfrm>
          <a:prstGeom prst="rect">
            <a:avLst/>
          </a:prstGeom>
          <a:noFill/>
        </p:spPr>
        <p:txBody>
          <a:bodyPr wrap="square" rtlCol="0">
            <a:spAutoFit/>
          </a:bodyPr>
          <a:lstStyle/>
          <a:p>
            <a:r>
              <a:rPr lang="en-US" dirty="0" err="1" smtClean="0"/>
              <a:t>Monteverde</a:t>
            </a:r>
            <a:r>
              <a:rPr lang="en-US" dirty="0" smtClean="0"/>
              <a:t> is a world above the coastal towns that dot the country's famous shoreline. It is a place of cloud forests and coffee plantations, monkeys, mist, and friendly locals.  </a:t>
            </a:r>
          </a:p>
          <a:p>
            <a:endParaRPr lang="en-US" dirty="0" smtClean="0"/>
          </a:p>
          <a:p>
            <a:r>
              <a:rPr lang="en-US" dirty="0" smtClean="0"/>
              <a:t>Due to its high altitude </a:t>
            </a:r>
            <a:r>
              <a:rPr lang="en-US" dirty="0" err="1" smtClean="0"/>
              <a:t>Monteverde</a:t>
            </a:r>
            <a:r>
              <a:rPr lang="en-US" dirty="0" smtClean="0"/>
              <a:t> is privileged to receive a steady supply of clouds and the life-giving moisture that they contain. This moisture, often in the form of fog, catches on the branches of the tallest trees and drips down to the other organisms below, helping to support a complex ecosystem with over 100 species of mammals, 400 species of birds, tens of thousands of insect species, and over 2,500 varieties of plants, 420 of which are orchids alone.</a:t>
            </a:r>
            <a:endParaRPr lang="en-US" dirty="0"/>
          </a:p>
        </p:txBody>
      </p:sp>
      <p:pic>
        <p:nvPicPr>
          <p:cNvPr id="57348" name="Picture 4" descr="http://www.monteverdeinfo.com/img/gal/4.jpg"/>
          <p:cNvPicPr>
            <a:picLocks noChangeAspect="1" noChangeArrowheads="1"/>
          </p:cNvPicPr>
          <p:nvPr/>
        </p:nvPicPr>
        <p:blipFill>
          <a:blip r:embed="rId4" cstate="print"/>
          <a:srcRect l="26384" t="28103" r="26502" b="-4918"/>
          <a:stretch>
            <a:fillRect/>
          </a:stretch>
        </p:blipFill>
        <p:spPr bwMode="auto">
          <a:xfrm>
            <a:off x="5257800" y="838200"/>
            <a:ext cx="3810000" cy="3124200"/>
          </a:xfrm>
          <a:prstGeom prst="rect">
            <a:avLst/>
          </a:prstGeom>
          <a:noFill/>
        </p:spPr>
      </p:pic>
      <p:sp>
        <p:nvSpPr>
          <p:cNvPr id="7" name="TextBox 6">
            <a:hlinkClick r:id="rId5"/>
          </p:cNvPr>
          <p:cNvSpPr txBox="1"/>
          <p:nvPr/>
        </p:nvSpPr>
        <p:spPr>
          <a:xfrm>
            <a:off x="4343400" y="4507468"/>
            <a:ext cx="4519250" cy="369332"/>
          </a:xfrm>
          <a:prstGeom prst="rect">
            <a:avLst/>
          </a:prstGeom>
          <a:solidFill>
            <a:schemeClr val="bg2"/>
          </a:solidFill>
          <a:ln>
            <a:solidFill>
              <a:schemeClr val="tx1"/>
            </a:solidFill>
          </a:ln>
        </p:spPr>
        <p:txBody>
          <a:bodyPr wrap="none" rtlCol="0">
            <a:spAutoFit/>
          </a:bodyPr>
          <a:lstStyle/>
          <a:p>
            <a:r>
              <a:rPr lang="en-US" dirty="0" smtClean="0"/>
              <a:t>http://www.monteverdeinfo.com/index.html</a:t>
            </a:r>
            <a:endParaRPr lang="en-US" dirty="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Tamarindo</a:t>
            </a:r>
            <a:endParaRPr lang="en-US" dirty="0"/>
          </a:p>
        </p:txBody>
      </p:sp>
      <p:sp>
        <p:nvSpPr>
          <p:cNvPr id="9" name="Content Placeholder 8"/>
          <p:cNvSpPr>
            <a:spLocks noGrp="1"/>
          </p:cNvSpPr>
          <p:nvPr>
            <p:ph idx="1"/>
          </p:nvPr>
        </p:nvSpPr>
        <p:spPr>
          <a:xfrm>
            <a:off x="304800" y="1295400"/>
            <a:ext cx="4648200" cy="5334000"/>
          </a:xfrm>
        </p:spPr>
        <p:txBody>
          <a:bodyPr>
            <a:noAutofit/>
          </a:bodyPr>
          <a:lstStyle/>
          <a:p>
            <a:r>
              <a:rPr lang="en-US" sz="2200" dirty="0" err="1" smtClean="0"/>
              <a:t>Tamarindo</a:t>
            </a:r>
            <a:r>
              <a:rPr lang="en-US" sz="2200" dirty="0" smtClean="0"/>
              <a:t> lies at the heart of the region’s Gold Coast Beaches. Brimming with modern technology it is a unique combination of city meets nature. </a:t>
            </a:r>
          </a:p>
          <a:p>
            <a:r>
              <a:rPr lang="en-US" sz="2200" dirty="0" smtClean="0"/>
              <a:t>Pumping surf, myriad adventure tours and lively nightlife lure thousands of tourists to </a:t>
            </a:r>
            <a:r>
              <a:rPr lang="en-US" sz="2200" dirty="0" err="1" smtClean="0"/>
              <a:t>Tamarindo</a:t>
            </a:r>
            <a:r>
              <a:rPr lang="en-US" sz="2200" dirty="0" smtClean="0"/>
              <a:t>, as well as a slew of expats who now call it home. </a:t>
            </a:r>
          </a:p>
          <a:p>
            <a:r>
              <a:rPr lang="en-US" sz="2200" dirty="0" smtClean="0"/>
              <a:t>With warm waters and steady sets complementing </a:t>
            </a:r>
            <a:r>
              <a:rPr lang="en-US" sz="2200" dirty="0" err="1" smtClean="0"/>
              <a:t>Tamarindo's</a:t>
            </a:r>
            <a:r>
              <a:rPr lang="en-US" sz="2200" dirty="0" smtClean="0"/>
              <a:t>  golden beaches, the town has attracted die-hard surfers for years</a:t>
            </a:r>
          </a:p>
        </p:txBody>
      </p:sp>
      <p:pic>
        <p:nvPicPr>
          <p:cNvPr id="55300" name="Picture 4" descr="&#10; - Costa Rica"/>
          <p:cNvPicPr>
            <a:picLocks noChangeAspect="1" noChangeArrowheads="1"/>
          </p:cNvPicPr>
          <p:nvPr/>
        </p:nvPicPr>
        <p:blipFill>
          <a:blip r:embed="rId3" cstate="print"/>
          <a:srcRect r="12338"/>
          <a:stretch>
            <a:fillRect/>
          </a:stretch>
        </p:blipFill>
        <p:spPr bwMode="auto">
          <a:xfrm>
            <a:off x="4953000" y="3701038"/>
            <a:ext cx="3944663" cy="3004561"/>
          </a:xfrm>
          <a:prstGeom prst="rect">
            <a:avLst/>
          </a:prstGeom>
          <a:noFill/>
        </p:spPr>
      </p:pic>
      <p:pic>
        <p:nvPicPr>
          <p:cNvPr id="55302" name="Picture 6" descr="surfing pavones &#10; - Costa Rica"/>
          <p:cNvPicPr>
            <a:picLocks noChangeAspect="1" noChangeArrowheads="1"/>
          </p:cNvPicPr>
          <p:nvPr/>
        </p:nvPicPr>
        <p:blipFill>
          <a:blip r:embed="rId4" cstate="print"/>
          <a:srcRect l="26462" r="9275"/>
          <a:stretch>
            <a:fillRect/>
          </a:stretch>
        </p:blipFill>
        <p:spPr bwMode="auto">
          <a:xfrm>
            <a:off x="5562600" y="380999"/>
            <a:ext cx="3048000" cy="3137647"/>
          </a:xfrm>
          <a:prstGeom prst="rect">
            <a:avLst/>
          </a:prstGeom>
          <a:noFill/>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 </a:t>
            </a:r>
            <a:r>
              <a:rPr lang="en-US" dirty="0" err="1" smtClean="0"/>
              <a:t>grande</a:t>
            </a:r>
            <a:r>
              <a:rPr lang="en-US" dirty="0" smtClean="0"/>
              <a:t> y </a:t>
            </a:r>
            <a:r>
              <a:rPr lang="en-US" dirty="0" err="1" smtClean="0"/>
              <a:t>langosta</a:t>
            </a:r>
            <a:endParaRPr lang="en-US" dirty="0"/>
          </a:p>
        </p:txBody>
      </p:sp>
      <p:sp>
        <p:nvSpPr>
          <p:cNvPr id="9" name="Content Placeholder 8"/>
          <p:cNvSpPr>
            <a:spLocks noGrp="1"/>
          </p:cNvSpPr>
          <p:nvPr>
            <p:ph idx="1"/>
          </p:nvPr>
        </p:nvSpPr>
        <p:spPr>
          <a:xfrm>
            <a:off x="0" y="1295400"/>
            <a:ext cx="4572000" cy="4343400"/>
          </a:xfrm>
        </p:spPr>
        <p:txBody>
          <a:bodyPr>
            <a:noAutofit/>
          </a:bodyPr>
          <a:lstStyle/>
          <a:p>
            <a:r>
              <a:rPr lang="en-US" sz="2400" dirty="0" smtClean="0"/>
              <a:t>Playa Grande is known for hosting protected nesting sites for the endangered leatherback sea turtle. From October through March, you can catch an evening tour to observe the rare sight of female leatherbacks nesting on the beach - a one-of-a-kind activity just a few miles from </a:t>
            </a:r>
            <a:r>
              <a:rPr lang="en-US" sz="2400" dirty="0" err="1" smtClean="0"/>
              <a:t>Tamarindo</a:t>
            </a:r>
            <a:endParaRPr lang="en-US" sz="2400" dirty="0" smtClean="0"/>
          </a:p>
          <a:p>
            <a:endParaRPr lang="en-US" sz="2200" dirty="0" smtClean="0"/>
          </a:p>
        </p:txBody>
      </p:sp>
      <p:pic>
        <p:nvPicPr>
          <p:cNvPr id="91138" name="Picture 2" descr="Langosta Looking South"/>
          <p:cNvPicPr>
            <a:picLocks noChangeAspect="1" noChangeArrowheads="1"/>
          </p:cNvPicPr>
          <p:nvPr/>
        </p:nvPicPr>
        <p:blipFill>
          <a:blip r:embed="rId3" cstate="print"/>
          <a:srcRect/>
          <a:stretch>
            <a:fillRect/>
          </a:stretch>
        </p:blipFill>
        <p:spPr bwMode="auto">
          <a:xfrm>
            <a:off x="4495800" y="2667000"/>
            <a:ext cx="2667000" cy="4000500"/>
          </a:xfrm>
          <a:prstGeom prst="rect">
            <a:avLst/>
          </a:prstGeom>
          <a:noFill/>
        </p:spPr>
      </p:pic>
      <p:pic>
        <p:nvPicPr>
          <p:cNvPr id="91140" name="Picture 4" descr="leatherback turtle in Costa Rica"/>
          <p:cNvPicPr>
            <a:picLocks noChangeAspect="1" noChangeArrowheads="1"/>
          </p:cNvPicPr>
          <p:nvPr/>
        </p:nvPicPr>
        <p:blipFill>
          <a:blip r:embed="rId4" cstate="print"/>
          <a:srcRect t="2952" r="7843"/>
          <a:stretch>
            <a:fillRect/>
          </a:stretch>
        </p:blipFill>
        <p:spPr bwMode="auto">
          <a:xfrm>
            <a:off x="5334000" y="1219200"/>
            <a:ext cx="3581400" cy="2504879"/>
          </a:xfrm>
          <a:prstGeom prst="rect">
            <a:avLst/>
          </a:prstGeom>
          <a:noFill/>
        </p:spPr>
      </p:pic>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686800" cy="841248"/>
          </a:xfrm>
        </p:spPr>
        <p:txBody>
          <a:bodyPr/>
          <a:lstStyle/>
          <a:p>
            <a:r>
              <a:rPr lang="en-US" dirty="0" smtClean="0"/>
              <a:t>La </a:t>
            </a:r>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228600" y="762000"/>
            <a:ext cx="5486400" cy="2971800"/>
          </a:xfrm>
          <a:ln>
            <a:solidFill>
              <a:schemeClr val="tx1"/>
            </a:solidFill>
          </a:ln>
        </p:spPr>
        <p:txBody>
          <a:bodyPr>
            <a:normAutofit fontScale="62500" lnSpcReduction="20000"/>
          </a:bodyPr>
          <a:lstStyle/>
          <a:p>
            <a:r>
              <a:rPr lang="en-US" sz="4500" dirty="0" smtClean="0"/>
              <a:t>Laura Chinchilla(1959-)</a:t>
            </a:r>
          </a:p>
          <a:p>
            <a:pPr lvl="1"/>
            <a:r>
              <a:rPr lang="en-US" sz="3400" dirty="0" smtClean="0"/>
              <a:t>Elected President 2010</a:t>
            </a:r>
          </a:p>
          <a:p>
            <a:pPr lvl="1"/>
            <a:r>
              <a:rPr lang="en-US" sz="3400" dirty="0" smtClean="0"/>
              <a:t>“A social conservative, she opposes gay marriage, abortion and the legalization of the morning-after pill. She has pledged to continue the pro-business policies of her predecessor by courting international investment and expanding free trade.”</a:t>
            </a:r>
          </a:p>
          <a:p>
            <a:pPr lvl="1"/>
            <a:endParaRPr lang="en-US" dirty="0"/>
          </a:p>
        </p:txBody>
      </p:sp>
      <p:sp>
        <p:nvSpPr>
          <p:cNvPr id="4" name="Content Placeholder 3"/>
          <p:cNvSpPr>
            <a:spLocks noGrp="1"/>
          </p:cNvSpPr>
          <p:nvPr>
            <p:ph sz="half" idx="2"/>
          </p:nvPr>
        </p:nvSpPr>
        <p:spPr>
          <a:xfrm>
            <a:off x="4572000" y="3886200"/>
            <a:ext cx="4572000" cy="2743200"/>
          </a:xfrm>
          <a:ln>
            <a:solidFill>
              <a:schemeClr val="tx1"/>
            </a:solidFill>
          </a:ln>
        </p:spPr>
        <p:txBody>
          <a:bodyPr>
            <a:normAutofit fontScale="62500" lnSpcReduction="20000"/>
          </a:bodyPr>
          <a:lstStyle/>
          <a:p>
            <a:pPr>
              <a:buNone/>
            </a:pPr>
            <a:r>
              <a:rPr lang="en-US" sz="3800" dirty="0" err="1" smtClean="0"/>
              <a:t>Pancha</a:t>
            </a:r>
            <a:r>
              <a:rPr lang="en-US" sz="3800" dirty="0" smtClean="0"/>
              <a:t> Carrasco (1826-1890)</a:t>
            </a:r>
          </a:p>
          <a:p>
            <a:r>
              <a:rPr lang="en-US" sz="3200" dirty="0" smtClean="0"/>
              <a:t>In 1856 (age 40), when William Walker and his </a:t>
            </a:r>
            <a:r>
              <a:rPr lang="en-US" sz="3200" dirty="0" err="1" smtClean="0"/>
              <a:t>filibusteros</a:t>
            </a:r>
            <a:r>
              <a:rPr lang="en-US" sz="3200" dirty="0" smtClean="0"/>
              <a:t> invaded Costa Rica, Carrasco volunteered as a cook and a medic. She is most famous for filling her apron pockets with bullets, grabbing a rifle, and joining the defending forces at the Battle of Rivas, becoming Costa Rica's first woman in the military</a:t>
            </a:r>
            <a:endParaRPr lang="en-US" sz="3200" dirty="0"/>
          </a:p>
        </p:txBody>
      </p:sp>
      <p:pic>
        <p:nvPicPr>
          <p:cNvPr id="53250" name="Picture 2" descr="http://goshycab.com/wp-content/uploads/2010/09/10-Laura-Chinchilla-President-of-Costa-Rica.jpg"/>
          <p:cNvPicPr>
            <a:picLocks noChangeAspect="1" noChangeArrowheads="1"/>
          </p:cNvPicPr>
          <p:nvPr/>
        </p:nvPicPr>
        <p:blipFill>
          <a:blip r:embed="rId3" cstate="print"/>
          <a:srcRect/>
          <a:stretch>
            <a:fillRect/>
          </a:stretch>
        </p:blipFill>
        <p:spPr bwMode="auto">
          <a:xfrm>
            <a:off x="341745" y="3505200"/>
            <a:ext cx="3925455" cy="2590800"/>
          </a:xfrm>
          <a:prstGeom prst="rect">
            <a:avLst/>
          </a:prstGeom>
          <a:noFill/>
        </p:spPr>
      </p:pic>
      <p:sp>
        <p:nvSpPr>
          <p:cNvPr id="6" name="TextBox 5"/>
          <p:cNvSpPr txBox="1"/>
          <p:nvPr/>
        </p:nvSpPr>
        <p:spPr>
          <a:xfrm>
            <a:off x="76200" y="6324600"/>
            <a:ext cx="4578497" cy="307777"/>
          </a:xfrm>
          <a:prstGeom prst="rect">
            <a:avLst/>
          </a:prstGeom>
          <a:noFill/>
        </p:spPr>
        <p:txBody>
          <a:bodyPr wrap="none" rtlCol="0">
            <a:spAutoFit/>
          </a:bodyPr>
          <a:lstStyle/>
          <a:p>
            <a:r>
              <a:rPr lang="en-US" sz="1400" dirty="0" smtClean="0"/>
              <a:t>http://goshycab.com/2010/09/19/top-10-female-leaders/</a:t>
            </a:r>
            <a:endParaRPr lang="en-US" sz="1400" dirty="0"/>
          </a:p>
        </p:txBody>
      </p:sp>
      <p:pic>
        <p:nvPicPr>
          <p:cNvPr id="53252" name="Picture 4" descr="File:Pancha-Carrasco-1826-1890.jpg"/>
          <p:cNvPicPr>
            <a:picLocks noChangeAspect="1" noChangeArrowheads="1"/>
          </p:cNvPicPr>
          <p:nvPr/>
        </p:nvPicPr>
        <p:blipFill>
          <a:blip r:embed="rId4" cstate="print"/>
          <a:srcRect/>
          <a:stretch>
            <a:fillRect/>
          </a:stretch>
        </p:blipFill>
        <p:spPr bwMode="auto">
          <a:xfrm>
            <a:off x="6400800" y="542924"/>
            <a:ext cx="2343150" cy="3190876"/>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box(in)">
                                      <p:cBhvr>
                                        <p:cTn id="7" dur="500"/>
                                        <p:tgtEl>
                                          <p:spTgt spid="5325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box(in)">
                                      <p:cBhvr>
                                        <p:cTn id="10" dur="500"/>
                                        <p:tgtEl>
                                          <p:spTgt spid="4">
                                            <p:bg/>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ox(in)">
                                      <p:cBhvr>
                                        <p:cTn id="13" dur="500"/>
                                        <p:tgtEl>
                                          <p:spTgt spid="4">
                                            <p:txEl>
                                              <p:pRg st="0" end="0"/>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ox(in)">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228600" y="1295400"/>
            <a:ext cx="4495800" cy="3124200"/>
          </a:xfrm>
          <a:ln>
            <a:solidFill>
              <a:schemeClr val="tx1"/>
            </a:solidFill>
          </a:ln>
        </p:spPr>
        <p:txBody>
          <a:bodyPr>
            <a:normAutofit/>
          </a:bodyPr>
          <a:lstStyle/>
          <a:p>
            <a:r>
              <a:rPr lang="en-US" dirty="0" err="1" smtClean="0"/>
              <a:t>Óscar</a:t>
            </a:r>
            <a:r>
              <a:rPr lang="en-US" dirty="0" smtClean="0"/>
              <a:t> Arias (1941-)	</a:t>
            </a:r>
          </a:p>
          <a:p>
            <a:pPr lvl="1"/>
            <a:r>
              <a:rPr lang="en-US" dirty="0" smtClean="0"/>
              <a:t>Nobel Peace Prize 1985</a:t>
            </a:r>
          </a:p>
          <a:p>
            <a:pPr lvl="1"/>
            <a:r>
              <a:rPr lang="en-US" dirty="0" smtClean="0"/>
              <a:t>Helped to end civil wars in several Central American countries</a:t>
            </a:r>
          </a:p>
          <a:p>
            <a:pPr lvl="1"/>
            <a:r>
              <a:rPr lang="en-US" dirty="0" smtClean="0"/>
              <a:t>President 1986-1990, 2006-2010</a:t>
            </a:r>
            <a:endParaRPr lang="en-US" dirty="0"/>
          </a:p>
        </p:txBody>
      </p:sp>
      <p:pic>
        <p:nvPicPr>
          <p:cNvPr id="51202" name="Picture 2" descr="http://www.camaradecomercioamericana.org/oscar%20arias%20costa%20rica.jpg"/>
          <p:cNvPicPr>
            <a:picLocks noChangeAspect="1" noChangeArrowheads="1"/>
          </p:cNvPicPr>
          <p:nvPr/>
        </p:nvPicPr>
        <p:blipFill>
          <a:blip r:embed="rId3" cstate="print"/>
          <a:srcRect/>
          <a:stretch>
            <a:fillRect/>
          </a:stretch>
        </p:blipFill>
        <p:spPr bwMode="auto">
          <a:xfrm>
            <a:off x="5410200" y="304800"/>
            <a:ext cx="2895600" cy="4279212"/>
          </a:xfrm>
          <a:prstGeom prst="rect">
            <a:avLst/>
          </a:prstGeom>
          <a:noFill/>
        </p:spPr>
      </p:pic>
      <p:sp>
        <p:nvSpPr>
          <p:cNvPr id="5" name="TextBox 4"/>
          <p:cNvSpPr txBox="1"/>
          <p:nvPr/>
        </p:nvSpPr>
        <p:spPr>
          <a:xfrm>
            <a:off x="152400" y="4648200"/>
            <a:ext cx="8839200" cy="2031325"/>
          </a:xfrm>
          <a:prstGeom prst="rect">
            <a:avLst/>
          </a:prstGeom>
          <a:noFill/>
          <a:ln>
            <a:solidFill>
              <a:schemeClr val="tx1">
                <a:lumMod val="50000"/>
                <a:lumOff val="50000"/>
              </a:schemeClr>
            </a:solidFill>
          </a:ln>
        </p:spPr>
        <p:txBody>
          <a:bodyPr wrap="square" rtlCol="0">
            <a:spAutoFit/>
          </a:bodyPr>
          <a:lstStyle/>
          <a:p>
            <a:r>
              <a:rPr lang="en-US" i="1" dirty="0" smtClean="0"/>
              <a:t>“Dr. Arias drew up the peace plan which was used as a basis for negotiations to end the Central American conflict. During a 1987 Central American summit, Dr. Arias presented his peace plan which called for an immediate cease fire in all guerrilla wars, a suspension of outside military aid, general amnesty and negotiations between conflicting parties, as well as long-term measures such as free elections and general reductions in armed forces. The Arias plan was a great stride toward peace and a base for future progress.”         </a:t>
            </a:r>
            <a:r>
              <a:rPr lang="en-US" dirty="0" smtClean="0"/>
              <a:t>http://www.infocostarica.com/people/oscar.html</a:t>
            </a:r>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p:spPr>
        <p:txBody>
          <a:bodyPr/>
          <a:lstStyle/>
          <a:p>
            <a:r>
              <a:rPr lang="en-US" dirty="0" smtClean="0"/>
              <a:t>Comida de Costa Rica: Gallo Pinto</a:t>
            </a:r>
            <a:endParaRPr lang="en-US" dirty="0"/>
          </a:p>
        </p:txBody>
      </p:sp>
      <p:sp>
        <p:nvSpPr>
          <p:cNvPr id="8" name="TextBox 7"/>
          <p:cNvSpPr txBox="1"/>
          <p:nvPr/>
        </p:nvSpPr>
        <p:spPr>
          <a:xfrm>
            <a:off x="533400" y="1524000"/>
            <a:ext cx="2326278" cy="369332"/>
          </a:xfrm>
          <a:prstGeom prst="rect">
            <a:avLst/>
          </a:prstGeom>
          <a:solidFill>
            <a:schemeClr val="bg2"/>
          </a:solidFill>
          <a:ln>
            <a:solidFill>
              <a:schemeClr val="tx1"/>
            </a:solidFill>
          </a:ln>
        </p:spPr>
        <p:txBody>
          <a:bodyPr wrap="none" rtlCol="0">
            <a:spAutoFit/>
          </a:bodyPr>
          <a:lstStyle/>
          <a:p>
            <a:r>
              <a:rPr lang="en-US" dirty="0" smtClean="0"/>
              <a:t>Black beans and rice</a:t>
            </a:r>
            <a:endParaRPr lang="en-US" dirty="0"/>
          </a:p>
        </p:txBody>
      </p:sp>
      <p:pic>
        <p:nvPicPr>
          <p:cNvPr id="49154" name="Picture 2" descr="gallo pinto huevos"/>
          <p:cNvPicPr>
            <a:picLocks noChangeAspect="1" noChangeArrowheads="1"/>
          </p:cNvPicPr>
          <p:nvPr/>
        </p:nvPicPr>
        <p:blipFill>
          <a:blip r:embed="rId3" cstate="print"/>
          <a:srcRect l="20000" r="7143"/>
          <a:stretch>
            <a:fillRect/>
          </a:stretch>
        </p:blipFill>
        <p:spPr bwMode="auto">
          <a:xfrm>
            <a:off x="4800600" y="1219200"/>
            <a:ext cx="4038600" cy="2771588"/>
          </a:xfrm>
          <a:prstGeom prst="rect">
            <a:avLst/>
          </a:prstGeom>
          <a:noFill/>
        </p:spPr>
      </p:pic>
      <p:pic>
        <p:nvPicPr>
          <p:cNvPr id="49158" name="Picture 6" descr="http://ts4.mm.bing.net/th?id=H.4518873492619727&amp;pid=15.1"/>
          <p:cNvPicPr>
            <a:picLocks noChangeAspect="1" noChangeArrowheads="1"/>
          </p:cNvPicPr>
          <p:nvPr/>
        </p:nvPicPr>
        <p:blipFill>
          <a:blip r:embed="rId4" cstate="print"/>
          <a:srcRect/>
          <a:stretch>
            <a:fillRect/>
          </a:stretch>
        </p:blipFill>
        <p:spPr bwMode="auto">
          <a:xfrm>
            <a:off x="381000" y="2209800"/>
            <a:ext cx="4185987" cy="3181352"/>
          </a:xfrm>
          <a:prstGeom prst="rect">
            <a:avLst/>
          </a:prstGeom>
          <a:noFill/>
        </p:spPr>
      </p:pic>
      <p:pic>
        <p:nvPicPr>
          <p:cNvPr id="49160" name="Picture 8" descr="http://imagenes.viajeros.com/fotos/h/hm/hmakdrgm-1297991368.jpg"/>
          <p:cNvPicPr>
            <a:picLocks noChangeAspect="1" noChangeArrowheads="1"/>
          </p:cNvPicPr>
          <p:nvPr/>
        </p:nvPicPr>
        <p:blipFill>
          <a:blip r:embed="rId5" cstate="print"/>
          <a:srcRect/>
          <a:stretch>
            <a:fillRect/>
          </a:stretch>
        </p:blipFill>
        <p:spPr bwMode="auto">
          <a:xfrm>
            <a:off x="5029200" y="4114800"/>
            <a:ext cx="3431880" cy="2573162"/>
          </a:xfrm>
          <a:prstGeom prst="rect">
            <a:avLst/>
          </a:prstGeom>
          <a:noFill/>
        </p:spPr>
      </p:pic>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Comida de Costa Rica: Flan de Coco</a:t>
            </a:r>
            <a:endParaRPr lang="en-US" dirty="0"/>
          </a:p>
        </p:txBody>
      </p:sp>
      <p:sp>
        <p:nvSpPr>
          <p:cNvPr id="8" name="Content Placeholder 7"/>
          <p:cNvSpPr>
            <a:spLocks noGrp="1"/>
          </p:cNvSpPr>
          <p:nvPr>
            <p:ph idx="1"/>
          </p:nvPr>
        </p:nvSpPr>
        <p:spPr>
          <a:xfrm>
            <a:off x="4953000" y="1219200"/>
            <a:ext cx="3657600" cy="2636837"/>
          </a:xfrm>
          <a:ln>
            <a:solidFill>
              <a:schemeClr val="tx1"/>
            </a:solidFill>
          </a:ln>
        </p:spPr>
        <p:txBody>
          <a:bodyPr>
            <a:normAutofit fontScale="77500" lnSpcReduction="20000"/>
          </a:bodyPr>
          <a:lstStyle/>
          <a:p>
            <a:r>
              <a:rPr lang="en-US" dirty="0" smtClean="0"/>
              <a:t>1 can condensed milk</a:t>
            </a:r>
          </a:p>
          <a:p>
            <a:r>
              <a:rPr lang="en-US" dirty="0" smtClean="0"/>
              <a:t>1 can evaporated milk</a:t>
            </a:r>
          </a:p>
          <a:p>
            <a:r>
              <a:rPr lang="en-US" dirty="0" smtClean="0"/>
              <a:t>½ cup sugar</a:t>
            </a:r>
          </a:p>
          <a:p>
            <a:r>
              <a:rPr lang="en-US" dirty="0" smtClean="0"/>
              <a:t>½ cup milk</a:t>
            </a:r>
          </a:p>
          <a:p>
            <a:r>
              <a:rPr lang="en-US" dirty="0" smtClean="0"/>
              <a:t>½ cup shredded coconut </a:t>
            </a:r>
          </a:p>
          <a:p>
            <a:r>
              <a:rPr lang="en-US" dirty="0" smtClean="0"/>
              <a:t>6 eggs</a:t>
            </a:r>
          </a:p>
          <a:p>
            <a:endParaRPr lang="en-US" dirty="0"/>
          </a:p>
        </p:txBody>
      </p:sp>
      <p:sp>
        <p:nvSpPr>
          <p:cNvPr id="3" name="TextBox 2"/>
          <p:cNvSpPr txBox="1"/>
          <p:nvPr/>
        </p:nvSpPr>
        <p:spPr>
          <a:xfrm>
            <a:off x="3200400" y="1219200"/>
            <a:ext cx="1556836" cy="369332"/>
          </a:xfrm>
          <a:prstGeom prst="rect">
            <a:avLst/>
          </a:prstGeom>
          <a:solidFill>
            <a:schemeClr val="bg2"/>
          </a:solidFill>
          <a:ln>
            <a:solidFill>
              <a:schemeClr val="tx1"/>
            </a:solidFill>
          </a:ln>
        </p:spPr>
        <p:txBody>
          <a:bodyPr wrap="none" rtlCol="0">
            <a:spAutoFit/>
          </a:bodyPr>
          <a:lstStyle/>
          <a:p>
            <a:r>
              <a:rPr lang="en-US" dirty="0" smtClean="0"/>
              <a:t>Coconut Flan</a:t>
            </a:r>
            <a:endParaRPr lang="en-US" dirty="0"/>
          </a:p>
        </p:txBody>
      </p:sp>
      <p:pic>
        <p:nvPicPr>
          <p:cNvPr id="47108" name="Picture 4" descr="http://www.saborcontinental.com/wp-content/uploads/2009/02/flandecoco.jpg"/>
          <p:cNvPicPr>
            <a:picLocks noChangeAspect="1" noChangeArrowheads="1"/>
          </p:cNvPicPr>
          <p:nvPr/>
        </p:nvPicPr>
        <p:blipFill>
          <a:blip r:embed="rId3" cstate="print"/>
          <a:srcRect/>
          <a:stretch>
            <a:fillRect/>
          </a:stretch>
        </p:blipFill>
        <p:spPr bwMode="auto">
          <a:xfrm>
            <a:off x="381000" y="3962400"/>
            <a:ext cx="3810000" cy="2343151"/>
          </a:xfrm>
          <a:prstGeom prst="rect">
            <a:avLst/>
          </a:prstGeom>
          <a:noFill/>
        </p:spPr>
      </p:pic>
      <p:pic>
        <p:nvPicPr>
          <p:cNvPr id="47110" name="Picture 6" descr="http://www.ticofiestas.com/wp-content/uploads/2010/07/flan_de_coco_.jpg"/>
          <p:cNvPicPr>
            <a:picLocks noChangeAspect="1" noChangeArrowheads="1"/>
          </p:cNvPicPr>
          <p:nvPr/>
        </p:nvPicPr>
        <p:blipFill>
          <a:blip r:embed="rId4" cstate="print"/>
          <a:srcRect/>
          <a:stretch>
            <a:fillRect/>
          </a:stretch>
        </p:blipFill>
        <p:spPr bwMode="auto">
          <a:xfrm>
            <a:off x="4800600" y="4038600"/>
            <a:ext cx="3810000" cy="2524126"/>
          </a:xfrm>
          <a:prstGeom prst="rect">
            <a:avLst/>
          </a:prstGeom>
          <a:noFill/>
        </p:spPr>
      </p:pic>
      <p:pic>
        <p:nvPicPr>
          <p:cNvPr id="47112" name="Picture 8" descr="flandecoco1"/>
          <p:cNvPicPr>
            <a:picLocks noChangeAspect="1" noChangeArrowheads="1"/>
          </p:cNvPicPr>
          <p:nvPr/>
        </p:nvPicPr>
        <p:blipFill>
          <a:blip r:embed="rId5" cstate="print"/>
          <a:srcRect/>
          <a:stretch>
            <a:fillRect/>
          </a:stretch>
        </p:blipFill>
        <p:spPr bwMode="auto">
          <a:xfrm>
            <a:off x="457200" y="1676400"/>
            <a:ext cx="3200400" cy="2133600"/>
          </a:xfrm>
          <a:prstGeom prst="rect">
            <a:avLst/>
          </a:prstGeom>
          <a:noFill/>
        </p:spPr>
      </p:pic>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p:spPr>
        <p:txBody>
          <a:bodyPr/>
          <a:lstStyle/>
          <a:p>
            <a:r>
              <a:rPr lang="en-US" dirty="0" smtClean="0"/>
              <a:t>Comida de Costa Rica: </a:t>
            </a:r>
            <a:r>
              <a:rPr lang="en-US" dirty="0" err="1" smtClean="0"/>
              <a:t>CafÉ</a:t>
            </a:r>
            <a:r>
              <a:rPr lang="en-US" dirty="0" smtClean="0"/>
              <a:t> con </a:t>
            </a:r>
            <a:r>
              <a:rPr lang="en-US" dirty="0" err="1" smtClean="0"/>
              <a:t>leche</a:t>
            </a:r>
            <a:endParaRPr lang="en-US" dirty="0"/>
          </a:p>
        </p:txBody>
      </p:sp>
      <p:sp>
        <p:nvSpPr>
          <p:cNvPr id="3" name="TextBox 2"/>
          <p:cNvSpPr txBox="1"/>
          <p:nvPr/>
        </p:nvSpPr>
        <p:spPr>
          <a:xfrm>
            <a:off x="1249963" y="1295400"/>
            <a:ext cx="5912837" cy="369332"/>
          </a:xfrm>
          <a:prstGeom prst="rect">
            <a:avLst/>
          </a:prstGeom>
          <a:solidFill>
            <a:schemeClr val="bg2"/>
          </a:solidFill>
          <a:ln>
            <a:solidFill>
              <a:schemeClr val="tx1"/>
            </a:solidFill>
          </a:ln>
        </p:spPr>
        <p:txBody>
          <a:bodyPr wrap="none" rtlCol="0">
            <a:spAutoFit/>
          </a:bodyPr>
          <a:lstStyle/>
          <a:p>
            <a:r>
              <a:rPr lang="en-US" dirty="0" smtClean="0"/>
              <a:t>Hot steamed milk mixed equally with strong black coffee</a:t>
            </a:r>
            <a:endParaRPr lang="en-US" dirty="0"/>
          </a:p>
        </p:txBody>
      </p:sp>
      <p:pic>
        <p:nvPicPr>
          <p:cNvPr id="45058" name="Picture 2" descr="http://3.bp.blogspot.com/-YivSLFQu_u8/TiGExkWIAZI/AAAAAAAAAUs/WFaoQ_hHYNk/s1600/cafe_con_leche.jpg"/>
          <p:cNvPicPr>
            <a:picLocks noChangeAspect="1" noChangeArrowheads="1"/>
          </p:cNvPicPr>
          <p:nvPr/>
        </p:nvPicPr>
        <p:blipFill>
          <a:blip r:embed="rId3" cstate="print"/>
          <a:srcRect/>
          <a:stretch>
            <a:fillRect/>
          </a:stretch>
        </p:blipFill>
        <p:spPr bwMode="auto">
          <a:xfrm>
            <a:off x="228600" y="1981200"/>
            <a:ext cx="6197600" cy="4648200"/>
          </a:xfrm>
          <a:prstGeom prst="rect">
            <a:avLst/>
          </a:prstGeom>
          <a:noFill/>
        </p:spPr>
      </p:pic>
      <p:pic>
        <p:nvPicPr>
          <p:cNvPr id="45060" name="Picture 4" descr="http://www.serviexpo.com/uploadedimages/9368241.jpg"/>
          <p:cNvPicPr>
            <a:picLocks noChangeAspect="1" noChangeArrowheads="1"/>
          </p:cNvPicPr>
          <p:nvPr/>
        </p:nvPicPr>
        <p:blipFill>
          <a:blip r:embed="rId4" cstate="print"/>
          <a:srcRect/>
          <a:stretch>
            <a:fillRect/>
          </a:stretch>
        </p:blipFill>
        <p:spPr bwMode="auto">
          <a:xfrm>
            <a:off x="6248400" y="3581400"/>
            <a:ext cx="2600324" cy="3200400"/>
          </a:xfrm>
          <a:prstGeom prst="rect">
            <a:avLst/>
          </a:prstGeom>
          <a:noFill/>
        </p:spPr>
      </p:pic>
      <p:pic>
        <p:nvPicPr>
          <p:cNvPr id="45064" name="Picture 8" descr="http://cache2.allpostersimages.com/p/LRG/26/2674/9C2UD00Z/posters/spence-inga-coffee-beans-on-tree-costa-rica.jpg"/>
          <p:cNvPicPr>
            <a:picLocks noChangeAspect="1" noChangeArrowheads="1"/>
          </p:cNvPicPr>
          <p:nvPr/>
        </p:nvPicPr>
        <p:blipFill>
          <a:blip r:embed="rId5" cstate="print"/>
          <a:srcRect/>
          <a:stretch>
            <a:fillRect/>
          </a:stretch>
        </p:blipFill>
        <p:spPr bwMode="auto">
          <a:xfrm>
            <a:off x="7315200" y="1219200"/>
            <a:ext cx="1676400" cy="2231894"/>
          </a:xfrm>
          <a:prstGeom prst="rect">
            <a:avLst/>
          </a:prstGeom>
          <a:noFill/>
        </p:spPr>
      </p:pic>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841248"/>
          </a:xfrm>
        </p:spPr>
        <p:txBody>
          <a:bodyPr/>
          <a:lstStyle/>
          <a:p>
            <a:r>
              <a:rPr lang="en-US" sz="3200" dirty="0" smtClean="0"/>
              <a:t>Comida de Costa Rica</a:t>
            </a:r>
            <a:r>
              <a:rPr lang="en-US" dirty="0" smtClean="0"/>
              <a:t>: Fresco de </a:t>
            </a:r>
            <a:r>
              <a:rPr lang="en-US" dirty="0" err="1" smtClean="0"/>
              <a:t>fruta</a:t>
            </a:r>
            <a:endParaRPr lang="en-US" dirty="0"/>
          </a:p>
        </p:txBody>
      </p:sp>
      <p:pic>
        <p:nvPicPr>
          <p:cNvPr id="43010" name="Picture 2" descr="http://www.iclc.ws/gallery/albums/userpics/normal_100_3761%7E0.jpg"/>
          <p:cNvPicPr>
            <a:picLocks noChangeAspect="1" noChangeArrowheads="1"/>
          </p:cNvPicPr>
          <p:nvPr/>
        </p:nvPicPr>
        <p:blipFill>
          <a:blip r:embed="rId3" cstate="print"/>
          <a:srcRect/>
          <a:stretch>
            <a:fillRect/>
          </a:stretch>
        </p:blipFill>
        <p:spPr bwMode="auto">
          <a:xfrm>
            <a:off x="152400" y="1295400"/>
            <a:ext cx="4575821" cy="3429000"/>
          </a:xfrm>
          <a:prstGeom prst="rect">
            <a:avLst/>
          </a:prstGeom>
          <a:noFill/>
        </p:spPr>
      </p:pic>
      <p:pic>
        <p:nvPicPr>
          <p:cNvPr id="43014" name="Picture 6" descr="http://static2.todanoticia.com/tn2/uploads/news_image/2011/12/16/macedonia-frutas-fruit-salad-mango.jpg"/>
          <p:cNvPicPr>
            <a:picLocks noChangeAspect="1" noChangeArrowheads="1"/>
          </p:cNvPicPr>
          <p:nvPr/>
        </p:nvPicPr>
        <p:blipFill>
          <a:blip r:embed="rId4" cstate="print"/>
          <a:srcRect/>
          <a:stretch>
            <a:fillRect/>
          </a:stretch>
        </p:blipFill>
        <p:spPr bwMode="auto">
          <a:xfrm>
            <a:off x="4800600" y="3657600"/>
            <a:ext cx="4095750" cy="2876551"/>
          </a:xfrm>
          <a:prstGeom prst="rect">
            <a:avLst/>
          </a:prstGeom>
          <a:noFill/>
        </p:spPr>
      </p:pic>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facts</a:t>
            </a:r>
            <a:endParaRPr lang="en-US" dirty="0"/>
          </a:p>
        </p:txBody>
      </p:sp>
      <p:sp>
        <p:nvSpPr>
          <p:cNvPr id="3" name="TextBox 2"/>
          <p:cNvSpPr txBox="1"/>
          <p:nvPr/>
        </p:nvSpPr>
        <p:spPr>
          <a:xfrm>
            <a:off x="1219200" y="3124200"/>
            <a:ext cx="2895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latin typeface="+mj-lt"/>
              </a:rPr>
              <a:t>La </a:t>
            </a:r>
            <a:r>
              <a:rPr lang="en-US" sz="3200" dirty="0" err="1" smtClean="0">
                <a:latin typeface="+mj-lt"/>
              </a:rPr>
              <a:t>poblaci</a:t>
            </a:r>
            <a:r>
              <a:rPr lang="en-US" sz="3200" dirty="0" err="1" smtClean="0">
                <a:latin typeface="+mj-lt"/>
                <a:cs typeface="Arial"/>
              </a:rPr>
              <a:t>ón</a:t>
            </a:r>
            <a:r>
              <a:rPr lang="en-US" sz="3200" dirty="0" smtClean="0">
                <a:latin typeface="+mj-lt"/>
                <a:cs typeface="Arial"/>
              </a:rPr>
              <a:t> –4.5million</a:t>
            </a:r>
            <a:endParaRPr lang="en-US" sz="3200" dirty="0">
              <a:latin typeface="+mj-lt"/>
            </a:endParaRPr>
          </a:p>
        </p:txBody>
      </p:sp>
      <p:sp>
        <p:nvSpPr>
          <p:cNvPr id="4" name="TextBox 3"/>
          <p:cNvSpPr txBox="1"/>
          <p:nvPr/>
        </p:nvSpPr>
        <p:spPr>
          <a:xfrm>
            <a:off x="5638800" y="304800"/>
            <a:ext cx="3276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t>El </a:t>
            </a:r>
            <a:r>
              <a:rPr lang="en-US" sz="3200" dirty="0" err="1" smtClean="0"/>
              <a:t>ingreso</a:t>
            </a:r>
            <a:r>
              <a:rPr lang="en-US" sz="3200" dirty="0" smtClean="0"/>
              <a:t> </a:t>
            </a:r>
            <a:r>
              <a:rPr lang="en-US" sz="3200" dirty="0" err="1" smtClean="0"/>
              <a:t>anual</a:t>
            </a:r>
            <a:r>
              <a:rPr lang="en-US" sz="3200" dirty="0" smtClean="0"/>
              <a:t>- $5,560 per year </a:t>
            </a:r>
            <a:endParaRPr lang="en-US" sz="3200" dirty="0"/>
          </a:p>
        </p:txBody>
      </p:sp>
      <p:sp>
        <p:nvSpPr>
          <p:cNvPr id="5" name="Content Placeholder 2"/>
          <p:cNvSpPr txBox="1">
            <a:spLocks/>
          </p:cNvSpPr>
          <p:nvPr/>
        </p:nvSpPr>
        <p:spPr>
          <a:xfrm>
            <a:off x="609600" y="1782763"/>
            <a:ext cx="4038600" cy="1189037"/>
          </a:xfrm>
          <a:prstGeom prst="rect">
            <a:avLst/>
          </a:prstGeom>
          <a:solidFill>
            <a:schemeClr val="bg2">
              <a:lumMod val="90000"/>
            </a:schemeClr>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La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Moneda</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Nacional</a:t>
            </a:r>
            <a:r>
              <a:rPr lang="en-US" sz="3200" dirty="0" smtClean="0">
                <a:solidFill>
                  <a:schemeClr val="tx2"/>
                </a:solidFill>
              </a:rPr>
              <a:t>:</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en-US" sz="3200" dirty="0" smtClean="0">
                <a:solidFill>
                  <a:schemeClr val="tx2"/>
                </a:solidFill>
              </a:rPr>
              <a:t>Col</a:t>
            </a:r>
            <a:r>
              <a:rPr lang="en-US" sz="3200" dirty="0" smtClean="0">
                <a:solidFill>
                  <a:schemeClr val="tx2"/>
                </a:solidFill>
                <a:latin typeface="Arial"/>
                <a:cs typeface="Arial"/>
              </a:rPr>
              <a:t>ón</a:t>
            </a:r>
            <a:endParaRPr lang="en-US" sz="3200" dirty="0" smtClean="0">
              <a:solidFill>
                <a:schemeClr val="tx2"/>
              </a:solidFill>
            </a:endParaRPr>
          </a:p>
        </p:txBody>
      </p:sp>
      <p:sp>
        <p:nvSpPr>
          <p:cNvPr id="10" name="TextBox 9"/>
          <p:cNvSpPr txBox="1"/>
          <p:nvPr/>
        </p:nvSpPr>
        <p:spPr>
          <a:xfrm rot="753648">
            <a:off x="5368072" y="5478169"/>
            <a:ext cx="3487323" cy="935624"/>
          </a:xfrm>
          <a:prstGeom prst="rect">
            <a:avLst/>
          </a:prstGeom>
          <a:solidFill>
            <a:schemeClr val="bg2">
              <a:lumMod val="90000"/>
            </a:schemeClr>
          </a:solidFill>
          <a:ln>
            <a:solidFill>
              <a:schemeClr val="tx1"/>
            </a:solidFill>
          </a:ln>
        </p:spPr>
        <p:txBody>
          <a:bodyPr wrap="square" rtlCol="0">
            <a:spAutoFit/>
          </a:bodyPr>
          <a:lstStyle/>
          <a:p>
            <a:r>
              <a:rPr lang="en-US" dirty="0" smtClean="0"/>
              <a:t>Bizarre Fact: Toilet paper goes in the trash can next to the toilet due to plumbing issues</a:t>
            </a:r>
            <a:endParaRPr lang="en-US" dirty="0"/>
          </a:p>
        </p:txBody>
      </p:sp>
      <p:sp>
        <p:nvSpPr>
          <p:cNvPr id="7" name="TextBox 6">
            <a:hlinkClick r:id="rId3"/>
          </p:cNvPr>
          <p:cNvSpPr txBox="1"/>
          <p:nvPr/>
        </p:nvSpPr>
        <p:spPr>
          <a:xfrm>
            <a:off x="381000" y="6096000"/>
            <a:ext cx="4527906" cy="369332"/>
          </a:xfrm>
          <a:prstGeom prst="rect">
            <a:avLst/>
          </a:prstGeom>
          <a:solidFill>
            <a:schemeClr val="bg2">
              <a:lumMod val="75000"/>
            </a:schemeClr>
          </a:solidFill>
          <a:ln>
            <a:solidFill>
              <a:schemeClr val="tx1"/>
            </a:solidFill>
          </a:ln>
        </p:spPr>
        <p:txBody>
          <a:bodyPr wrap="none" rtlCol="0">
            <a:spAutoFit/>
          </a:bodyPr>
          <a:lstStyle/>
          <a:p>
            <a:r>
              <a:rPr lang="en-US" dirty="0" smtClean="0"/>
              <a:t>Video on Living in Costa Rica as American</a:t>
            </a:r>
            <a:endParaRPr lang="en-US" dirty="0"/>
          </a:p>
        </p:txBody>
      </p:sp>
      <p:sp>
        <p:nvSpPr>
          <p:cNvPr id="8" name="TextBox 7">
            <a:hlinkClick r:id="rId4"/>
          </p:cNvPr>
          <p:cNvSpPr txBox="1"/>
          <p:nvPr/>
        </p:nvSpPr>
        <p:spPr>
          <a:xfrm>
            <a:off x="838200" y="5345668"/>
            <a:ext cx="2416046" cy="369332"/>
          </a:xfrm>
          <a:prstGeom prst="rect">
            <a:avLst/>
          </a:prstGeom>
          <a:solidFill>
            <a:schemeClr val="bg2">
              <a:lumMod val="75000"/>
            </a:schemeClr>
          </a:solidFill>
          <a:ln>
            <a:solidFill>
              <a:schemeClr val="tx1"/>
            </a:solidFill>
          </a:ln>
        </p:spPr>
        <p:txBody>
          <a:bodyPr wrap="none" rtlCol="0">
            <a:spAutoFit/>
          </a:bodyPr>
          <a:lstStyle/>
          <a:p>
            <a:r>
              <a:rPr lang="en-US" dirty="0" smtClean="0"/>
              <a:t>Retiring in Costa Rica</a:t>
            </a:r>
            <a:endParaRPr lang="en-US" dirty="0"/>
          </a:p>
        </p:txBody>
      </p:sp>
      <p:sp>
        <p:nvSpPr>
          <p:cNvPr id="9" name="TextBox 8">
            <a:hlinkClick r:id="rId5"/>
          </p:cNvPr>
          <p:cNvSpPr txBox="1"/>
          <p:nvPr/>
        </p:nvSpPr>
        <p:spPr>
          <a:xfrm>
            <a:off x="304800" y="4583668"/>
            <a:ext cx="4519186" cy="369332"/>
          </a:xfrm>
          <a:prstGeom prst="rect">
            <a:avLst/>
          </a:prstGeom>
          <a:solidFill>
            <a:schemeClr val="bg2">
              <a:lumMod val="75000"/>
            </a:schemeClr>
          </a:solidFill>
          <a:ln>
            <a:solidFill>
              <a:schemeClr val="tx1"/>
            </a:solidFill>
          </a:ln>
        </p:spPr>
        <p:txBody>
          <a:bodyPr wrap="none" rtlCol="0">
            <a:spAutoFit/>
          </a:bodyPr>
          <a:lstStyle/>
          <a:p>
            <a:r>
              <a:rPr lang="en-US" dirty="0" smtClean="0"/>
              <a:t>Why Gringo Businesses Fail in Costa Rica</a:t>
            </a:r>
            <a:endParaRPr lang="en-US" dirty="0"/>
          </a:p>
        </p:txBody>
      </p:sp>
      <p:pic>
        <p:nvPicPr>
          <p:cNvPr id="40962" name="Picture 2" descr="Toucan"/>
          <p:cNvPicPr>
            <a:picLocks noChangeAspect="1" noChangeArrowheads="1"/>
          </p:cNvPicPr>
          <p:nvPr/>
        </p:nvPicPr>
        <p:blipFill>
          <a:blip r:embed="rId6" cstate="print"/>
          <a:srcRect/>
          <a:stretch>
            <a:fillRect/>
          </a:stretch>
        </p:blipFill>
        <p:spPr bwMode="auto">
          <a:xfrm>
            <a:off x="3429000" y="152400"/>
            <a:ext cx="1905000" cy="1428750"/>
          </a:xfrm>
          <a:prstGeom prst="rect">
            <a:avLst/>
          </a:prstGeom>
          <a:noFill/>
        </p:spPr>
      </p:pic>
      <p:pic>
        <p:nvPicPr>
          <p:cNvPr id="40964" name="Picture 4" descr="http://ts1.mm.bing.net/th?id=H.5022844902245670&amp;pid=15.1"/>
          <p:cNvPicPr>
            <a:picLocks noChangeAspect="1" noChangeArrowheads="1"/>
          </p:cNvPicPr>
          <p:nvPr/>
        </p:nvPicPr>
        <p:blipFill>
          <a:blip r:embed="rId7" cstate="print"/>
          <a:srcRect/>
          <a:stretch>
            <a:fillRect/>
          </a:stretch>
        </p:blipFill>
        <p:spPr bwMode="auto">
          <a:xfrm>
            <a:off x="4953000" y="1653678"/>
            <a:ext cx="3733800" cy="3299322"/>
          </a:xfrm>
          <a:prstGeom prst="rect">
            <a:avLst/>
          </a:prstGeom>
          <a:noFill/>
        </p:spPr>
      </p:pic>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1184825"/>
          </a:xfrm>
        </p:spPr>
        <p:txBody>
          <a:bodyPr/>
          <a:lstStyle/>
          <a:p>
            <a:r>
              <a:rPr lang="en-US" dirty="0" smtClean="0"/>
              <a:t>Costa Rica</a:t>
            </a:r>
            <a:endParaRPr lang="en-US" dirty="0"/>
          </a:p>
        </p:txBody>
      </p:sp>
      <p:pic>
        <p:nvPicPr>
          <p:cNvPr id="4" name="Picture 2" descr="http://www.traveller-now.com/upload/shared_/d/d8/Map_of_Central_America.png">
            <a:hlinkClick r:id="rId3"/>
          </p:cNvPr>
          <p:cNvPicPr>
            <a:picLocks noChangeAspect="1" noChangeArrowheads="1"/>
          </p:cNvPicPr>
          <p:nvPr/>
        </p:nvPicPr>
        <p:blipFill>
          <a:blip r:embed="rId4" cstate="print"/>
          <a:srcRect/>
          <a:stretch>
            <a:fillRect/>
          </a:stretch>
        </p:blipFill>
        <p:spPr bwMode="auto">
          <a:xfrm>
            <a:off x="762000" y="1143000"/>
            <a:ext cx="7260634" cy="5181599"/>
          </a:xfrm>
          <a:prstGeom prst="rect">
            <a:avLst/>
          </a:prstGeom>
          <a:noFill/>
        </p:spPr>
      </p:pic>
      <p:sp>
        <p:nvSpPr>
          <p:cNvPr id="5" name="Down Arrow 4"/>
          <p:cNvSpPr/>
          <p:nvPr/>
        </p:nvSpPr>
        <p:spPr>
          <a:xfrm rot="2233503">
            <a:off x="5798816" y="1467438"/>
            <a:ext cx="571574" cy="3744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8686800" cy="1184825"/>
          </a:xfrm>
        </p:spPr>
        <p:txBody>
          <a:bodyPr/>
          <a:lstStyle/>
          <a:p>
            <a:r>
              <a:rPr lang="en-US" dirty="0" smtClean="0"/>
              <a:t>Panama</a:t>
            </a:r>
            <a:endParaRPr lang="en-US" dirty="0"/>
          </a:p>
        </p:txBody>
      </p:sp>
      <p:pic>
        <p:nvPicPr>
          <p:cNvPr id="4" name="Picture 2" descr="http://www.traveller-now.com/upload/shared_/d/d8/Map_of_Central_America.png">
            <a:hlinkClick r:id="rId3"/>
          </p:cNvPr>
          <p:cNvPicPr>
            <a:picLocks noChangeAspect="1" noChangeArrowheads="1"/>
          </p:cNvPicPr>
          <p:nvPr/>
        </p:nvPicPr>
        <p:blipFill>
          <a:blip r:embed="rId4" cstate="print"/>
          <a:srcRect/>
          <a:stretch>
            <a:fillRect/>
          </a:stretch>
        </p:blipFill>
        <p:spPr bwMode="auto">
          <a:xfrm>
            <a:off x="1295400" y="1219200"/>
            <a:ext cx="7172325" cy="5118577"/>
          </a:xfrm>
          <a:prstGeom prst="rect">
            <a:avLst/>
          </a:prstGeom>
          <a:noFill/>
        </p:spPr>
      </p:pic>
      <p:sp>
        <p:nvSpPr>
          <p:cNvPr id="5" name="Down Arrow 4"/>
          <p:cNvSpPr/>
          <p:nvPr/>
        </p:nvSpPr>
        <p:spPr>
          <a:xfrm rot="1250083">
            <a:off x="6488381" y="1768620"/>
            <a:ext cx="621590" cy="3372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www.ezilon.com/maps/images/centralamerica/Panama-map.gif"/>
          <p:cNvPicPr>
            <a:picLocks noChangeAspect="1" noChangeArrowheads="1"/>
          </p:cNvPicPr>
          <p:nvPr/>
        </p:nvPicPr>
        <p:blipFill>
          <a:blip r:embed="rId3" cstate="print"/>
          <a:srcRect/>
          <a:stretch>
            <a:fillRect/>
          </a:stretch>
        </p:blipFill>
        <p:spPr bwMode="auto">
          <a:xfrm>
            <a:off x="229968" y="914400"/>
            <a:ext cx="8914032" cy="4924182"/>
          </a:xfrm>
          <a:prstGeom prst="rect">
            <a:avLst/>
          </a:prstGeom>
          <a:noFill/>
        </p:spPr>
      </p:pic>
      <p:sp>
        <p:nvSpPr>
          <p:cNvPr id="7" name="TextBox 6">
            <a:hlinkClick r:id="rId4"/>
          </p:cNvPr>
          <p:cNvSpPr txBox="1"/>
          <p:nvPr/>
        </p:nvSpPr>
        <p:spPr>
          <a:xfrm>
            <a:off x="2362200" y="6324600"/>
            <a:ext cx="5408532" cy="369332"/>
          </a:xfrm>
          <a:prstGeom prst="rect">
            <a:avLst/>
          </a:prstGeom>
          <a:solidFill>
            <a:schemeClr val="bg2">
              <a:lumMod val="75000"/>
            </a:schemeClr>
          </a:solidFill>
          <a:ln>
            <a:solidFill>
              <a:schemeClr val="tx1"/>
            </a:solidFill>
          </a:ln>
        </p:spPr>
        <p:txBody>
          <a:bodyPr wrap="none" rtlCol="0">
            <a:spAutoFit/>
          </a:bodyPr>
          <a:lstStyle/>
          <a:p>
            <a:r>
              <a:rPr lang="en-US" dirty="0" smtClean="0"/>
              <a:t>BBC’s Howard </a:t>
            </a:r>
            <a:r>
              <a:rPr lang="en-US" dirty="0" err="1" smtClean="0"/>
              <a:t>Stableford</a:t>
            </a:r>
            <a:r>
              <a:rPr lang="en-US" dirty="0" smtClean="0"/>
              <a:t> Welcomes Us to Panama</a:t>
            </a:r>
            <a:endParaRPr lang="en-US" dirty="0"/>
          </a:p>
        </p:txBody>
      </p:sp>
      <p:sp>
        <p:nvSpPr>
          <p:cNvPr id="4" name="TextBox 3">
            <a:hlinkClick r:id="rId5"/>
          </p:cNvPr>
          <p:cNvSpPr txBox="1"/>
          <p:nvPr/>
        </p:nvSpPr>
        <p:spPr>
          <a:xfrm rot="516851">
            <a:off x="4621970" y="498566"/>
            <a:ext cx="3945302" cy="923330"/>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Welcome </a:t>
            </a:r>
            <a:r>
              <a:rPr lang="en-US" dirty="0" smtClean="0"/>
              <a:t>to </a:t>
            </a:r>
            <a:r>
              <a:rPr lang="en-US" dirty="0" smtClean="0"/>
              <a:t>Panama: </a:t>
            </a:r>
          </a:p>
          <a:p>
            <a:pPr algn="ctr"/>
            <a:r>
              <a:rPr lang="en-US" dirty="0" smtClean="0"/>
              <a:t>Perfect </a:t>
            </a:r>
            <a:r>
              <a:rPr lang="en-US" dirty="0" smtClean="0"/>
              <a:t>tropical paradise for retirement, investment, and tourism</a:t>
            </a:r>
            <a:endParaRPr lang="en-US" dirty="0"/>
          </a:p>
        </p:txBody>
      </p:sp>
      <p:sp>
        <p:nvSpPr>
          <p:cNvPr id="5" name="Down Arrow 4"/>
          <p:cNvSpPr/>
          <p:nvPr/>
        </p:nvSpPr>
        <p:spPr>
          <a:xfrm>
            <a:off x="1524000" y="609600"/>
            <a:ext cx="228600" cy="1143000"/>
          </a:xfrm>
          <a:prstGeom prst="down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20704026">
            <a:off x="6617011" y="3684250"/>
            <a:ext cx="329578" cy="17212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err="1" smtClean="0"/>
              <a:t>Lugares</a:t>
            </a:r>
            <a:r>
              <a:rPr lang="en-US" sz="3200" dirty="0" smtClean="0"/>
              <a:t> </a:t>
            </a:r>
            <a:r>
              <a:rPr lang="en-US" sz="3200" dirty="0" err="1" smtClean="0"/>
              <a:t>para</a:t>
            </a:r>
            <a:r>
              <a:rPr lang="en-US" sz="3200" dirty="0" smtClean="0"/>
              <a:t> </a:t>
            </a:r>
            <a:r>
              <a:rPr lang="en-US" sz="3200" dirty="0" err="1" smtClean="0"/>
              <a:t>visitar</a:t>
            </a:r>
            <a:r>
              <a:rPr lang="en-US" dirty="0" smtClean="0"/>
              <a:t>: </a:t>
            </a:r>
            <a:br>
              <a:rPr lang="en-US" dirty="0" smtClean="0"/>
            </a:br>
            <a:r>
              <a:rPr lang="en-US" dirty="0" err="1" smtClean="0"/>
              <a:t>PanamÁ</a:t>
            </a:r>
            <a:r>
              <a:rPr lang="en-US" dirty="0" smtClean="0"/>
              <a:t> : La Capital</a:t>
            </a:r>
            <a:endParaRPr lang="en-US" dirty="0"/>
          </a:p>
        </p:txBody>
      </p:sp>
      <p:sp>
        <p:nvSpPr>
          <p:cNvPr id="8" name="Content Placeholder 7"/>
          <p:cNvSpPr>
            <a:spLocks noGrp="1"/>
          </p:cNvSpPr>
          <p:nvPr>
            <p:ph idx="1"/>
          </p:nvPr>
        </p:nvSpPr>
        <p:spPr>
          <a:xfrm>
            <a:off x="4724400" y="76200"/>
            <a:ext cx="4267200" cy="6248400"/>
          </a:xfrm>
          <a:ln>
            <a:solidFill>
              <a:schemeClr val="tx1"/>
            </a:solidFill>
          </a:ln>
        </p:spPr>
        <p:txBody>
          <a:bodyPr>
            <a:noAutofit/>
          </a:bodyPr>
          <a:lstStyle/>
          <a:p>
            <a:r>
              <a:rPr lang="en-US" sz="2000" dirty="0" smtClean="0"/>
              <a:t>Panama City, is a modern, sophisticated metropolis that resembles Miami and has established commerce, arts, fashion and dining. </a:t>
            </a:r>
          </a:p>
          <a:p>
            <a:r>
              <a:rPr lang="en-US" sz="2000" dirty="0" smtClean="0"/>
              <a:t>Panama's government has strong ties to the United States and strongly supports business, development and tourism. The International Monetary Fund applauds the country's diversified economy and predicts it to have one of the strongest GDP growth rates in the world for the next several years. Panama is known for its highly developed international banking sector, with about 80 banks from several. http://wikitravel.org/en/Panama</a:t>
            </a:r>
            <a:endParaRPr lang="en-US" sz="2000" dirty="0"/>
          </a:p>
        </p:txBody>
      </p:sp>
      <p:pic>
        <p:nvPicPr>
          <p:cNvPr id="34820" name="Picture 4" descr="http://audibletraveler.files.wordpress.com/2012/01/punta-patialla1.jpeg"/>
          <p:cNvPicPr>
            <a:picLocks noChangeAspect="1" noChangeArrowheads="1"/>
          </p:cNvPicPr>
          <p:nvPr/>
        </p:nvPicPr>
        <p:blipFill>
          <a:blip r:embed="rId3" cstate="print"/>
          <a:srcRect/>
          <a:stretch>
            <a:fillRect/>
          </a:stretch>
        </p:blipFill>
        <p:spPr bwMode="auto">
          <a:xfrm>
            <a:off x="152400" y="2133600"/>
            <a:ext cx="4724400" cy="3508218"/>
          </a:xfrm>
          <a:prstGeom prst="rect">
            <a:avLst/>
          </a:prstGeom>
          <a:noFill/>
        </p:spPr>
      </p:pic>
      <p:sp>
        <p:nvSpPr>
          <p:cNvPr id="9" name="TextBox 8">
            <a:hlinkClick r:id="rId4"/>
          </p:cNvPr>
          <p:cNvSpPr txBox="1"/>
          <p:nvPr/>
        </p:nvSpPr>
        <p:spPr>
          <a:xfrm>
            <a:off x="76200" y="5943600"/>
            <a:ext cx="4976683" cy="646331"/>
          </a:xfrm>
          <a:prstGeom prst="rect">
            <a:avLst/>
          </a:prstGeom>
          <a:solidFill>
            <a:schemeClr val="bg2">
              <a:lumMod val="75000"/>
            </a:schemeClr>
          </a:solidFill>
          <a:ln>
            <a:solidFill>
              <a:schemeClr val="tx1"/>
            </a:solidFill>
          </a:ln>
        </p:spPr>
        <p:txBody>
          <a:bodyPr wrap="none" rtlCol="0">
            <a:spAutoFit/>
          </a:bodyPr>
          <a:lstStyle/>
          <a:p>
            <a:pPr algn="ctr"/>
            <a:r>
              <a:rPr lang="en-US" dirty="0" smtClean="0"/>
              <a:t>Panama City and Canal Explosion Video 2008 </a:t>
            </a:r>
          </a:p>
          <a:p>
            <a:pPr algn="ctr"/>
            <a:r>
              <a:rPr lang="en-US" dirty="0" smtClean="0"/>
              <a:t>First half focuses on business growth </a:t>
            </a:r>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2000"/>
                                        <p:tgtEl>
                                          <p:spTgt spid="8">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dirty="0" smtClean="0"/>
              <a:t>Panama canal- </a:t>
            </a:r>
            <a:r>
              <a:rPr lang="en-US" dirty="0" err="1" smtClean="0"/>
              <a:t>miraflores</a:t>
            </a:r>
            <a:r>
              <a:rPr lang="en-US" dirty="0" smtClean="0"/>
              <a:t> locks</a:t>
            </a:r>
            <a:endParaRPr lang="en-US" dirty="0"/>
          </a:p>
        </p:txBody>
      </p:sp>
      <p:sp>
        <p:nvSpPr>
          <p:cNvPr id="4" name="Content Placeholder 3"/>
          <p:cNvSpPr>
            <a:spLocks noGrp="1"/>
          </p:cNvSpPr>
          <p:nvPr>
            <p:ph idx="1"/>
          </p:nvPr>
        </p:nvSpPr>
        <p:spPr>
          <a:xfrm>
            <a:off x="304800" y="1249362"/>
            <a:ext cx="4038600" cy="4999038"/>
          </a:xfrm>
        </p:spPr>
        <p:txBody>
          <a:bodyPr>
            <a:normAutofit fontScale="70000" lnSpcReduction="20000"/>
          </a:bodyPr>
          <a:lstStyle/>
          <a:p>
            <a:r>
              <a:rPr lang="en-US" dirty="0" smtClean="0"/>
              <a:t>Currently undergoing expansion, the Canal continues to drive Panama's service-based economy and remains one of the most important transportation links in the world. </a:t>
            </a:r>
          </a:p>
          <a:p>
            <a:r>
              <a:rPr lang="en-US" dirty="0" smtClean="0"/>
              <a:t>In addition to the country's strong economic base, Panama's physical infrastructure, including modern hospitals, airports and roads, is more highly developed than its Central American neighbors.</a:t>
            </a:r>
          </a:p>
          <a:p>
            <a:r>
              <a:rPr lang="en-US" dirty="0" smtClean="0"/>
              <a:t>Canal was US controlled until 2000 </a:t>
            </a:r>
            <a:endParaRPr lang="en-US" dirty="0"/>
          </a:p>
        </p:txBody>
      </p:sp>
      <p:sp>
        <p:nvSpPr>
          <p:cNvPr id="5" name="TextBox 4">
            <a:hlinkClick r:id="rId3"/>
          </p:cNvPr>
          <p:cNvSpPr txBox="1"/>
          <p:nvPr/>
        </p:nvSpPr>
        <p:spPr>
          <a:xfrm>
            <a:off x="457200" y="6248400"/>
            <a:ext cx="3262496" cy="369332"/>
          </a:xfrm>
          <a:prstGeom prst="rect">
            <a:avLst/>
          </a:prstGeom>
          <a:solidFill>
            <a:schemeClr val="bg2">
              <a:lumMod val="75000"/>
            </a:schemeClr>
          </a:solidFill>
          <a:ln>
            <a:solidFill>
              <a:schemeClr val="tx1"/>
            </a:solidFill>
          </a:ln>
        </p:spPr>
        <p:txBody>
          <a:bodyPr wrap="none" rtlCol="0">
            <a:spAutoFit/>
          </a:bodyPr>
          <a:lstStyle/>
          <a:p>
            <a:r>
              <a:rPr lang="en-US" dirty="0" smtClean="0"/>
              <a:t>http://www.pancanal.com/eng/</a:t>
            </a:r>
            <a:endParaRPr lang="en-US" dirty="0"/>
          </a:p>
        </p:txBody>
      </p:sp>
      <p:pic>
        <p:nvPicPr>
          <p:cNvPr id="32770" name="Picture 2" descr="http://www.splendortourspanama.com/newsplendor/images/stories/canal.jpg"/>
          <p:cNvPicPr>
            <a:picLocks noChangeAspect="1" noChangeArrowheads="1"/>
          </p:cNvPicPr>
          <p:nvPr/>
        </p:nvPicPr>
        <p:blipFill>
          <a:blip r:embed="rId4" cstate="print"/>
          <a:srcRect/>
          <a:stretch>
            <a:fillRect/>
          </a:stretch>
        </p:blipFill>
        <p:spPr bwMode="auto">
          <a:xfrm>
            <a:off x="4876800" y="1143000"/>
            <a:ext cx="4036529" cy="2691860"/>
          </a:xfrm>
          <a:prstGeom prst="rect">
            <a:avLst/>
          </a:prstGeom>
          <a:noFill/>
        </p:spPr>
      </p:pic>
      <p:pic>
        <p:nvPicPr>
          <p:cNvPr id="32772" name="Picture 4" descr="http://www.travelblat.com/wp-content/uploads/2012/02/Panama-Canal.jpg"/>
          <p:cNvPicPr>
            <a:picLocks noChangeAspect="1" noChangeArrowheads="1"/>
          </p:cNvPicPr>
          <p:nvPr/>
        </p:nvPicPr>
        <p:blipFill>
          <a:blip r:embed="rId5" cstate="print"/>
          <a:srcRect/>
          <a:stretch>
            <a:fillRect/>
          </a:stretch>
        </p:blipFill>
        <p:spPr bwMode="auto">
          <a:xfrm>
            <a:off x="4188227" y="3936809"/>
            <a:ext cx="4269973" cy="2835974"/>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600200"/>
          </a:xfrm>
        </p:spPr>
        <p:txBody>
          <a:bodyPr>
            <a:normAutofit/>
          </a:bodyPr>
          <a:lstStyle/>
          <a:p>
            <a:r>
              <a:rPr lang="en-US" dirty="0" smtClean="0"/>
              <a:t>Casco </a:t>
            </a:r>
            <a:r>
              <a:rPr lang="en-US" dirty="0" err="1" smtClean="0"/>
              <a:t>viejo</a:t>
            </a:r>
            <a:r>
              <a:rPr lang="en-US" dirty="0" smtClean="0"/>
              <a:t> – </a:t>
            </a:r>
            <a:br>
              <a:rPr lang="en-US" dirty="0" smtClean="0"/>
            </a:br>
            <a:r>
              <a:rPr lang="en-US" sz="3200" dirty="0" smtClean="0"/>
              <a:t>world heritage site</a:t>
            </a:r>
            <a:endParaRPr lang="en-US" sz="3200" dirty="0"/>
          </a:p>
        </p:txBody>
      </p:sp>
      <p:pic>
        <p:nvPicPr>
          <p:cNvPr id="30722" name="Picture 2" descr="Welcome to Casco Viejo"/>
          <p:cNvPicPr>
            <a:picLocks noChangeAspect="1" noChangeArrowheads="1"/>
          </p:cNvPicPr>
          <p:nvPr/>
        </p:nvPicPr>
        <p:blipFill>
          <a:blip r:embed="rId3" cstate="print"/>
          <a:srcRect/>
          <a:stretch>
            <a:fillRect/>
          </a:stretch>
        </p:blipFill>
        <p:spPr bwMode="auto">
          <a:xfrm>
            <a:off x="76200" y="1524000"/>
            <a:ext cx="6553200" cy="2702979"/>
          </a:xfrm>
          <a:prstGeom prst="rect">
            <a:avLst/>
          </a:prstGeom>
          <a:noFill/>
        </p:spPr>
      </p:pic>
      <p:pic>
        <p:nvPicPr>
          <p:cNvPr id="30724" name="Picture 4" descr="Mercado de Mariscos"/>
          <p:cNvPicPr>
            <a:picLocks noChangeAspect="1" noChangeArrowheads="1"/>
          </p:cNvPicPr>
          <p:nvPr/>
        </p:nvPicPr>
        <p:blipFill>
          <a:blip r:embed="rId4" cstate="print"/>
          <a:srcRect/>
          <a:stretch>
            <a:fillRect/>
          </a:stretch>
        </p:blipFill>
        <p:spPr bwMode="auto">
          <a:xfrm>
            <a:off x="381000" y="4661534"/>
            <a:ext cx="3200400" cy="2120266"/>
          </a:xfrm>
          <a:prstGeom prst="rect">
            <a:avLst/>
          </a:prstGeom>
          <a:noFill/>
        </p:spPr>
      </p:pic>
      <p:pic>
        <p:nvPicPr>
          <p:cNvPr id="30726" name="Picture 6" descr="Iglesia Santo Domingo and the Flat Arch (Arco Chato)"/>
          <p:cNvPicPr>
            <a:picLocks noChangeAspect="1" noChangeArrowheads="1"/>
          </p:cNvPicPr>
          <p:nvPr/>
        </p:nvPicPr>
        <p:blipFill>
          <a:blip r:embed="rId5" cstate="print"/>
          <a:srcRect/>
          <a:stretch>
            <a:fillRect/>
          </a:stretch>
        </p:blipFill>
        <p:spPr bwMode="auto">
          <a:xfrm>
            <a:off x="6705600" y="0"/>
            <a:ext cx="2219325" cy="3333750"/>
          </a:xfrm>
          <a:prstGeom prst="rect">
            <a:avLst/>
          </a:prstGeom>
          <a:noFill/>
        </p:spPr>
      </p:pic>
      <p:pic>
        <p:nvPicPr>
          <p:cNvPr id="30728" name="Picture 8" descr="La Iglesia de La Merced"/>
          <p:cNvPicPr>
            <a:picLocks noChangeAspect="1" noChangeArrowheads="1"/>
          </p:cNvPicPr>
          <p:nvPr/>
        </p:nvPicPr>
        <p:blipFill>
          <a:blip r:embed="rId6" cstate="print"/>
          <a:srcRect/>
          <a:stretch>
            <a:fillRect/>
          </a:stretch>
        </p:blipFill>
        <p:spPr bwMode="auto">
          <a:xfrm>
            <a:off x="5821567" y="4724400"/>
            <a:ext cx="3093833" cy="2057400"/>
          </a:xfrm>
          <a:prstGeom prst="rect">
            <a:avLst/>
          </a:prstGeom>
          <a:noFill/>
        </p:spPr>
      </p:pic>
      <p:sp>
        <p:nvSpPr>
          <p:cNvPr id="7" name="TextBox 6">
            <a:hlinkClick r:id="rId7"/>
          </p:cNvPr>
          <p:cNvSpPr txBox="1"/>
          <p:nvPr/>
        </p:nvSpPr>
        <p:spPr>
          <a:xfrm>
            <a:off x="5334000" y="4267200"/>
            <a:ext cx="3581400" cy="369332"/>
          </a:xfrm>
          <a:prstGeom prst="rect">
            <a:avLst/>
          </a:prstGeom>
          <a:solidFill>
            <a:schemeClr val="bg2">
              <a:lumMod val="75000"/>
            </a:schemeClr>
          </a:solidFill>
          <a:ln>
            <a:solidFill>
              <a:schemeClr val="tx1"/>
            </a:solidFill>
          </a:ln>
        </p:spPr>
        <p:txBody>
          <a:bodyPr wrap="square" rtlCol="0">
            <a:spAutoFit/>
          </a:bodyPr>
          <a:lstStyle/>
          <a:p>
            <a:r>
              <a:rPr lang="en-US" dirty="0" smtClean="0"/>
              <a:t>http://cascoviejo.com/attractions/</a:t>
            </a:r>
            <a:endParaRPr lang="en-US" dirty="0"/>
          </a:p>
        </p:txBody>
      </p:sp>
      <p:sp>
        <p:nvSpPr>
          <p:cNvPr id="8" name="TextBox 7">
            <a:hlinkClick r:id="rId8"/>
          </p:cNvPr>
          <p:cNvSpPr txBox="1"/>
          <p:nvPr/>
        </p:nvSpPr>
        <p:spPr>
          <a:xfrm>
            <a:off x="5181600" y="381000"/>
            <a:ext cx="1066800" cy="923330"/>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Travel Casco Viejo</a:t>
            </a:r>
            <a:endParaRPr lang="en-US"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diamond(in)">
                                      <p:cBhvr>
                                        <p:cTn id="7" dur="1000"/>
                                        <p:tgtEl>
                                          <p:spTgt spid="30726"/>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diamond(in)">
                                      <p:cBhvr>
                                        <p:cTn id="11" dur="2000"/>
                                        <p:tgtEl>
                                          <p:spTgt spid="30724"/>
                                        </p:tgtEl>
                                      </p:cBhvr>
                                    </p:animEffect>
                                  </p:childTnLst>
                                </p:cTn>
                              </p:par>
                            </p:childTnLst>
                          </p:cTn>
                        </p:par>
                        <p:par>
                          <p:cTn id="12" fill="hold">
                            <p:stCondLst>
                              <p:cond delay="3000"/>
                            </p:stCondLst>
                            <p:childTnLst>
                              <p:par>
                                <p:cTn id="13" presetID="8" presetClass="entr" presetSubtype="16" fill="hold" nodeType="afterEffect">
                                  <p:stCondLst>
                                    <p:cond delay="0"/>
                                  </p:stCondLst>
                                  <p:childTnLst>
                                    <p:set>
                                      <p:cBhvr>
                                        <p:cTn id="14" dur="1" fill="hold">
                                          <p:stCondLst>
                                            <p:cond delay="0"/>
                                          </p:stCondLst>
                                        </p:cTn>
                                        <p:tgtEl>
                                          <p:spTgt spid="30728"/>
                                        </p:tgtEl>
                                        <p:attrNameLst>
                                          <p:attrName>style.visibility</p:attrName>
                                        </p:attrNameLst>
                                      </p:cBhvr>
                                      <p:to>
                                        <p:strVal val="visible"/>
                                      </p:to>
                                    </p:set>
                                    <p:animEffect transition="in" filter="diamond(in)">
                                      <p:cBhvr>
                                        <p:cTn id="15" dur="20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dirty="0" smtClean="0"/>
              <a:t>San </a:t>
            </a:r>
            <a:r>
              <a:rPr lang="en-US" dirty="0" err="1" smtClean="0"/>
              <a:t>blÁS</a:t>
            </a:r>
            <a:r>
              <a:rPr lang="en-US" dirty="0" smtClean="0"/>
              <a:t>- islands</a:t>
            </a:r>
            <a:endParaRPr lang="en-US" dirty="0"/>
          </a:p>
        </p:txBody>
      </p:sp>
      <p:sp>
        <p:nvSpPr>
          <p:cNvPr id="5" name="Content Placeholder 4"/>
          <p:cNvSpPr>
            <a:spLocks noGrp="1"/>
          </p:cNvSpPr>
          <p:nvPr>
            <p:ph idx="1"/>
          </p:nvPr>
        </p:nvSpPr>
        <p:spPr>
          <a:xfrm>
            <a:off x="4495800" y="2667000"/>
            <a:ext cx="4495800" cy="3733800"/>
          </a:xfrm>
        </p:spPr>
        <p:txBody>
          <a:bodyPr>
            <a:normAutofit fontScale="77500" lnSpcReduction="20000"/>
          </a:bodyPr>
          <a:lstStyle/>
          <a:p>
            <a:r>
              <a:rPr lang="en-US" dirty="0" smtClean="0"/>
              <a:t>The islands of the San Blas Archipelago are strung out along the Caribbean coast of Panama from the </a:t>
            </a:r>
            <a:r>
              <a:rPr lang="en-US" dirty="0" err="1" smtClean="0"/>
              <a:t>Golfo</a:t>
            </a:r>
            <a:r>
              <a:rPr lang="en-US" dirty="0" smtClean="0"/>
              <a:t> de San Blas nearly all the way to the Colombian border. </a:t>
            </a:r>
          </a:p>
          <a:p>
            <a:r>
              <a:rPr lang="en-US" dirty="0" smtClean="0"/>
              <a:t>San Blas is a series of 378 islands of which only 49 are inhabited by the fiercely independent Kuna Indians.</a:t>
            </a:r>
            <a:endParaRPr lang="en-US" dirty="0"/>
          </a:p>
        </p:txBody>
      </p:sp>
      <p:sp>
        <p:nvSpPr>
          <p:cNvPr id="3" name="TextBox 2"/>
          <p:cNvSpPr txBox="1"/>
          <p:nvPr/>
        </p:nvSpPr>
        <p:spPr>
          <a:xfrm>
            <a:off x="533400" y="1143000"/>
            <a:ext cx="2159566" cy="369332"/>
          </a:xfrm>
          <a:prstGeom prst="rect">
            <a:avLst/>
          </a:prstGeom>
          <a:noFill/>
          <a:ln>
            <a:solidFill>
              <a:schemeClr val="tx1"/>
            </a:solidFill>
          </a:ln>
        </p:spPr>
        <p:txBody>
          <a:bodyPr wrap="none" rtlCol="0">
            <a:spAutoFit/>
          </a:bodyPr>
          <a:lstStyle/>
          <a:p>
            <a:r>
              <a:rPr lang="en-US" dirty="0" smtClean="0"/>
              <a:t>Home of the </a:t>
            </a:r>
            <a:r>
              <a:rPr lang="en-US" dirty="0" err="1" smtClean="0"/>
              <a:t>Kunas</a:t>
            </a:r>
            <a:endParaRPr lang="en-US" dirty="0"/>
          </a:p>
        </p:txBody>
      </p:sp>
      <p:pic>
        <p:nvPicPr>
          <p:cNvPr id="28674" name="Picture 2" descr="San Blas, Panama"/>
          <p:cNvPicPr>
            <a:picLocks noChangeAspect="1" noChangeArrowheads="1"/>
          </p:cNvPicPr>
          <p:nvPr/>
        </p:nvPicPr>
        <p:blipFill>
          <a:blip r:embed="rId3" cstate="print"/>
          <a:srcRect/>
          <a:stretch>
            <a:fillRect/>
          </a:stretch>
        </p:blipFill>
        <p:spPr bwMode="auto">
          <a:xfrm>
            <a:off x="4876800" y="152400"/>
            <a:ext cx="3882800" cy="2438400"/>
          </a:xfrm>
          <a:prstGeom prst="rect">
            <a:avLst/>
          </a:prstGeom>
          <a:noFill/>
        </p:spPr>
      </p:pic>
      <p:pic>
        <p:nvPicPr>
          <p:cNvPr id="28678" name="Picture 6" descr="http://farm5.staticflickr.com/4149/4845624073_40dfc1c7b4_z.jpg"/>
          <p:cNvPicPr>
            <a:picLocks noChangeAspect="1" noChangeArrowheads="1"/>
          </p:cNvPicPr>
          <p:nvPr/>
        </p:nvPicPr>
        <p:blipFill>
          <a:blip r:embed="rId4" cstate="print"/>
          <a:srcRect/>
          <a:stretch>
            <a:fillRect/>
          </a:stretch>
        </p:blipFill>
        <p:spPr bwMode="auto">
          <a:xfrm>
            <a:off x="228600" y="3733562"/>
            <a:ext cx="4114800" cy="2848213"/>
          </a:xfrm>
          <a:prstGeom prst="rect">
            <a:avLst/>
          </a:prstGeom>
          <a:noFill/>
        </p:spPr>
      </p:pic>
      <p:pic>
        <p:nvPicPr>
          <p:cNvPr id="28680" name="Picture 8" descr="http://cdn.c.photoshelter.com/img-get/I0000D25nM9shMes/s/850/850/20070306-panama-0354.jpg"/>
          <p:cNvPicPr>
            <a:picLocks noChangeAspect="1" noChangeArrowheads="1"/>
          </p:cNvPicPr>
          <p:nvPr/>
        </p:nvPicPr>
        <p:blipFill>
          <a:blip r:embed="rId5" cstate="print"/>
          <a:srcRect/>
          <a:stretch>
            <a:fillRect/>
          </a:stretch>
        </p:blipFill>
        <p:spPr bwMode="auto">
          <a:xfrm>
            <a:off x="914400" y="1676400"/>
            <a:ext cx="2840788" cy="1905000"/>
          </a:xfrm>
          <a:prstGeom prst="rect">
            <a:avLst/>
          </a:prstGeom>
          <a:noFill/>
        </p:spPr>
      </p:pic>
      <p:sp>
        <p:nvSpPr>
          <p:cNvPr id="9" name="TextBox 8">
            <a:hlinkClick r:id="rId6"/>
          </p:cNvPr>
          <p:cNvSpPr txBox="1"/>
          <p:nvPr/>
        </p:nvSpPr>
        <p:spPr>
          <a:xfrm>
            <a:off x="4734104" y="6336268"/>
            <a:ext cx="3724096" cy="369332"/>
          </a:xfrm>
          <a:prstGeom prst="rect">
            <a:avLst/>
          </a:prstGeom>
          <a:solidFill>
            <a:schemeClr val="bg2">
              <a:lumMod val="75000"/>
            </a:schemeClr>
          </a:solidFill>
          <a:ln>
            <a:solidFill>
              <a:schemeClr val="tx1"/>
            </a:solidFill>
          </a:ln>
        </p:spPr>
        <p:txBody>
          <a:bodyPr wrap="none" rtlCol="0">
            <a:spAutoFit/>
          </a:bodyPr>
          <a:lstStyle/>
          <a:p>
            <a:r>
              <a:rPr lang="en-US" dirty="0" smtClean="0"/>
              <a:t>Slide show of the San </a:t>
            </a:r>
            <a:r>
              <a:rPr lang="en-US" dirty="0" err="1" smtClean="0"/>
              <a:t>Blás</a:t>
            </a:r>
            <a:r>
              <a:rPr lang="en-US" dirty="0" smtClean="0"/>
              <a:t> Islands</a:t>
            </a:r>
            <a:endParaRPr lang="en-US" dirty="0"/>
          </a:p>
        </p:txBody>
      </p:sp>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Molas</a:t>
            </a:r>
            <a:r>
              <a:rPr lang="en-US" dirty="0" smtClean="0"/>
              <a:t> by the Kuna </a:t>
            </a:r>
            <a:endParaRPr lang="en-US" dirty="0"/>
          </a:p>
        </p:txBody>
      </p:sp>
      <p:pic>
        <p:nvPicPr>
          <p:cNvPr id="3" name="Picture 2" descr="http://3.bp.blogspot.com/_gsMJbyHlYls/TAq2zrv4hVI/AAAAAAAAABA/9EsxCqh-nls/s1600/001510.JPG"/>
          <p:cNvPicPr>
            <a:picLocks noChangeAspect="1" noChangeArrowheads="1"/>
          </p:cNvPicPr>
          <p:nvPr/>
        </p:nvPicPr>
        <p:blipFill>
          <a:blip r:embed="rId3" cstate="print"/>
          <a:srcRect/>
          <a:stretch>
            <a:fillRect/>
          </a:stretch>
        </p:blipFill>
        <p:spPr bwMode="auto">
          <a:xfrm>
            <a:off x="4876800" y="304800"/>
            <a:ext cx="3962400" cy="2971800"/>
          </a:xfrm>
          <a:prstGeom prst="rect">
            <a:avLst/>
          </a:prstGeom>
          <a:noFill/>
        </p:spPr>
      </p:pic>
      <p:pic>
        <p:nvPicPr>
          <p:cNvPr id="28674" name="Picture 2" descr="Animal Mola from Panama"/>
          <p:cNvPicPr>
            <a:picLocks noChangeAspect="1" noChangeArrowheads="1"/>
          </p:cNvPicPr>
          <p:nvPr/>
        </p:nvPicPr>
        <p:blipFill>
          <a:blip r:embed="rId4" cstate="print"/>
          <a:srcRect/>
          <a:stretch>
            <a:fillRect/>
          </a:stretch>
        </p:blipFill>
        <p:spPr bwMode="auto">
          <a:xfrm>
            <a:off x="228600" y="1371600"/>
            <a:ext cx="4286250" cy="3305175"/>
          </a:xfrm>
          <a:prstGeom prst="rect">
            <a:avLst/>
          </a:prstGeom>
          <a:noFill/>
        </p:spPr>
      </p:pic>
      <p:pic>
        <p:nvPicPr>
          <p:cNvPr id="28676" name="Picture 4" descr="http://www.panart.com/molamisc/mt143.jpg"/>
          <p:cNvPicPr>
            <a:picLocks noChangeAspect="1" noChangeArrowheads="1"/>
          </p:cNvPicPr>
          <p:nvPr/>
        </p:nvPicPr>
        <p:blipFill>
          <a:blip r:embed="rId5" cstate="print"/>
          <a:srcRect/>
          <a:stretch>
            <a:fillRect/>
          </a:stretch>
        </p:blipFill>
        <p:spPr bwMode="auto">
          <a:xfrm>
            <a:off x="5181600" y="3581400"/>
            <a:ext cx="3333750" cy="2886076"/>
          </a:xfrm>
          <a:prstGeom prst="rect">
            <a:avLst/>
          </a:prstGeom>
          <a:noFill/>
        </p:spPr>
      </p:pic>
      <p:sp>
        <p:nvSpPr>
          <p:cNvPr id="6" name="TextBox 5">
            <a:hlinkClick r:id="rId6"/>
          </p:cNvPr>
          <p:cNvSpPr txBox="1"/>
          <p:nvPr/>
        </p:nvSpPr>
        <p:spPr>
          <a:xfrm>
            <a:off x="381000" y="5105400"/>
            <a:ext cx="2172390" cy="369332"/>
          </a:xfrm>
          <a:prstGeom prst="rect">
            <a:avLst/>
          </a:prstGeom>
          <a:solidFill>
            <a:schemeClr val="bg2">
              <a:lumMod val="75000"/>
            </a:schemeClr>
          </a:solidFill>
          <a:ln>
            <a:solidFill>
              <a:schemeClr val="tx1"/>
            </a:solidFill>
          </a:ln>
        </p:spPr>
        <p:txBody>
          <a:bodyPr wrap="none" rtlCol="0">
            <a:spAutoFit/>
          </a:bodyPr>
          <a:lstStyle/>
          <a:p>
            <a:r>
              <a:rPr lang="en-US" dirty="0" smtClean="0"/>
              <a:t>Slideshow of </a:t>
            </a:r>
            <a:r>
              <a:rPr lang="en-US" dirty="0" err="1" smtClean="0"/>
              <a:t>Molas</a:t>
            </a:r>
            <a:endParaRPr lang="en-US" dirty="0"/>
          </a:p>
        </p:txBody>
      </p:sp>
      <p:sp>
        <p:nvSpPr>
          <p:cNvPr id="7" name="TextBox 6">
            <a:hlinkClick r:id="rId7"/>
          </p:cNvPr>
          <p:cNvSpPr txBox="1"/>
          <p:nvPr/>
        </p:nvSpPr>
        <p:spPr>
          <a:xfrm>
            <a:off x="533401" y="5943600"/>
            <a:ext cx="2895599" cy="646331"/>
          </a:xfrm>
          <a:prstGeom prst="rect">
            <a:avLst/>
          </a:prstGeom>
          <a:solidFill>
            <a:schemeClr val="bg2">
              <a:lumMod val="75000"/>
            </a:schemeClr>
          </a:solidFill>
          <a:ln>
            <a:solidFill>
              <a:schemeClr val="tx1"/>
            </a:solidFill>
          </a:ln>
        </p:spPr>
        <p:txBody>
          <a:bodyPr wrap="square" rtlCol="0">
            <a:spAutoFit/>
          </a:bodyPr>
          <a:lstStyle/>
          <a:p>
            <a:r>
              <a:rPr lang="en-US" dirty="0" smtClean="0"/>
              <a:t>A Kuna Woman explains learning to make </a:t>
            </a:r>
            <a:r>
              <a:rPr lang="en-US" dirty="0" err="1" smtClean="0"/>
              <a:t>molas</a:t>
            </a:r>
            <a:endParaRPr lang="en-US" dirty="0"/>
          </a:p>
        </p:txBody>
      </p:sp>
      <p:sp>
        <p:nvSpPr>
          <p:cNvPr id="8" name="TextBox 7">
            <a:hlinkClick r:id="rId8"/>
          </p:cNvPr>
          <p:cNvSpPr txBox="1"/>
          <p:nvPr/>
        </p:nvSpPr>
        <p:spPr>
          <a:xfrm>
            <a:off x="3200400" y="4953000"/>
            <a:ext cx="1905000" cy="923330"/>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Explanation of the </a:t>
            </a:r>
            <a:r>
              <a:rPr lang="en-US" dirty="0" err="1" smtClean="0"/>
              <a:t>mola</a:t>
            </a:r>
            <a:r>
              <a:rPr lang="en-US" dirty="0" smtClean="0"/>
              <a:t> tradition</a:t>
            </a:r>
            <a:endParaRPr lang="en-US" dirty="0"/>
          </a:p>
        </p:txBody>
      </p:sp>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066800"/>
          </a:xfrm>
        </p:spPr>
        <p:txBody>
          <a:bodyPr>
            <a:normAutofit/>
          </a:bodyPr>
          <a:lstStyle/>
          <a:p>
            <a:r>
              <a:rPr lang="en-US" dirty="0" smtClean="0"/>
              <a:t>Las </a:t>
            </a:r>
            <a:r>
              <a:rPr lang="en-US" dirty="0" err="1" smtClean="0"/>
              <a:t>perlas</a:t>
            </a:r>
            <a:r>
              <a:rPr lang="en-US" dirty="0" smtClean="0"/>
              <a:t> – pearl islands</a:t>
            </a:r>
            <a:endParaRPr lang="en-US" dirty="0"/>
          </a:p>
        </p:txBody>
      </p:sp>
      <p:pic>
        <p:nvPicPr>
          <p:cNvPr id="26626" name="Picture 2" descr="http://www.ecotourismpanama.com/other-eco-destinations/las-perlas.gif"/>
          <p:cNvPicPr>
            <a:picLocks noChangeAspect="1" noChangeArrowheads="1"/>
          </p:cNvPicPr>
          <p:nvPr/>
        </p:nvPicPr>
        <p:blipFill>
          <a:blip r:embed="rId3" cstate="print"/>
          <a:srcRect/>
          <a:stretch>
            <a:fillRect/>
          </a:stretch>
        </p:blipFill>
        <p:spPr bwMode="auto">
          <a:xfrm>
            <a:off x="152401" y="4216406"/>
            <a:ext cx="3352800" cy="2403469"/>
          </a:xfrm>
          <a:prstGeom prst="rect">
            <a:avLst/>
          </a:prstGeom>
          <a:noFill/>
        </p:spPr>
      </p:pic>
      <p:pic>
        <p:nvPicPr>
          <p:cNvPr id="26628" name="Picture 4" descr="http://farm6.staticflickr.com/5170/5251776391_7bf595cb56_z.jpg"/>
          <p:cNvPicPr>
            <a:picLocks noChangeAspect="1" noChangeArrowheads="1"/>
          </p:cNvPicPr>
          <p:nvPr/>
        </p:nvPicPr>
        <p:blipFill>
          <a:blip r:embed="rId4" cstate="print"/>
          <a:srcRect/>
          <a:stretch>
            <a:fillRect/>
          </a:stretch>
        </p:blipFill>
        <p:spPr bwMode="auto">
          <a:xfrm>
            <a:off x="228601" y="1066801"/>
            <a:ext cx="3352799" cy="2608897"/>
          </a:xfrm>
          <a:prstGeom prst="rect">
            <a:avLst/>
          </a:prstGeom>
          <a:noFill/>
        </p:spPr>
      </p:pic>
      <p:sp>
        <p:nvSpPr>
          <p:cNvPr id="5" name="TextBox 4">
            <a:hlinkClick r:id="rId5"/>
          </p:cNvPr>
          <p:cNvSpPr txBox="1"/>
          <p:nvPr/>
        </p:nvSpPr>
        <p:spPr>
          <a:xfrm rot="806425">
            <a:off x="6025801" y="490622"/>
            <a:ext cx="2957413" cy="400110"/>
          </a:xfrm>
          <a:prstGeom prst="rect">
            <a:avLst/>
          </a:prstGeom>
          <a:solidFill>
            <a:schemeClr val="bg2">
              <a:lumMod val="75000"/>
            </a:schemeClr>
          </a:solidFill>
          <a:ln>
            <a:solidFill>
              <a:schemeClr val="tx1"/>
            </a:solidFill>
          </a:ln>
        </p:spPr>
        <p:txBody>
          <a:bodyPr wrap="none" rtlCol="0">
            <a:spAutoFit/>
          </a:bodyPr>
          <a:lstStyle/>
          <a:p>
            <a:r>
              <a:rPr lang="en-US" sz="2000" dirty="0" err="1" smtClean="0">
                <a:latin typeface="+mj-lt"/>
              </a:rPr>
              <a:t>Archipélago</a:t>
            </a:r>
            <a:r>
              <a:rPr lang="en-US" sz="2000" dirty="0" smtClean="0">
                <a:latin typeface="+mj-lt"/>
              </a:rPr>
              <a:t> de </a:t>
            </a:r>
            <a:r>
              <a:rPr lang="en-US" sz="2000" dirty="0" err="1" smtClean="0">
                <a:latin typeface="+mj-lt"/>
              </a:rPr>
              <a:t>las</a:t>
            </a:r>
            <a:r>
              <a:rPr lang="en-US" sz="2000" dirty="0" smtClean="0">
                <a:latin typeface="+mj-lt"/>
              </a:rPr>
              <a:t> </a:t>
            </a:r>
            <a:r>
              <a:rPr lang="en-US" sz="2000" dirty="0" err="1" smtClean="0">
                <a:latin typeface="+mj-lt"/>
              </a:rPr>
              <a:t>Perlas</a:t>
            </a:r>
            <a:endParaRPr lang="en-US" sz="2000" dirty="0">
              <a:latin typeface="+mj-lt"/>
            </a:endParaRPr>
          </a:p>
        </p:txBody>
      </p:sp>
      <p:sp>
        <p:nvSpPr>
          <p:cNvPr id="6" name="TextBox 5">
            <a:hlinkClick r:id="rId6"/>
          </p:cNvPr>
          <p:cNvSpPr txBox="1"/>
          <p:nvPr/>
        </p:nvSpPr>
        <p:spPr>
          <a:xfrm>
            <a:off x="609600" y="3581400"/>
            <a:ext cx="2209799" cy="646331"/>
          </a:xfrm>
          <a:prstGeom prst="rect">
            <a:avLst/>
          </a:prstGeom>
          <a:solidFill>
            <a:schemeClr val="bg2">
              <a:lumMod val="75000"/>
            </a:schemeClr>
          </a:solidFill>
          <a:ln>
            <a:solidFill>
              <a:schemeClr val="tx1"/>
            </a:solidFill>
          </a:ln>
        </p:spPr>
        <p:txBody>
          <a:bodyPr wrap="square" rtlCol="0">
            <a:spAutoFit/>
          </a:bodyPr>
          <a:lstStyle/>
          <a:p>
            <a:r>
              <a:rPr lang="en-US" dirty="0" smtClean="0"/>
              <a:t>Whale Watching at </a:t>
            </a:r>
            <a:r>
              <a:rPr lang="en-US" dirty="0" err="1" smtClean="0"/>
              <a:t>Contadora</a:t>
            </a:r>
            <a:r>
              <a:rPr lang="en-US" dirty="0" smtClean="0"/>
              <a:t> Island</a:t>
            </a:r>
            <a:endParaRPr lang="en-US" dirty="0"/>
          </a:p>
        </p:txBody>
      </p:sp>
      <p:sp>
        <p:nvSpPr>
          <p:cNvPr id="7" name="TextBox 6"/>
          <p:cNvSpPr txBox="1"/>
          <p:nvPr/>
        </p:nvSpPr>
        <p:spPr>
          <a:xfrm>
            <a:off x="3733800" y="1066800"/>
            <a:ext cx="5257800" cy="5447645"/>
          </a:xfrm>
          <a:prstGeom prst="rect">
            <a:avLst/>
          </a:prstGeom>
          <a:noFill/>
        </p:spPr>
        <p:txBody>
          <a:bodyPr wrap="square" rtlCol="0">
            <a:spAutoFit/>
          </a:bodyPr>
          <a:lstStyle/>
          <a:p>
            <a:r>
              <a:rPr lang="en-US" sz="2000" i="1" dirty="0" smtClean="0"/>
              <a:t>“Because of the archipelago's proximity to the mainland and the capital city, as well as its largely pristine state and wealth of natural attractions, the Panamanian government, in conjunction with the United Nations Development Program (UNEP), set out to convert the area into a prominent tourist destination, with an emphasis on sustainable environmental and social development. In December 2006, a law was passed to declare Las </a:t>
            </a:r>
            <a:r>
              <a:rPr lang="en-US" sz="2000" i="1" dirty="0" err="1" smtClean="0"/>
              <a:t>Perlas</a:t>
            </a:r>
            <a:r>
              <a:rPr lang="en-US" sz="2000" i="1" dirty="0" smtClean="0"/>
              <a:t> as a 'special management zone', with strict regulations to ensure the development of the archipelago is carried out with a minimum of impact to its wildlife, ecosystems, and to the islands' inhabitants</a:t>
            </a:r>
            <a:r>
              <a:rPr lang="en-US" i="1" dirty="0" smtClean="0"/>
              <a:t>.” </a:t>
            </a:r>
          </a:p>
          <a:p>
            <a:endParaRPr lang="en-US" sz="1400" i="1" dirty="0" smtClean="0"/>
          </a:p>
          <a:p>
            <a:r>
              <a:rPr lang="en-US" sz="1400" i="1" dirty="0" smtClean="0"/>
              <a:t>http://www.neworldrealtygroup.com/panama/regions/las-perlas/</a:t>
            </a:r>
            <a:endParaRPr lang="en-US" sz="1400" i="1" dirty="0"/>
          </a:p>
        </p:txBody>
      </p:sp>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BocÁs</a:t>
            </a:r>
            <a:r>
              <a:rPr lang="en-US" dirty="0" smtClean="0"/>
              <a:t> del </a:t>
            </a:r>
            <a:r>
              <a:rPr lang="en-US" dirty="0" err="1" smtClean="0"/>
              <a:t>toro</a:t>
            </a:r>
            <a:r>
              <a:rPr lang="en-US" dirty="0" smtClean="0"/>
              <a:t> – </a:t>
            </a:r>
            <a:br>
              <a:rPr lang="en-US" dirty="0" smtClean="0"/>
            </a:br>
            <a:r>
              <a:rPr lang="en-US" sz="3200" dirty="0" smtClean="0"/>
              <a:t>rainforest and Beach</a:t>
            </a:r>
            <a:endParaRPr lang="en-US" sz="3200" dirty="0"/>
          </a:p>
        </p:txBody>
      </p:sp>
      <p:sp>
        <p:nvSpPr>
          <p:cNvPr id="8" name="Content Placeholder 7"/>
          <p:cNvSpPr>
            <a:spLocks noGrp="1"/>
          </p:cNvSpPr>
          <p:nvPr>
            <p:ph idx="1"/>
          </p:nvPr>
        </p:nvSpPr>
        <p:spPr>
          <a:xfrm>
            <a:off x="152400" y="3657600"/>
            <a:ext cx="8763000" cy="2514600"/>
          </a:xfrm>
          <a:solidFill>
            <a:schemeClr val="bg2">
              <a:lumMod val="90000"/>
            </a:schemeClr>
          </a:solidFill>
        </p:spPr>
        <p:txBody>
          <a:bodyPr>
            <a:normAutofit lnSpcReduction="10000"/>
          </a:bodyPr>
          <a:lstStyle/>
          <a:p>
            <a:r>
              <a:rPr lang="en-US" sz="2000" dirty="0" smtClean="0"/>
              <a:t>Tourism in the Bocas del Toro Islands is true ecotourism with rain forests, islands, beaches, coral reefs in crystal clear water, mangrove islets in a lake-like scenery, a national marine park. </a:t>
            </a:r>
          </a:p>
          <a:p>
            <a:r>
              <a:rPr lang="en-US" sz="2000" dirty="0" smtClean="0"/>
              <a:t>Activities include: scuba diving, snorkeling, surfing, water skiing, jungle adventurism, coral reefs, surfing beaches, hiking trails, etc.</a:t>
            </a:r>
          </a:p>
          <a:p>
            <a:r>
              <a:rPr lang="en-US" sz="2000" dirty="0" smtClean="0"/>
              <a:t>Bocas del Toro is a mix of cultures </a:t>
            </a:r>
            <a:r>
              <a:rPr lang="en-US" sz="2000" dirty="0" smtClean="0"/>
              <a:t>:</a:t>
            </a:r>
            <a:r>
              <a:rPr lang="en-US" sz="2000" dirty="0" err="1" smtClean="0"/>
              <a:t>N</a:t>
            </a:r>
            <a:r>
              <a:rPr lang="en-US" sz="2000" dirty="0" err="1" smtClean="0"/>
              <a:t>gobe</a:t>
            </a:r>
            <a:r>
              <a:rPr lang="en-US" sz="2000" dirty="0" smtClean="0"/>
              <a:t> </a:t>
            </a:r>
            <a:r>
              <a:rPr lang="en-US" sz="2000" dirty="0" smtClean="0"/>
              <a:t>I</a:t>
            </a:r>
            <a:r>
              <a:rPr lang="en-US" sz="2000" dirty="0" smtClean="0"/>
              <a:t>ndian communities, </a:t>
            </a:r>
            <a:r>
              <a:rPr lang="en-US" sz="2000" dirty="0" err="1" smtClean="0"/>
              <a:t>Afroantillean</a:t>
            </a:r>
            <a:r>
              <a:rPr lang="en-US" sz="2000" dirty="0" smtClean="0"/>
              <a:t> traditions, </a:t>
            </a:r>
            <a:r>
              <a:rPr lang="en-US" sz="2000" dirty="0" smtClean="0"/>
              <a:t>Spanish dances from the conquest time, </a:t>
            </a:r>
            <a:r>
              <a:rPr lang="en-US" sz="2000" dirty="0" smtClean="0"/>
              <a:t>and modern </a:t>
            </a:r>
            <a:r>
              <a:rPr lang="en-US" sz="2000" dirty="0" smtClean="0"/>
              <a:t>Caribbean </a:t>
            </a:r>
            <a:r>
              <a:rPr lang="en-US" sz="2000" dirty="0" smtClean="0"/>
              <a:t>music.                 http</a:t>
            </a:r>
            <a:r>
              <a:rPr lang="en-US" sz="2000" dirty="0" smtClean="0"/>
              <a:t>://</a:t>
            </a:r>
            <a:r>
              <a:rPr lang="en-US" sz="2000" dirty="0" smtClean="0"/>
              <a:t>www.bocas.com/indexing.htm</a:t>
            </a:r>
            <a:endParaRPr lang="en-US" dirty="0"/>
          </a:p>
        </p:txBody>
      </p:sp>
      <p:sp>
        <p:nvSpPr>
          <p:cNvPr id="3" name="TextBox 2">
            <a:hlinkClick r:id="rId3"/>
          </p:cNvPr>
          <p:cNvSpPr txBox="1"/>
          <p:nvPr/>
        </p:nvSpPr>
        <p:spPr>
          <a:xfrm>
            <a:off x="5715000" y="6260068"/>
            <a:ext cx="2787943" cy="369332"/>
          </a:xfrm>
          <a:prstGeom prst="rect">
            <a:avLst/>
          </a:prstGeom>
          <a:solidFill>
            <a:schemeClr val="bg2">
              <a:lumMod val="75000"/>
            </a:schemeClr>
          </a:solidFill>
          <a:ln>
            <a:solidFill>
              <a:schemeClr val="tx1"/>
            </a:solidFill>
          </a:ln>
        </p:spPr>
        <p:txBody>
          <a:bodyPr wrap="none" rtlCol="0">
            <a:spAutoFit/>
          </a:bodyPr>
          <a:lstStyle/>
          <a:p>
            <a:r>
              <a:rPr lang="en-US" dirty="0" smtClean="0"/>
              <a:t>Rainy Season in Panama</a:t>
            </a:r>
            <a:endParaRPr lang="en-US" dirty="0"/>
          </a:p>
        </p:txBody>
      </p:sp>
      <p:sp>
        <p:nvSpPr>
          <p:cNvPr id="5" name="TextBox 4">
            <a:hlinkClick r:id="rId4"/>
          </p:cNvPr>
          <p:cNvSpPr txBox="1"/>
          <p:nvPr/>
        </p:nvSpPr>
        <p:spPr>
          <a:xfrm>
            <a:off x="5181600" y="228600"/>
            <a:ext cx="3657600" cy="1200329"/>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Video Slide Show- </a:t>
            </a:r>
            <a:r>
              <a:rPr lang="en-US" dirty="0" err="1" smtClean="0"/>
              <a:t>Turismo</a:t>
            </a:r>
            <a:r>
              <a:rPr lang="en-US" dirty="0" smtClean="0"/>
              <a:t> </a:t>
            </a:r>
            <a:r>
              <a:rPr lang="en-US" dirty="0" err="1" smtClean="0"/>
              <a:t>Comentario</a:t>
            </a:r>
            <a:r>
              <a:rPr lang="en-US" dirty="0" smtClean="0"/>
              <a:t> de </a:t>
            </a:r>
            <a:r>
              <a:rPr lang="es-ES" dirty="0" smtClean="0"/>
              <a:t>AAMVECONA </a:t>
            </a:r>
            <a:r>
              <a:rPr lang="es-ES" dirty="0" smtClean="0"/>
              <a:t>(Asociación de Amigos y Vecinos de la Costa y la Naturaleza)</a:t>
            </a:r>
            <a:endParaRPr lang="en-US" dirty="0"/>
          </a:p>
        </p:txBody>
      </p:sp>
      <p:sp>
        <p:nvSpPr>
          <p:cNvPr id="6" name="TextBox 5">
            <a:hlinkClick r:id="rId5"/>
          </p:cNvPr>
          <p:cNvSpPr txBox="1"/>
          <p:nvPr/>
        </p:nvSpPr>
        <p:spPr>
          <a:xfrm>
            <a:off x="457200" y="6248400"/>
            <a:ext cx="3275256" cy="369332"/>
          </a:xfrm>
          <a:prstGeom prst="rect">
            <a:avLst/>
          </a:prstGeom>
          <a:solidFill>
            <a:schemeClr val="bg2">
              <a:lumMod val="75000"/>
            </a:schemeClr>
          </a:solidFill>
          <a:ln>
            <a:solidFill>
              <a:schemeClr val="tx1"/>
            </a:solidFill>
          </a:ln>
        </p:spPr>
        <p:txBody>
          <a:bodyPr wrap="none" rtlCol="0">
            <a:spAutoFit/>
          </a:bodyPr>
          <a:lstStyle/>
          <a:p>
            <a:r>
              <a:rPr lang="en-US" dirty="0" smtClean="0"/>
              <a:t>Los </a:t>
            </a:r>
            <a:r>
              <a:rPr lang="en-US" dirty="0" err="1" smtClean="0"/>
              <a:t>Diablos</a:t>
            </a:r>
            <a:r>
              <a:rPr lang="en-US" dirty="0" smtClean="0"/>
              <a:t> de </a:t>
            </a:r>
            <a:r>
              <a:rPr lang="en-US" dirty="0" err="1" smtClean="0"/>
              <a:t>Carnaval</a:t>
            </a:r>
            <a:r>
              <a:rPr lang="en-US" dirty="0" smtClean="0"/>
              <a:t> 2012</a:t>
            </a:r>
            <a:endParaRPr lang="en-US" dirty="0"/>
          </a:p>
        </p:txBody>
      </p:sp>
      <p:pic>
        <p:nvPicPr>
          <p:cNvPr id="24578" name="Picture 2" descr="http://1.bp.blogspot.com/-dzSw34fWlt8/TZOmzusqXPI/AAAAAAAAey4/kv6AuWGCcuI/s1600/bocas+del+toro9.jpg"/>
          <p:cNvPicPr>
            <a:picLocks noChangeAspect="1" noChangeArrowheads="1"/>
          </p:cNvPicPr>
          <p:nvPr/>
        </p:nvPicPr>
        <p:blipFill>
          <a:blip r:embed="rId6" cstate="print"/>
          <a:srcRect/>
          <a:stretch>
            <a:fillRect/>
          </a:stretch>
        </p:blipFill>
        <p:spPr bwMode="auto">
          <a:xfrm>
            <a:off x="304800" y="1397000"/>
            <a:ext cx="3048000" cy="2032001"/>
          </a:xfrm>
          <a:prstGeom prst="rect">
            <a:avLst/>
          </a:prstGeom>
          <a:noFill/>
        </p:spPr>
      </p:pic>
      <p:pic>
        <p:nvPicPr>
          <p:cNvPr id="24580" name="Picture 4" descr="http://www.espacoturismo.com/blog/wp-content/gallery/bocas-del-toro/bocas-del-toro-4.jpg"/>
          <p:cNvPicPr>
            <a:picLocks noChangeAspect="1" noChangeArrowheads="1"/>
          </p:cNvPicPr>
          <p:nvPr/>
        </p:nvPicPr>
        <p:blipFill>
          <a:blip r:embed="rId7" cstate="print"/>
          <a:srcRect/>
          <a:stretch>
            <a:fillRect/>
          </a:stretch>
        </p:blipFill>
        <p:spPr bwMode="auto">
          <a:xfrm>
            <a:off x="3581400" y="1504950"/>
            <a:ext cx="2667000" cy="2000250"/>
          </a:xfrm>
          <a:prstGeom prst="rect">
            <a:avLst/>
          </a:prstGeom>
          <a:noFill/>
        </p:spPr>
      </p:pic>
      <p:pic>
        <p:nvPicPr>
          <p:cNvPr id="24582" name="Picture 6" descr="http://media-cdn.tripadvisor.com/media/photo-s/01/0a/a1/26/bocas-del-toro.jpg"/>
          <p:cNvPicPr>
            <a:picLocks noChangeAspect="1" noChangeArrowheads="1"/>
          </p:cNvPicPr>
          <p:nvPr/>
        </p:nvPicPr>
        <p:blipFill>
          <a:blip r:embed="rId8" cstate="print"/>
          <a:srcRect/>
          <a:stretch>
            <a:fillRect/>
          </a:stretch>
        </p:blipFill>
        <p:spPr bwMode="auto">
          <a:xfrm>
            <a:off x="6705600" y="1524000"/>
            <a:ext cx="2053378" cy="2076450"/>
          </a:xfrm>
          <a:prstGeom prst="rect">
            <a:avLst/>
          </a:prstGeom>
          <a:noFill/>
        </p:spPr>
      </p:pic>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Col</a:t>
            </a:r>
            <a:r>
              <a:rPr lang="en-US" dirty="0" smtClean="0">
                <a:cs typeface="Arial"/>
              </a:rPr>
              <a:t>ón – </a:t>
            </a:r>
            <a:br>
              <a:rPr lang="en-US" dirty="0" smtClean="0">
                <a:cs typeface="Arial"/>
              </a:rPr>
            </a:br>
            <a:r>
              <a:rPr lang="en-US" dirty="0" smtClean="0">
                <a:cs typeface="Arial"/>
              </a:rPr>
              <a:t>Caribbean port</a:t>
            </a:r>
            <a:endParaRPr lang="en-US" dirty="0"/>
          </a:p>
        </p:txBody>
      </p:sp>
      <p:sp>
        <p:nvSpPr>
          <p:cNvPr id="5" name="Content Placeholder 4"/>
          <p:cNvSpPr>
            <a:spLocks noGrp="1"/>
          </p:cNvSpPr>
          <p:nvPr>
            <p:ph idx="1"/>
          </p:nvPr>
        </p:nvSpPr>
        <p:spPr>
          <a:xfrm>
            <a:off x="304800" y="1600200"/>
            <a:ext cx="5486400" cy="2209800"/>
          </a:xfrm>
          <a:solidFill>
            <a:schemeClr val="bg2">
              <a:lumMod val="90000"/>
            </a:schemeClr>
          </a:solidFill>
        </p:spPr>
        <p:txBody>
          <a:bodyPr>
            <a:normAutofit fontScale="62500" lnSpcReduction="20000"/>
          </a:bodyPr>
          <a:lstStyle/>
          <a:p>
            <a:r>
              <a:rPr lang="en-US" dirty="0" smtClean="0"/>
              <a:t>the </a:t>
            </a:r>
            <a:r>
              <a:rPr lang="en-US" dirty="0" smtClean="0"/>
              <a:t>second largest city in Panama, at the Caribbean end of the Panama Canal. </a:t>
            </a:r>
            <a:endParaRPr lang="en-US" dirty="0" smtClean="0"/>
          </a:p>
          <a:p>
            <a:r>
              <a:rPr lang="en-US" dirty="0" smtClean="0"/>
              <a:t>an </a:t>
            </a:r>
            <a:r>
              <a:rPr lang="en-US" dirty="0" smtClean="0"/>
              <a:t>important port, commercial center, and tourist </a:t>
            </a:r>
            <a:r>
              <a:rPr lang="en-US" dirty="0" smtClean="0"/>
              <a:t>destination</a:t>
            </a:r>
          </a:p>
          <a:p>
            <a:r>
              <a:rPr lang="en-US" dirty="0" smtClean="0"/>
              <a:t>a </a:t>
            </a:r>
            <a:r>
              <a:rPr lang="en-US" dirty="0" smtClean="0"/>
              <a:t>free trade zone </a:t>
            </a:r>
            <a:r>
              <a:rPr lang="en-US" dirty="0" smtClean="0"/>
              <a:t>and the </a:t>
            </a:r>
            <a:r>
              <a:rPr lang="en-US" dirty="0" smtClean="0"/>
              <a:t>world's second largest duty-free port</a:t>
            </a:r>
            <a:r>
              <a:rPr lang="en-US" dirty="0" smtClean="0"/>
              <a:t>.</a:t>
            </a:r>
          </a:p>
          <a:p>
            <a:pPr lvl="6"/>
            <a:r>
              <a:rPr lang="en-US" sz="2900" dirty="0" smtClean="0">
                <a:hlinkClick r:id="rId3"/>
              </a:rPr>
              <a:t>http://coloncity.com/</a:t>
            </a:r>
            <a:endParaRPr lang="en-US" sz="2900" dirty="0" smtClean="0"/>
          </a:p>
          <a:p>
            <a:endParaRPr lang="en-US" dirty="0"/>
          </a:p>
        </p:txBody>
      </p:sp>
      <p:sp>
        <p:nvSpPr>
          <p:cNvPr id="3" name="TextBox 2">
            <a:hlinkClick r:id="rId4"/>
          </p:cNvPr>
          <p:cNvSpPr txBox="1"/>
          <p:nvPr/>
        </p:nvSpPr>
        <p:spPr>
          <a:xfrm>
            <a:off x="3352800" y="228600"/>
            <a:ext cx="2877775" cy="646331"/>
          </a:xfrm>
          <a:prstGeom prst="rect">
            <a:avLst/>
          </a:prstGeom>
          <a:solidFill>
            <a:schemeClr val="bg2">
              <a:lumMod val="75000"/>
            </a:schemeClr>
          </a:solidFill>
          <a:ln>
            <a:solidFill>
              <a:schemeClr val="tx1"/>
            </a:solidFill>
          </a:ln>
        </p:spPr>
        <p:txBody>
          <a:bodyPr wrap="none" rtlCol="0">
            <a:spAutoFit/>
          </a:bodyPr>
          <a:lstStyle/>
          <a:p>
            <a:r>
              <a:rPr lang="en-US" dirty="0" smtClean="0"/>
              <a:t>Journal of Commerce </a:t>
            </a:r>
          </a:p>
          <a:p>
            <a:r>
              <a:rPr lang="en-US" dirty="0" smtClean="0"/>
              <a:t>Tour of Port of Col</a:t>
            </a:r>
            <a:r>
              <a:rPr lang="en-US" dirty="0" smtClean="0">
                <a:latin typeface="Arial"/>
                <a:cs typeface="Arial"/>
              </a:rPr>
              <a:t>ón 2012</a:t>
            </a:r>
            <a:endParaRPr lang="en-US" dirty="0"/>
          </a:p>
        </p:txBody>
      </p:sp>
      <p:pic>
        <p:nvPicPr>
          <p:cNvPr id="22534" name="Picture 6" descr="http://www.dreamstime.com/port-of-colon-panama-thumb19421573.jpg"/>
          <p:cNvPicPr>
            <a:picLocks noChangeAspect="1" noChangeArrowheads="1"/>
          </p:cNvPicPr>
          <p:nvPr/>
        </p:nvPicPr>
        <p:blipFill>
          <a:blip r:embed="rId5" cstate="print"/>
          <a:srcRect r="2880" b="21531"/>
          <a:stretch>
            <a:fillRect/>
          </a:stretch>
        </p:blipFill>
        <p:spPr bwMode="auto">
          <a:xfrm>
            <a:off x="6346146" y="228600"/>
            <a:ext cx="2569254" cy="3124200"/>
          </a:xfrm>
          <a:prstGeom prst="rect">
            <a:avLst/>
          </a:prstGeom>
          <a:noFill/>
        </p:spPr>
      </p:pic>
      <p:pic>
        <p:nvPicPr>
          <p:cNvPr id="22536" name="Picture 8" descr="http://1.bp.blogspot.com/-ijSzM2MkKOc/TaFp4P23LZI/AAAAAAAAAL0/z3WngBDdu2I/s1600/colon-6.half.jpg"/>
          <p:cNvPicPr>
            <a:picLocks noChangeAspect="1" noChangeArrowheads="1"/>
          </p:cNvPicPr>
          <p:nvPr/>
        </p:nvPicPr>
        <p:blipFill>
          <a:blip r:embed="rId6" cstate="print"/>
          <a:srcRect/>
          <a:stretch>
            <a:fillRect/>
          </a:stretch>
        </p:blipFill>
        <p:spPr bwMode="auto">
          <a:xfrm>
            <a:off x="4880429" y="3657600"/>
            <a:ext cx="4111171" cy="2784987"/>
          </a:xfrm>
          <a:prstGeom prst="rect">
            <a:avLst/>
          </a:prstGeom>
          <a:noFill/>
        </p:spPr>
      </p:pic>
      <p:pic>
        <p:nvPicPr>
          <p:cNvPr id="22538" name="Picture 10" descr="http://media.royalcaribbean.com/content/shared_assets/images/ports/hero/ONX_01.jpg"/>
          <p:cNvPicPr>
            <a:picLocks noChangeAspect="1" noChangeArrowheads="1"/>
          </p:cNvPicPr>
          <p:nvPr/>
        </p:nvPicPr>
        <p:blipFill>
          <a:blip r:embed="rId7" cstate="print"/>
          <a:srcRect l="25285" t="11765" r="4405"/>
          <a:stretch>
            <a:fillRect/>
          </a:stretch>
        </p:blipFill>
        <p:spPr bwMode="auto">
          <a:xfrm>
            <a:off x="228600" y="4076699"/>
            <a:ext cx="4556760" cy="2628901"/>
          </a:xfrm>
          <a:prstGeom prst="rect">
            <a:avLst/>
          </a:prstGeom>
          <a:noFill/>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6" descr="http://ephotopix.com/image/north_america/costa_rica_states_map.gif"/>
          <p:cNvPicPr>
            <a:picLocks noChangeAspect="1" noChangeArrowheads="1"/>
          </p:cNvPicPr>
          <p:nvPr/>
        </p:nvPicPr>
        <p:blipFill>
          <a:blip r:embed="rId3" cstate="print"/>
          <a:srcRect/>
          <a:stretch>
            <a:fillRect/>
          </a:stretch>
        </p:blipFill>
        <p:spPr bwMode="auto">
          <a:xfrm>
            <a:off x="1600200" y="304800"/>
            <a:ext cx="6667500" cy="6000750"/>
          </a:xfrm>
          <a:prstGeom prst="rect">
            <a:avLst/>
          </a:prstGeom>
          <a:noFill/>
        </p:spPr>
      </p:pic>
      <p:sp>
        <p:nvSpPr>
          <p:cNvPr id="3" name="TextBox 2">
            <a:hlinkClick r:id="rId4"/>
          </p:cNvPr>
          <p:cNvSpPr txBox="1"/>
          <p:nvPr/>
        </p:nvSpPr>
        <p:spPr>
          <a:xfrm>
            <a:off x="304800" y="3886200"/>
            <a:ext cx="990600" cy="1477328"/>
          </a:xfrm>
          <a:prstGeom prst="rect">
            <a:avLst/>
          </a:prstGeom>
          <a:solidFill>
            <a:schemeClr val="bg2">
              <a:lumMod val="75000"/>
            </a:schemeClr>
          </a:solidFill>
          <a:ln>
            <a:solidFill>
              <a:schemeClr val="tx1"/>
            </a:solidFill>
          </a:ln>
        </p:spPr>
        <p:txBody>
          <a:bodyPr wrap="square" rtlCol="0">
            <a:spAutoFit/>
          </a:bodyPr>
          <a:lstStyle/>
          <a:p>
            <a:r>
              <a:rPr lang="en-US" dirty="0" smtClean="0"/>
              <a:t>Costa Rica </a:t>
            </a:r>
            <a:r>
              <a:rPr lang="en-US" dirty="0" err="1" smtClean="0"/>
              <a:t>Pura</a:t>
            </a:r>
            <a:r>
              <a:rPr lang="en-US" dirty="0" smtClean="0"/>
              <a:t> Vida</a:t>
            </a:r>
          </a:p>
          <a:p>
            <a:r>
              <a:rPr lang="en-US" dirty="0" smtClean="0"/>
              <a:t>18 min</a:t>
            </a:r>
            <a:endParaRPr lang="en-US" dirty="0"/>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1066800"/>
          </a:xfrm>
        </p:spPr>
        <p:txBody>
          <a:bodyPr>
            <a:normAutofit fontScale="90000"/>
          </a:bodyPr>
          <a:lstStyle/>
          <a:p>
            <a:r>
              <a:rPr lang="en-US" dirty="0" err="1" smtClean="0"/>
              <a:t>chiriquÍ</a:t>
            </a:r>
            <a:r>
              <a:rPr lang="en-US" dirty="0" smtClean="0"/>
              <a:t/>
            </a:r>
            <a:br>
              <a:rPr lang="en-US" dirty="0" smtClean="0"/>
            </a:br>
            <a:r>
              <a:rPr lang="en-US" dirty="0" err="1" smtClean="0"/>
              <a:t>Boquete</a:t>
            </a:r>
            <a:r>
              <a:rPr lang="en-US" dirty="0" smtClean="0"/>
              <a:t> </a:t>
            </a:r>
            <a:r>
              <a:rPr lang="en-US" dirty="0" smtClean="0"/>
              <a:t>				</a:t>
            </a:r>
            <a:r>
              <a:rPr lang="en-US" dirty="0" err="1" smtClean="0"/>
              <a:t>volcÁn</a:t>
            </a:r>
            <a:r>
              <a:rPr lang="en-US" dirty="0" smtClean="0"/>
              <a:t> </a:t>
            </a:r>
            <a:r>
              <a:rPr lang="en-US" dirty="0" err="1" smtClean="0"/>
              <a:t>barÚ</a:t>
            </a:r>
            <a:endParaRPr lang="en-US" dirty="0"/>
          </a:p>
        </p:txBody>
      </p:sp>
      <p:sp>
        <p:nvSpPr>
          <p:cNvPr id="3" name="TextBox 2">
            <a:hlinkClick r:id="rId3"/>
          </p:cNvPr>
          <p:cNvSpPr txBox="1"/>
          <p:nvPr/>
        </p:nvSpPr>
        <p:spPr>
          <a:xfrm>
            <a:off x="3962400" y="392668"/>
            <a:ext cx="4544834" cy="369332"/>
          </a:xfrm>
          <a:prstGeom prst="rect">
            <a:avLst/>
          </a:prstGeom>
          <a:solidFill>
            <a:schemeClr val="bg2">
              <a:lumMod val="75000"/>
            </a:schemeClr>
          </a:solidFill>
          <a:ln>
            <a:solidFill>
              <a:schemeClr val="tx1"/>
            </a:solidFill>
          </a:ln>
        </p:spPr>
        <p:txBody>
          <a:bodyPr wrap="none" rtlCol="0">
            <a:spAutoFit/>
          </a:bodyPr>
          <a:lstStyle/>
          <a:p>
            <a:r>
              <a:rPr lang="en-US" dirty="0" smtClean="0"/>
              <a:t>Real Estate Review of the </a:t>
            </a:r>
            <a:r>
              <a:rPr lang="en-US" dirty="0" smtClean="0">
                <a:latin typeface="+mj-lt"/>
              </a:rPr>
              <a:t>Chiriquí </a:t>
            </a:r>
            <a:r>
              <a:rPr lang="en-US" dirty="0" smtClean="0"/>
              <a:t>Region</a:t>
            </a:r>
            <a:endParaRPr lang="en-US" dirty="0"/>
          </a:p>
        </p:txBody>
      </p:sp>
      <p:pic>
        <p:nvPicPr>
          <p:cNvPr id="20484" name="Picture 4" descr="http://learnaboutpanama.com/wp-content/uploads/2012/01/Volcan-Baru.jpg"/>
          <p:cNvPicPr>
            <a:picLocks noChangeAspect="1" noChangeArrowheads="1"/>
          </p:cNvPicPr>
          <p:nvPr/>
        </p:nvPicPr>
        <p:blipFill>
          <a:blip r:embed="rId4" cstate="print"/>
          <a:srcRect/>
          <a:stretch>
            <a:fillRect/>
          </a:stretch>
        </p:blipFill>
        <p:spPr bwMode="auto">
          <a:xfrm>
            <a:off x="4019550" y="1524000"/>
            <a:ext cx="5048250" cy="3352800"/>
          </a:xfrm>
          <a:prstGeom prst="rect">
            <a:avLst/>
          </a:prstGeom>
          <a:noFill/>
        </p:spPr>
      </p:pic>
      <p:sp>
        <p:nvSpPr>
          <p:cNvPr id="7" name="TextBox 6"/>
          <p:cNvSpPr txBox="1"/>
          <p:nvPr/>
        </p:nvSpPr>
        <p:spPr>
          <a:xfrm>
            <a:off x="5867400" y="1524000"/>
            <a:ext cx="2531462" cy="369332"/>
          </a:xfrm>
          <a:prstGeom prst="rect">
            <a:avLst/>
          </a:prstGeom>
          <a:noFill/>
        </p:spPr>
        <p:txBody>
          <a:bodyPr wrap="none" rtlCol="0">
            <a:spAutoFit/>
          </a:bodyPr>
          <a:lstStyle/>
          <a:p>
            <a:r>
              <a:rPr lang="en-US" dirty="0" smtClean="0"/>
              <a:t>Panamas highest peak</a:t>
            </a:r>
            <a:endParaRPr lang="en-US" dirty="0"/>
          </a:p>
        </p:txBody>
      </p:sp>
      <p:sp>
        <p:nvSpPr>
          <p:cNvPr id="8" name="TextBox 7"/>
          <p:cNvSpPr txBox="1"/>
          <p:nvPr/>
        </p:nvSpPr>
        <p:spPr>
          <a:xfrm>
            <a:off x="304800" y="1295400"/>
            <a:ext cx="3505200" cy="3262432"/>
          </a:xfrm>
          <a:prstGeom prst="rect">
            <a:avLst/>
          </a:prstGeom>
          <a:noFill/>
        </p:spPr>
        <p:txBody>
          <a:bodyPr wrap="square" rtlCol="0">
            <a:spAutoFit/>
          </a:bodyPr>
          <a:lstStyle/>
          <a:p>
            <a:r>
              <a:rPr lang="en-US" sz="2000" dirty="0" smtClean="0"/>
              <a:t>At about 1,100 meters (3,600 feet) above sea level the air is cool and crisp without the extreme heat and humidity found in most of the country. At around 20c to 28c (68F -80F) some describe this as the World’s Best Climate</a:t>
            </a:r>
            <a:r>
              <a:rPr lang="en-US" sz="2000" dirty="0" smtClean="0"/>
              <a:t>. </a:t>
            </a:r>
          </a:p>
          <a:p>
            <a:r>
              <a:rPr lang="en-US" sz="1400" dirty="0" smtClean="0"/>
              <a:t>http://learnaboutpanama.com/letters-from-panama/boquete-panama/</a:t>
            </a:r>
          </a:p>
          <a:p>
            <a:endParaRPr lang="en-US" dirty="0"/>
          </a:p>
        </p:txBody>
      </p:sp>
      <p:pic>
        <p:nvPicPr>
          <p:cNvPr id="20486" name="Picture 6" descr="Boquete Handbook">
            <a:hlinkClick r:id="rId5"/>
          </p:cNvPr>
          <p:cNvPicPr>
            <a:picLocks noChangeAspect="1" noChangeArrowheads="1"/>
          </p:cNvPicPr>
          <p:nvPr/>
        </p:nvPicPr>
        <p:blipFill>
          <a:blip r:embed="rId6" cstate="print"/>
          <a:srcRect/>
          <a:stretch>
            <a:fillRect/>
          </a:stretch>
        </p:blipFill>
        <p:spPr bwMode="auto">
          <a:xfrm>
            <a:off x="228600" y="4378036"/>
            <a:ext cx="1447800" cy="2237510"/>
          </a:xfrm>
          <a:prstGeom prst="rect">
            <a:avLst/>
          </a:prstGeom>
          <a:noFill/>
        </p:spPr>
      </p:pic>
      <p:pic>
        <p:nvPicPr>
          <p:cNvPr id="20488" name="Picture 8" descr="http://www.thepanamaclub.com/files/2010/01/boquete2.jpg"/>
          <p:cNvPicPr>
            <a:picLocks noChangeAspect="1" noChangeArrowheads="1"/>
          </p:cNvPicPr>
          <p:nvPr/>
        </p:nvPicPr>
        <p:blipFill>
          <a:blip r:embed="rId7" cstate="print"/>
          <a:srcRect/>
          <a:stretch>
            <a:fillRect/>
          </a:stretch>
        </p:blipFill>
        <p:spPr bwMode="auto">
          <a:xfrm>
            <a:off x="5791200" y="4696138"/>
            <a:ext cx="3124200" cy="2085662"/>
          </a:xfrm>
          <a:prstGeom prst="rect">
            <a:avLst/>
          </a:prstGeom>
          <a:noFill/>
        </p:spPr>
      </p:pic>
      <p:sp>
        <p:nvSpPr>
          <p:cNvPr id="4" name="TextBox 3">
            <a:hlinkClick r:id="rId8"/>
          </p:cNvPr>
          <p:cNvSpPr txBox="1"/>
          <p:nvPr/>
        </p:nvSpPr>
        <p:spPr>
          <a:xfrm rot="242365">
            <a:off x="2140523" y="4515520"/>
            <a:ext cx="4899803" cy="369332"/>
          </a:xfrm>
          <a:prstGeom prst="rect">
            <a:avLst/>
          </a:prstGeom>
          <a:solidFill>
            <a:schemeClr val="bg2">
              <a:lumMod val="75000"/>
            </a:schemeClr>
          </a:solidFill>
          <a:ln>
            <a:solidFill>
              <a:schemeClr val="tx1"/>
            </a:solidFill>
          </a:ln>
        </p:spPr>
        <p:txBody>
          <a:bodyPr wrap="none" rtlCol="0">
            <a:spAutoFit/>
          </a:bodyPr>
          <a:lstStyle/>
          <a:p>
            <a:r>
              <a:rPr lang="en-US" dirty="0" smtClean="0"/>
              <a:t>A Gringo’s Life in Panama : Filmed in </a:t>
            </a:r>
            <a:r>
              <a:rPr lang="en-US" dirty="0" err="1" smtClean="0"/>
              <a:t>Boquete</a:t>
            </a:r>
            <a:endParaRPr lang="en-US" dirty="0"/>
          </a:p>
        </p:txBody>
      </p:sp>
      <p:pic>
        <p:nvPicPr>
          <p:cNvPr id="20490" name="Picture 10" descr="http://cdn.geolocation.ws/geolocation_media/flickr2/0315/l-003155964791.jpg"/>
          <p:cNvPicPr>
            <a:picLocks noChangeAspect="1" noChangeArrowheads="1"/>
          </p:cNvPicPr>
          <p:nvPr/>
        </p:nvPicPr>
        <p:blipFill>
          <a:blip r:embed="rId9" cstate="print"/>
          <a:srcRect/>
          <a:stretch>
            <a:fillRect/>
          </a:stretch>
        </p:blipFill>
        <p:spPr bwMode="auto">
          <a:xfrm>
            <a:off x="2590800" y="5010149"/>
            <a:ext cx="2364396" cy="1771651"/>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20488"/>
                                        </p:tgtEl>
                                        <p:attrNameLst>
                                          <p:attrName>style.visibility</p:attrName>
                                        </p:attrNameLst>
                                      </p:cBhvr>
                                      <p:to>
                                        <p:strVal val="visible"/>
                                      </p:to>
                                    </p:set>
                                    <p:animEffect transition="in" filter="blinds(horizontal)">
                                      <p:cBhvr>
                                        <p:cTn id="11" dur="1000"/>
                                        <p:tgtEl>
                                          <p:spTgt spid="20488"/>
                                        </p:tgtEl>
                                      </p:cBhvr>
                                    </p:animEffect>
                                  </p:childTnLst>
                                </p:cTn>
                              </p:par>
                            </p:childTnLst>
                          </p:cTn>
                        </p:par>
                        <p:par>
                          <p:cTn id="12" fill="hold">
                            <p:stCondLst>
                              <p:cond delay="3000"/>
                            </p:stCondLst>
                            <p:childTnLst>
                              <p:par>
                                <p:cTn id="13" presetID="3" presetClass="entr" presetSubtype="10" fill="hold" nodeType="afterEffect">
                                  <p:stCondLst>
                                    <p:cond delay="0"/>
                                  </p:stCondLst>
                                  <p:childTnLst>
                                    <p:set>
                                      <p:cBhvr>
                                        <p:cTn id="14" dur="1" fill="hold">
                                          <p:stCondLst>
                                            <p:cond delay="0"/>
                                          </p:stCondLst>
                                        </p:cTn>
                                        <p:tgtEl>
                                          <p:spTgt spid="20490"/>
                                        </p:tgtEl>
                                        <p:attrNameLst>
                                          <p:attrName>style.visibility</p:attrName>
                                        </p:attrNameLst>
                                      </p:cBhvr>
                                      <p:to>
                                        <p:strVal val="visible"/>
                                      </p:to>
                                    </p:set>
                                    <p:animEffect transition="in" filter="blinds(horizontal)">
                                      <p:cBhvr>
                                        <p:cTn id="15" dur="500"/>
                                        <p:tgtEl>
                                          <p:spTgt spid="20490"/>
                                        </p:tgtEl>
                                      </p:cBhvr>
                                    </p:animEffect>
                                  </p:childTnLst>
                                </p:cTn>
                              </p:par>
                            </p:childTnLst>
                          </p:cTn>
                        </p:par>
                        <p:par>
                          <p:cTn id="16" fill="hold">
                            <p:stCondLst>
                              <p:cond delay="3500"/>
                            </p:stCondLst>
                            <p:childTnLst>
                              <p:par>
                                <p:cTn id="17" presetID="3" presetClass="entr" presetSubtype="10" fill="hold" nodeType="afterEffect">
                                  <p:stCondLst>
                                    <p:cond delay="0"/>
                                  </p:stCondLst>
                                  <p:childTnLst>
                                    <p:set>
                                      <p:cBhvr>
                                        <p:cTn id="18" dur="1" fill="hold">
                                          <p:stCondLst>
                                            <p:cond delay="0"/>
                                          </p:stCondLst>
                                        </p:cTn>
                                        <p:tgtEl>
                                          <p:spTgt spid="20486"/>
                                        </p:tgtEl>
                                        <p:attrNameLst>
                                          <p:attrName>style.visibility</p:attrName>
                                        </p:attrNameLst>
                                      </p:cBhvr>
                                      <p:to>
                                        <p:strVal val="visible"/>
                                      </p:to>
                                    </p:set>
                                    <p:animEffect transition="in" filter="blinds(horizontal)">
                                      <p:cBhvr>
                                        <p:cTn id="19" dur="1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3657600" y="304800"/>
            <a:ext cx="5257800" cy="3810000"/>
          </a:xfrm>
          <a:ln>
            <a:solidFill>
              <a:schemeClr val="tx1"/>
            </a:solidFill>
          </a:ln>
        </p:spPr>
        <p:txBody>
          <a:bodyPr>
            <a:normAutofit fontScale="85000" lnSpcReduction="10000"/>
          </a:bodyPr>
          <a:lstStyle/>
          <a:p>
            <a:pPr>
              <a:buNone/>
            </a:pPr>
            <a:r>
              <a:rPr lang="en-US" b="1" dirty="0" smtClean="0"/>
              <a:t>Manuel Noriega</a:t>
            </a:r>
            <a:r>
              <a:rPr lang="en-US" b="1" dirty="0"/>
              <a:t> </a:t>
            </a:r>
            <a:r>
              <a:rPr lang="en-US" dirty="0" smtClean="0"/>
              <a:t>(1934-)</a:t>
            </a:r>
          </a:p>
          <a:p>
            <a:r>
              <a:rPr lang="en-US" dirty="0" smtClean="0"/>
              <a:t>Dictator of Panamá (1983-9</a:t>
            </a:r>
            <a:r>
              <a:rPr lang="en-US" dirty="0" smtClean="0"/>
              <a:t>)</a:t>
            </a:r>
          </a:p>
          <a:p>
            <a:r>
              <a:rPr lang="en-US" dirty="0" smtClean="0"/>
              <a:t>Operation Just Cause – </a:t>
            </a:r>
            <a:r>
              <a:rPr lang="en-US" dirty="0" smtClean="0">
                <a:hlinkClick r:id="rId3"/>
              </a:rPr>
              <a:t>1989 Bush Speech</a:t>
            </a:r>
            <a:endParaRPr lang="en-US" dirty="0" smtClean="0"/>
          </a:p>
          <a:p>
            <a:r>
              <a:rPr lang="en-US" dirty="0" smtClean="0"/>
              <a:t>In 1989 he started serving jail time in Florida for cocaine trafficking, racketeering and money </a:t>
            </a:r>
            <a:r>
              <a:rPr lang="en-US" dirty="0" smtClean="0"/>
              <a:t>laundering.  </a:t>
            </a:r>
          </a:p>
          <a:p>
            <a:r>
              <a:rPr lang="en-US" dirty="0" smtClean="0"/>
              <a:t>He was extradited back to Panama for further jail time in 2011. </a:t>
            </a:r>
            <a:r>
              <a:rPr lang="en-US" dirty="0" smtClean="0">
                <a:hlinkClick r:id="rId4"/>
              </a:rPr>
              <a:t>(Link)</a:t>
            </a:r>
            <a:endParaRPr lang="en-US" dirty="0" smtClean="0"/>
          </a:p>
        </p:txBody>
      </p:sp>
      <p:pic>
        <p:nvPicPr>
          <p:cNvPr id="18434" name="Picture 2" descr="http://pennyinparadise.files.wordpress.com/2008/11/manuel_noriega_mug_shot.jpg"/>
          <p:cNvPicPr>
            <a:picLocks noChangeAspect="1" noChangeArrowheads="1"/>
          </p:cNvPicPr>
          <p:nvPr/>
        </p:nvPicPr>
        <p:blipFill>
          <a:blip r:embed="rId5" cstate="print"/>
          <a:srcRect/>
          <a:stretch>
            <a:fillRect/>
          </a:stretch>
        </p:blipFill>
        <p:spPr bwMode="auto">
          <a:xfrm>
            <a:off x="6265179" y="4038600"/>
            <a:ext cx="2497821" cy="2743200"/>
          </a:xfrm>
          <a:prstGeom prst="rect">
            <a:avLst/>
          </a:prstGeom>
          <a:noFill/>
        </p:spPr>
      </p:pic>
      <p:pic>
        <p:nvPicPr>
          <p:cNvPr id="18436" name="Picture 4" descr="http://www.himho.com/wp-content/uploads/2010/04/Manuel-Noriega.jpg"/>
          <p:cNvPicPr>
            <a:picLocks noChangeAspect="1" noChangeArrowheads="1"/>
          </p:cNvPicPr>
          <p:nvPr/>
        </p:nvPicPr>
        <p:blipFill>
          <a:blip r:embed="rId6" cstate="print"/>
          <a:srcRect/>
          <a:stretch>
            <a:fillRect/>
          </a:stretch>
        </p:blipFill>
        <p:spPr bwMode="auto">
          <a:xfrm>
            <a:off x="381000" y="1371600"/>
            <a:ext cx="2857500" cy="3333750"/>
          </a:xfrm>
          <a:prstGeom prst="rect">
            <a:avLst/>
          </a:prstGeom>
          <a:noFill/>
        </p:spPr>
      </p:pic>
      <p:sp>
        <p:nvSpPr>
          <p:cNvPr id="6" name="TextBox 5">
            <a:hlinkClick r:id="rId7"/>
          </p:cNvPr>
          <p:cNvSpPr txBox="1"/>
          <p:nvPr/>
        </p:nvSpPr>
        <p:spPr>
          <a:xfrm>
            <a:off x="685800" y="4953000"/>
            <a:ext cx="2209800" cy="646331"/>
          </a:xfrm>
          <a:prstGeom prst="rect">
            <a:avLst/>
          </a:prstGeom>
          <a:solidFill>
            <a:schemeClr val="bg2">
              <a:lumMod val="75000"/>
            </a:schemeClr>
          </a:solidFill>
          <a:ln>
            <a:solidFill>
              <a:schemeClr val="tx1"/>
            </a:solidFill>
          </a:ln>
        </p:spPr>
        <p:txBody>
          <a:bodyPr wrap="square" rtlCol="0">
            <a:spAutoFit/>
          </a:bodyPr>
          <a:lstStyle/>
          <a:p>
            <a:r>
              <a:rPr lang="en-US" dirty="0" smtClean="0"/>
              <a:t>The Rise and Fall of Manuel Noriega</a:t>
            </a:r>
            <a:endParaRPr lang="en-US" dirty="0"/>
          </a:p>
        </p:txBody>
      </p:sp>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304800" y="1600200"/>
            <a:ext cx="4114800" cy="2362200"/>
          </a:xfrm>
          <a:ln>
            <a:solidFill>
              <a:schemeClr val="tx1"/>
            </a:solidFill>
          </a:ln>
        </p:spPr>
        <p:txBody>
          <a:bodyPr>
            <a:normAutofit lnSpcReduction="10000"/>
          </a:bodyPr>
          <a:lstStyle/>
          <a:p>
            <a:r>
              <a:rPr lang="en-US" dirty="0" smtClean="0"/>
              <a:t>Rod Carew (1945-)</a:t>
            </a:r>
          </a:p>
          <a:p>
            <a:pPr lvl="1"/>
            <a:r>
              <a:rPr lang="en-US" dirty="0" smtClean="0"/>
              <a:t>Baseball hall of </a:t>
            </a:r>
            <a:r>
              <a:rPr lang="en-US" dirty="0" smtClean="0"/>
              <a:t>fame 1991</a:t>
            </a:r>
          </a:p>
        </p:txBody>
      </p:sp>
      <p:sp>
        <p:nvSpPr>
          <p:cNvPr id="4" name="Content Placeholder 3"/>
          <p:cNvSpPr>
            <a:spLocks noGrp="1"/>
          </p:cNvSpPr>
          <p:nvPr>
            <p:ph sz="half" idx="2"/>
          </p:nvPr>
        </p:nvSpPr>
        <p:spPr>
          <a:xfrm>
            <a:off x="3810000" y="4191000"/>
            <a:ext cx="5029200" cy="2362200"/>
          </a:xfrm>
          <a:ln>
            <a:solidFill>
              <a:schemeClr val="tx1"/>
            </a:solidFill>
          </a:ln>
        </p:spPr>
        <p:txBody>
          <a:bodyPr>
            <a:normAutofit lnSpcReduction="10000"/>
          </a:bodyPr>
          <a:lstStyle/>
          <a:p>
            <a:r>
              <a:rPr lang="en-US" dirty="0" smtClean="0"/>
              <a:t>Rubén Blades (1948-)</a:t>
            </a:r>
          </a:p>
          <a:p>
            <a:pPr lvl="1"/>
            <a:r>
              <a:rPr lang="en-US" dirty="0" smtClean="0"/>
              <a:t>Singer</a:t>
            </a:r>
          </a:p>
          <a:p>
            <a:pPr lvl="1"/>
            <a:r>
              <a:rPr lang="en-US" dirty="0" smtClean="0"/>
              <a:t>Songwriter</a:t>
            </a:r>
          </a:p>
          <a:p>
            <a:pPr lvl="1"/>
            <a:r>
              <a:rPr lang="en-US" dirty="0" smtClean="0"/>
              <a:t>Actor – Safe House (2002), Predator 2 (1990), Once Upon a Time in Mexico (2003)</a:t>
            </a:r>
            <a:endParaRPr lang="en-US" dirty="0" smtClean="0"/>
          </a:p>
          <a:p>
            <a:endParaRPr lang="en-US" dirty="0"/>
          </a:p>
        </p:txBody>
      </p:sp>
      <p:pic>
        <p:nvPicPr>
          <p:cNvPr id="16386" name="Picture 2" descr="http://1.bp.blogspot.com/-z1uvDnyl510/TgV55j3bwWI/AAAAAAAARhM/9XHX2HSf3zM/s1600/ROD-CAREW.jpg"/>
          <p:cNvPicPr>
            <a:picLocks noChangeAspect="1" noChangeArrowheads="1"/>
          </p:cNvPicPr>
          <p:nvPr/>
        </p:nvPicPr>
        <p:blipFill>
          <a:blip r:embed="rId3" cstate="print"/>
          <a:srcRect/>
          <a:stretch>
            <a:fillRect/>
          </a:stretch>
        </p:blipFill>
        <p:spPr bwMode="auto">
          <a:xfrm>
            <a:off x="381000" y="2997961"/>
            <a:ext cx="2667000" cy="3469514"/>
          </a:xfrm>
          <a:prstGeom prst="rect">
            <a:avLst/>
          </a:prstGeom>
          <a:noFill/>
        </p:spPr>
      </p:pic>
      <p:pic>
        <p:nvPicPr>
          <p:cNvPr id="16388" name="Picture 4" descr="http://ritmoymambo.com/site/wp-content/uploads/2011/10/ruben-blades001.jpg"/>
          <p:cNvPicPr>
            <a:picLocks noChangeAspect="1" noChangeArrowheads="1"/>
          </p:cNvPicPr>
          <p:nvPr/>
        </p:nvPicPr>
        <p:blipFill>
          <a:blip r:embed="rId4" cstate="print"/>
          <a:srcRect/>
          <a:stretch>
            <a:fillRect/>
          </a:stretch>
        </p:blipFill>
        <p:spPr bwMode="auto">
          <a:xfrm>
            <a:off x="4495800" y="381000"/>
            <a:ext cx="2362200" cy="2362200"/>
          </a:xfrm>
          <a:prstGeom prst="rect">
            <a:avLst/>
          </a:prstGeom>
          <a:noFill/>
        </p:spPr>
      </p:pic>
      <p:sp>
        <p:nvSpPr>
          <p:cNvPr id="7" name="TextBox 6">
            <a:hlinkClick r:id="rId5"/>
          </p:cNvPr>
          <p:cNvSpPr txBox="1"/>
          <p:nvPr/>
        </p:nvSpPr>
        <p:spPr>
          <a:xfrm>
            <a:off x="4648200" y="3429000"/>
            <a:ext cx="1277914" cy="400110"/>
          </a:xfrm>
          <a:prstGeom prst="rect">
            <a:avLst/>
          </a:prstGeom>
          <a:solidFill>
            <a:schemeClr val="bg2">
              <a:lumMod val="75000"/>
            </a:schemeClr>
          </a:solidFill>
          <a:ln>
            <a:solidFill>
              <a:schemeClr val="tx1"/>
            </a:solidFill>
          </a:ln>
        </p:spPr>
        <p:txBody>
          <a:bodyPr wrap="none" rtlCol="0">
            <a:spAutoFit/>
          </a:bodyPr>
          <a:lstStyle/>
          <a:p>
            <a:r>
              <a:rPr lang="en-US" sz="2000" dirty="0" err="1" smtClean="0">
                <a:latin typeface="+mj-lt"/>
              </a:rPr>
              <a:t>Creo</a:t>
            </a:r>
            <a:r>
              <a:rPr lang="en-US" sz="2000" dirty="0" smtClean="0">
                <a:latin typeface="+mj-lt"/>
              </a:rPr>
              <a:t> en </a:t>
            </a:r>
            <a:r>
              <a:rPr lang="en-US" sz="2000" dirty="0" err="1" smtClean="0">
                <a:latin typeface="+mj-lt"/>
              </a:rPr>
              <a:t>Tí</a:t>
            </a:r>
            <a:endParaRPr lang="en-US" sz="2000" dirty="0">
              <a:latin typeface="+mj-lt"/>
            </a:endParaRPr>
          </a:p>
        </p:txBody>
      </p:sp>
      <p:pic>
        <p:nvPicPr>
          <p:cNvPr id="16390" name="Picture 6" descr="http://www.exposay.com/celebrity-photos/ruben-blades-safe-house-premiere-BsLd10.jpg"/>
          <p:cNvPicPr>
            <a:picLocks noChangeAspect="1" noChangeArrowheads="1"/>
          </p:cNvPicPr>
          <p:nvPr/>
        </p:nvPicPr>
        <p:blipFill>
          <a:blip r:embed="rId6" cstate="print"/>
          <a:srcRect/>
          <a:stretch>
            <a:fillRect/>
          </a:stretch>
        </p:blipFill>
        <p:spPr bwMode="auto">
          <a:xfrm>
            <a:off x="6934200" y="1143000"/>
            <a:ext cx="1828800" cy="2848979"/>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in)">
                                      <p:cBhvr>
                                        <p:cTn id="7" dur="2000"/>
                                        <p:tgtEl>
                                          <p:spTgt spid="16388"/>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diamond(in)">
                                      <p:cBhvr>
                                        <p:cTn id="11" dur="2000"/>
                                        <p:tgtEl>
                                          <p:spTgt spid="1639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fade">
                                      <p:cBhvr>
                                        <p:cTn id="16" dur="20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000"/>
                                        <p:tgtEl>
                                          <p:spTgt spid="4">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2000"/>
                                        <p:tgtEl>
                                          <p:spTgt spid="4">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Gente</a:t>
            </a:r>
            <a:r>
              <a:rPr lang="en-US" dirty="0" smtClean="0"/>
              <a:t> </a:t>
            </a:r>
            <a:r>
              <a:rPr lang="en-US" dirty="0" err="1" smtClean="0"/>
              <a:t>famosa</a:t>
            </a:r>
            <a:endParaRPr lang="en-US" dirty="0"/>
          </a:p>
        </p:txBody>
      </p:sp>
      <p:sp>
        <p:nvSpPr>
          <p:cNvPr id="3" name="Content Placeholder 2"/>
          <p:cNvSpPr>
            <a:spLocks noGrp="1"/>
          </p:cNvSpPr>
          <p:nvPr>
            <p:ph sz="half" idx="1"/>
          </p:nvPr>
        </p:nvSpPr>
        <p:spPr>
          <a:xfrm>
            <a:off x="457200" y="1371600"/>
            <a:ext cx="4191000" cy="3733800"/>
          </a:xfrm>
          <a:ln>
            <a:solidFill>
              <a:schemeClr val="tx1"/>
            </a:solidFill>
          </a:ln>
        </p:spPr>
        <p:txBody>
          <a:bodyPr>
            <a:normAutofit/>
          </a:bodyPr>
          <a:lstStyle/>
          <a:p>
            <a:r>
              <a:rPr lang="en-US" dirty="0" smtClean="0"/>
              <a:t>Gloria Guardia (1948-)</a:t>
            </a:r>
          </a:p>
          <a:p>
            <a:pPr lvl="1"/>
            <a:r>
              <a:rPr lang="en-US" dirty="0" smtClean="0"/>
              <a:t>Novelist</a:t>
            </a:r>
          </a:p>
          <a:p>
            <a:pPr lvl="1"/>
            <a:r>
              <a:rPr lang="en-US" dirty="0" smtClean="0"/>
              <a:t>Journalist –ABC news correspondent in Panamá and syndicated news columnist (1975-1995)</a:t>
            </a:r>
            <a:endParaRPr lang="en-US" dirty="0"/>
          </a:p>
        </p:txBody>
      </p:sp>
      <p:pic>
        <p:nvPicPr>
          <p:cNvPr id="14338" name="Picture 2" descr="http://filgua.startlogic.com/2008/img/escritores/Gloria_Guardia.jpg"/>
          <p:cNvPicPr>
            <a:picLocks noChangeAspect="1" noChangeArrowheads="1"/>
          </p:cNvPicPr>
          <p:nvPr/>
        </p:nvPicPr>
        <p:blipFill>
          <a:blip r:embed="rId3" cstate="print"/>
          <a:srcRect/>
          <a:stretch>
            <a:fillRect/>
          </a:stretch>
        </p:blipFill>
        <p:spPr bwMode="auto">
          <a:xfrm>
            <a:off x="5181600" y="1295400"/>
            <a:ext cx="3505200" cy="4644392"/>
          </a:xfrm>
          <a:prstGeom prst="rect">
            <a:avLst/>
          </a:prstGeom>
          <a:noFill/>
        </p:spPr>
      </p:pic>
      <p:pic>
        <p:nvPicPr>
          <p:cNvPr id="14340" name="Picture 4" descr="http://www.euram.com.ni/pverdes/images_Pverdes/Gloria_Guardia.jpg"/>
          <p:cNvPicPr>
            <a:picLocks noChangeAspect="1" noChangeArrowheads="1"/>
          </p:cNvPicPr>
          <p:nvPr/>
        </p:nvPicPr>
        <p:blipFill>
          <a:blip r:embed="rId4" cstate="print"/>
          <a:srcRect/>
          <a:stretch>
            <a:fillRect/>
          </a:stretch>
        </p:blipFill>
        <p:spPr bwMode="auto">
          <a:xfrm>
            <a:off x="226695" y="4343400"/>
            <a:ext cx="1830705" cy="2362201"/>
          </a:xfrm>
          <a:prstGeom prst="rect">
            <a:avLst/>
          </a:prstGeom>
          <a:noFill/>
        </p:spPr>
      </p:pic>
    </p:spTree>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686800" cy="841248"/>
          </a:xfrm>
        </p:spPr>
        <p:txBody>
          <a:bodyPr>
            <a:normAutofit fontScale="90000"/>
          </a:bodyPr>
          <a:lstStyle/>
          <a:p>
            <a:r>
              <a:rPr lang="en-US" dirty="0" smtClean="0"/>
              <a:t>Comida de </a:t>
            </a:r>
            <a:r>
              <a:rPr lang="en-US" dirty="0" err="1" smtClean="0"/>
              <a:t>PanamÁ</a:t>
            </a:r>
            <a:r>
              <a:rPr lang="en-US" dirty="0" smtClean="0"/>
              <a:t> : </a:t>
            </a:r>
            <a:r>
              <a:rPr lang="en-US" dirty="0" smtClean="0"/>
              <a:t/>
            </a:r>
            <a:br>
              <a:rPr lang="en-US" dirty="0" smtClean="0"/>
            </a:br>
            <a:r>
              <a:rPr lang="en-US" sz="4000" dirty="0" smtClean="0"/>
              <a:t>tamales - </a:t>
            </a:r>
            <a:r>
              <a:rPr lang="en-US" sz="4000" dirty="0" err="1" smtClean="0"/>
              <a:t>Nacatamales</a:t>
            </a:r>
            <a:endParaRPr lang="en-US" sz="4000" dirty="0"/>
          </a:p>
        </p:txBody>
      </p:sp>
      <p:pic>
        <p:nvPicPr>
          <p:cNvPr id="12290" name="Picture 2" descr="http://upload.wikimedia.org/wikipedia/commons/0/03/Nacatamales_in_steamer.jpg"/>
          <p:cNvPicPr>
            <a:picLocks noChangeAspect="1" noChangeArrowheads="1"/>
          </p:cNvPicPr>
          <p:nvPr/>
        </p:nvPicPr>
        <p:blipFill>
          <a:blip r:embed="rId3" cstate="print"/>
          <a:srcRect l="9524" t="4762" r="16666"/>
          <a:stretch>
            <a:fillRect/>
          </a:stretch>
        </p:blipFill>
        <p:spPr bwMode="auto">
          <a:xfrm>
            <a:off x="304800" y="4343400"/>
            <a:ext cx="2362200" cy="2286001"/>
          </a:xfrm>
          <a:prstGeom prst="rect">
            <a:avLst/>
          </a:prstGeom>
          <a:noFill/>
        </p:spPr>
      </p:pic>
      <p:pic>
        <p:nvPicPr>
          <p:cNvPr id="12292" name="Picture 4" descr="http://3.bp.blogspot.com/-CuGtHWJT4J8/Tc11MKcktZI/AAAAAAAABXM/N5A-4J-5a6w/s1600/tamales.jpg"/>
          <p:cNvPicPr>
            <a:picLocks noChangeAspect="1" noChangeArrowheads="1"/>
          </p:cNvPicPr>
          <p:nvPr/>
        </p:nvPicPr>
        <p:blipFill>
          <a:blip r:embed="rId4" cstate="print"/>
          <a:srcRect t="14414" r="2703" b="2703"/>
          <a:stretch>
            <a:fillRect/>
          </a:stretch>
        </p:blipFill>
        <p:spPr bwMode="auto">
          <a:xfrm>
            <a:off x="6096000" y="76200"/>
            <a:ext cx="2743200" cy="1752600"/>
          </a:xfrm>
          <a:prstGeom prst="rect">
            <a:avLst/>
          </a:prstGeom>
          <a:noFill/>
        </p:spPr>
      </p:pic>
      <p:pic>
        <p:nvPicPr>
          <p:cNvPr id="12294" name="Picture 6" descr="http://media.merchantcircle.com/29996995/77065580_0404122394_full.jpeg"/>
          <p:cNvPicPr>
            <a:picLocks noChangeAspect="1" noChangeArrowheads="1"/>
          </p:cNvPicPr>
          <p:nvPr/>
        </p:nvPicPr>
        <p:blipFill>
          <a:blip r:embed="rId5" cstate="print"/>
          <a:srcRect l="15737" t="3376" r="5580"/>
          <a:stretch>
            <a:fillRect/>
          </a:stretch>
        </p:blipFill>
        <p:spPr bwMode="auto">
          <a:xfrm>
            <a:off x="2895600" y="4267200"/>
            <a:ext cx="2667000" cy="2181226"/>
          </a:xfrm>
          <a:prstGeom prst="rect">
            <a:avLst/>
          </a:prstGeom>
          <a:noFill/>
        </p:spPr>
      </p:pic>
      <p:pic>
        <p:nvPicPr>
          <p:cNvPr id="12296" name="Picture 8" descr="http://3.bp.blogspot.com/_sHweUuY9I_0/SVFq-TwusnI/AAAAAAAAAzs/AtFM6SlY14E/s400/foto-hallaca.jpg"/>
          <p:cNvPicPr>
            <a:picLocks noChangeAspect="1" noChangeArrowheads="1"/>
          </p:cNvPicPr>
          <p:nvPr/>
        </p:nvPicPr>
        <p:blipFill>
          <a:blip r:embed="rId6" cstate="print"/>
          <a:srcRect t="30435" r="1538"/>
          <a:stretch>
            <a:fillRect/>
          </a:stretch>
        </p:blipFill>
        <p:spPr bwMode="auto">
          <a:xfrm>
            <a:off x="381000" y="1600200"/>
            <a:ext cx="3657600" cy="2438400"/>
          </a:xfrm>
          <a:prstGeom prst="rect">
            <a:avLst/>
          </a:prstGeom>
          <a:noFill/>
        </p:spPr>
      </p:pic>
      <p:sp>
        <p:nvSpPr>
          <p:cNvPr id="9" name="TextBox 8"/>
          <p:cNvSpPr txBox="1"/>
          <p:nvPr/>
        </p:nvSpPr>
        <p:spPr>
          <a:xfrm>
            <a:off x="5715000" y="3505200"/>
            <a:ext cx="3276599" cy="3170099"/>
          </a:xfrm>
          <a:prstGeom prst="rect">
            <a:avLst/>
          </a:prstGeom>
          <a:noFill/>
          <a:ln>
            <a:solidFill>
              <a:schemeClr val="tx1"/>
            </a:solidFill>
          </a:ln>
        </p:spPr>
        <p:txBody>
          <a:bodyPr wrap="square" rtlCol="0">
            <a:spAutoFit/>
          </a:bodyPr>
          <a:lstStyle/>
          <a:p>
            <a:r>
              <a:rPr lang="en-US" sz="2000" dirty="0" smtClean="0"/>
              <a:t>Before </a:t>
            </a:r>
            <a:r>
              <a:rPr lang="en-US" sz="2000" dirty="0" smtClean="0"/>
              <a:t>a </a:t>
            </a:r>
            <a:r>
              <a:rPr lang="en-US" sz="2000" dirty="0" err="1" smtClean="0"/>
              <a:t>nacatamal</a:t>
            </a:r>
            <a:r>
              <a:rPr lang="en-US" sz="2000" dirty="0" smtClean="0"/>
              <a:t> can be wrapped and brought to the last stage of the cooking process, it must be filled. Generally, this filling consists of seasoned pork meat, rice, a slice of potato, bell pepper, tomato, onion, olives, cilantro and/or spearmint </a:t>
            </a:r>
            <a:r>
              <a:rPr lang="en-US" sz="2000" dirty="0" smtClean="0"/>
              <a:t>sprigs.</a:t>
            </a:r>
            <a:endParaRPr lang="en-US" dirty="0"/>
          </a:p>
        </p:txBody>
      </p:sp>
      <p:sp>
        <p:nvSpPr>
          <p:cNvPr id="10" name="TextBox 9"/>
          <p:cNvSpPr txBox="1"/>
          <p:nvPr/>
        </p:nvSpPr>
        <p:spPr>
          <a:xfrm>
            <a:off x="4114800" y="1953161"/>
            <a:ext cx="4572001" cy="1323439"/>
          </a:xfrm>
          <a:prstGeom prst="rect">
            <a:avLst/>
          </a:prstGeom>
          <a:noFill/>
          <a:ln>
            <a:solidFill>
              <a:schemeClr val="tx1"/>
            </a:solidFill>
          </a:ln>
        </p:spPr>
        <p:txBody>
          <a:bodyPr wrap="square" rtlCol="0">
            <a:spAutoFit/>
          </a:bodyPr>
          <a:lstStyle/>
          <a:p>
            <a:r>
              <a:rPr lang="en-US" sz="2000" dirty="0" smtClean="0"/>
              <a:t>A </a:t>
            </a:r>
            <a:r>
              <a:rPr lang="en-US" sz="2000" dirty="0" err="1" smtClean="0"/>
              <a:t>nacatamal</a:t>
            </a:r>
            <a:r>
              <a:rPr lang="en-US" sz="2000" dirty="0" smtClean="0"/>
              <a:t> is made up of mostly corn </a:t>
            </a:r>
            <a:r>
              <a:rPr lang="en-US" sz="2000" dirty="0" err="1" smtClean="0"/>
              <a:t>masa</a:t>
            </a:r>
            <a:r>
              <a:rPr lang="en-US" sz="2000" dirty="0" smtClean="0"/>
              <a:t>. This base is ladled onto plantain leaves used for wrapping into large individual portions.</a:t>
            </a:r>
            <a:endParaRPr lang="en-US" sz="2000" dirty="0"/>
          </a:p>
        </p:txBody>
      </p:sp>
      <p:sp>
        <p:nvSpPr>
          <p:cNvPr id="11" name="TextBox 10">
            <a:hlinkClick r:id="rId7"/>
          </p:cNvPr>
          <p:cNvSpPr txBox="1"/>
          <p:nvPr/>
        </p:nvSpPr>
        <p:spPr>
          <a:xfrm>
            <a:off x="4114800" y="3468469"/>
            <a:ext cx="1524000" cy="646331"/>
          </a:xfrm>
          <a:prstGeom prst="rect">
            <a:avLst/>
          </a:prstGeom>
          <a:solidFill>
            <a:schemeClr val="bg2">
              <a:lumMod val="75000"/>
            </a:schemeClr>
          </a:solidFill>
          <a:ln>
            <a:solidFill>
              <a:schemeClr val="tx1"/>
            </a:solidFill>
          </a:ln>
        </p:spPr>
        <p:txBody>
          <a:bodyPr wrap="square" rtlCol="0">
            <a:spAutoFit/>
          </a:bodyPr>
          <a:lstStyle/>
          <a:p>
            <a:r>
              <a:rPr lang="en-US" dirty="0" smtClean="0"/>
              <a:t>How to Make </a:t>
            </a:r>
            <a:r>
              <a:rPr lang="en-US" dirty="0" err="1" smtClean="0"/>
              <a:t>Nacatamales</a:t>
            </a:r>
            <a:endParaRPr lang="en-US" dirty="0"/>
          </a:p>
        </p:txBody>
      </p:sp>
      <p:sp>
        <p:nvSpPr>
          <p:cNvPr id="12" name="TextBox 11">
            <a:hlinkClick r:id="rId8"/>
          </p:cNvPr>
          <p:cNvSpPr txBox="1"/>
          <p:nvPr/>
        </p:nvSpPr>
        <p:spPr>
          <a:xfrm>
            <a:off x="4267200" y="152400"/>
            <a:ext cx="1751767" cy="646331"/>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latin typeface="+mj-lt"/>
              </a:rPr>
              <a:t>TAMALES PANAMEÑOS </a:t>
            </a:r>
            <a:endParaRPr lang="en-US" dirty="0">
              <a:latin typeface="+mj-lt"/>
            </a:endParaRPr>
          </a:p>
        </p:txBody>
      </p:sp>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13648" cy="1219200"/>
          </a:xfrm>
        </p:spPr>
        <p:txBody>
          <a:bodyPr>
            <a:normAutofit/>
          </a:bodyPr>
          <a:lstStyle/>
          <a:p>
            <a:r>
              <a:rPr lang="en-US" dirty="0" smtClean="0"/>
              <a:t>Comida de </a:t>
            </a:r>
            <a:r>
              <a:rPr lang="en-US" dirty="0" err="1" smtClean="0"/>
              <a:t>PanamÁ</a:t>
            </a:r>
            <a:r>
              <a:rPr lang="en-US" dirty="0" smtClean="0"/>
              <a:t> : </a:t>
            </a:r>
            <a:br>
              <a:rPr lang="en-US" dirty="0" smtClean="0"/>
            </a:br>
            <a:r>
              <a:rPr lang="en-US" dirty="0" err="1" smtClean="0"/>
              <a:t>Patacones</a:t>
            </a:r>
            <a:r>
              <a:rPr lang="en-US" dirty="0" smtClean="0"/>
              <a:t> de </a:t>
            </a:r>
            <a:r>
              <a:rPr lang="en-US" dirty="0" err="1" smtClean="0"/>
              <a:t>plÁtanos</a:t>
            </a:r>
            <a:endParaRPr lang="en-US" dirty="0"/>
          </a:p>
        </p:txBody>
      </p:sp>
      <p:sp>
        <p:nvSpPr>
          <p:cNvPr id="4" name="TextBox 3"/>
          <p:cNvSpPr txBox="1"/>
          <p:nvPr/>
        </p:nvSpPr>
        <p:spPr>
          <a:xfrm>
            <a:off x="6553200" y="1143000"/>
            <a:ext cx="1697901" cy="369332"/>
          </a:xfrm>
          <a:prstGeom prst="rect">
            <a:avLst/>
          </a:prstGeom>
          <a:noFill/>
          <a:ln>
            <a:solidFill>
              <a:schemeClr val="tx1"/>
            </a:solidFill>
          </a:ln>
        </p:spPr>
        <p:txBody>
          <a:bodyPr wrap="none" rtlCol="0">
            <a:spAutoFit/>
          </a:bodyPr>
          <a:lstStyle/>
          <a:p>
            <a:r>
              <a:rPr lang="en-US" dirty="0" smtClean="0"/>
              <a:t>Fried plantains</a:t>
            </a:r>
            <a:endParaRPr lang="en-US" dirty="0"/>
          </a:p>
        </p:txBody>
      </p:sp>
      <p:pic>
        <p:nvPicPr>
          <p:cNvPr id="10244" name="Picture 4" descr="http://farm4.staticflickr.com/3050/2869115376_0f11db1419_z.jpg"/>
          <p:cNvPicPr>
            <a:picLocks noChangeAspect="1" noChangeArrowheads="1"/>
          </p:cNvPicPr>
          <p:nvPr/>
        </p:nvPicPr>
        <p:blipFill>
          <a:blip r:embed="rId3" cstate="print"/>
          <a:srcRect/>
          <a:stretch>
            <a:fillRect/>
          </a:stretch>
        </p:blipFill>
        <p:spPr bwMode="auto">
          <a:xfrm>
            <a:off x="4572000" y="1600200"/>
            <a:ext cx="4267200" cy="3200400"/>
          </a:xfrm>
          <a:prstGeom prst="rect">
            <a:avLst/>
          </a:prstGeom>
          <a:noFill/>
        </p:spPr>
      </p:pic>
      <p:sp>
        <p:nvSpPr>
          <p:cNvPr id="8" name="TextBox 7"/>
          <p:cNvSpPr txBox="1"/>
          <p:nvPr/>
        </p:nvSpPr>
        <p:spPr>
          <a:xfrm>
            <a:off x="304800" y="4495800"/>
            <a:ext cx="1338828" cy="646331"/>
          </a:xfrm>
          <a:prstGeom prst="rect">
            <a:avLst/>
          </a:prstGeom>
          <a:noFill/>
          <a:ln>
            <a:solidFill>
              <a:schemeClr val="tx1"/>
            </a:solidFill>
          </a:ln>
        </p:spPr>
        <p:txBody>
          <a:bodyPr wrap="none" rtlCol="0">
            <a:spAutoFit/>
          </a:bodyPr>
          <a:lstStyle/>
          <a:p>
            <a:r>
              <a:rPr lang="en-US" dirty="0" err="1" smtClean="0"/>
              <a:t>Patacones</a:t>
            </a:r>
            <a:r>
              <a:rPr lang="en-US" dirty="0" smtClean="0"/>
              <a:t> </a:t>
            </a:r>
          </a:p>
          <a:p>
            <a:r>
              <a:rPr lang="en-US" dirty="0" err="1" smtClean="0"/>
              <a:t>Rellenos</a:t>
            </a:r>
            <a:endParaRPr lang="en-US" dirty="0"/>
          </a:p>
        </p:txBody>
      </p:sp>
      <p:pic>
        <p:nvPicPr>
          <p:cNvPr id="10248" name="Picture 8" descr="http://elbuendiente.com/wp-content/uploads/2011/10/IMG_2601.jpg"/>
          <p:cNvPicPr>
            <a:picLocks noChangeAspect="1" noChangeArrowheads="1"/>
          </p:cNvPicPr>
          <p:nvPr/>
        </p:nvPicPr>
        <p:blipFill>
          <a:blip r:embed="rId4" cstate="print"/>
          <a:srcRect/>
          <a:stretch>
            <a:fillRect/>
          </a:stretch>
        </p:blipFill>
        <p:spPr bwMode="auto">
          <a:xfrm>
            <a:off x="228601" y="1745472"/>
            <a:ext cx="3886200" cy="2597928"/>
          </a:xfrm>
          <a:prstGeom prst="rect">
            <a:avLst/>
          </a:prstGeom>
          <a:noFill/>
        </p:spPr>
      </p:pic>
      <p:sp>
        <p:nvSpPr>
          <p:cNvPr id="10" name="TextBox 9">
            <a:hlinkClick r:id="rId5"/>
          </p:cNvPr>
          <p:cNvSpPr txBox="1"/>
          <p:nvPr/>
        </p:nvSpPr>
        <p:spPr>
          <a:xfrm>
            <a:off x="5410200" y="5105400"/>
            <a:ext cx="3377848" cy="369332"/>
          </a:xfrm>
          <a:prstGeom prst="rect">
            <a:avLst/>
          </a:prstGeom>
          <a:solidFill>
            <a:schemeClr val="bg2">
              <a:lumMod val="75000"/>
            </a:schemeClr>
          </a:solidFill>
          <a:ln>
            <a:solidFill>
              <a:schemeClr val="tx1"/>
            </a:solidFill>
          </a:ln>
        </p:spPr>
        <p:txBody>
          <a:bodyPr wrap="none" rtlCol="0">
            <a:spAutoFit/>
          </a:bodyPr>
          <a:lstStyle/>
          <a:p>
            <a:r>
              <a:rPr lang="en-US" dirty="0" smtClean="0"/>
              <a:t>Making </a:t>
            </a:r>
            <a:r>
              <a:rPr lang="en-US" dirty="0" err="1" smtClean="0"/>
              <a:t>Patacones</a:t>
            </a:r>
            <a:r>
              <a:rPr lang="en-US" dirty="0" smtClean="0"/>
              <a:t> </a:t>
            </a:r>
            <a:r>
              <a:rPr lang="en-US" dirty="0" err="1" smtClean="0"/>
              <a:t>Panameños</a:t>
            </a:r>
            <a:endParaRPr lang="en-US" dirty="0"/>
          </a:p>
        </p:txBody>
      </p:sp>
      <p:pic>
        <p:nvPicPr>
          <p:cNvPr id="10250" name="Picture 10" descr="http://s3.amazonaws.com/foodspotting-ec2/reviews/1891826/thumb_600.jpg?1339635727"/>
          <p:cNvPicPr>
            <a:picLocks noChangeAspect="1" noChangeArrowheads="1"/>
          </p:cNvPicPr>
          <p:nvPr/>
        </p:nvPicPr>
        <p:blipFill>
          <a:blip r:embed="rId6" cstate="print"/>
          <a:srcRect t="18750" r="11364" b="3977"/>
          <a:stretch>
            <a:fillRect/>
          </a:stretch>
        </p:blipFill>
        <p:spPr bwMode="auto">
          <a:xfrm>
            <a:off x="1752600" y="4419600"/>
            <a:ext cx="2667000" cy="2325077"/>
          </a:xfrm>
          <a:prstGeom prst="rect">
            <a:avLst/>
          </a:prstGeom>
          <a:noFill/>
        </p:spPr>
      </p:pic>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Comida de </a:t>
            </a:r>
            <a:r>
              <a:rPr lang="en-US" dirty="0" err="1" smtClean="0"/>
              <a:t>PanamÁ</a:t>
            </a:r>
            <a:r>
              <a:rPr lang="en-US" dirty="0" smtClean="0"/>
              <a:t> : </a:t>
            </a:r>
            <a:r>
              <a:rPr lang="en-US" dirty="0" err="1" smtClean="0"/>
              <a:t>Sancocho</a:t>
            </a:r>
            <a:endParaRPr lang="en-US" dirty="0"/>
          </a:p>
        </p:txBody>
      </p:sp>
      <p:sp>
        <p:nvSpPr>
          <p:cNvPr id="4" name="TextBox 3"/>
          <p:cNvSpPr txBox="1"/>
          <p:nvPr/>
        </p:nvSpPr>
        <p:spPr>
          <a:xfrm rot="1040962">
            <a:off x="7206164" y="397547"/>
            <a:ext cx="1556836" cy="369332"/>
          </a:xfrm>
          <a:prstGeom prst="rect">
            <a:avLst/>
          </a:prstGeom>
          <a:noFill/>
          <a:ln>
            <a:solidFill>
              <a:schemeClr val="tx1"/>
            </a:solidFill>
          </a:ln>
        </p:spPr>
        <p:txBody>
          <a:bodyPr wrap="none" rtlCol="0">
            <a:spAutoFit/>
          </a:bodyPr>
          <a:lstStyle/>
          <a:p>
            <a:r>
              <a:rPr lang="en-US" dirty="0" smtClean="0"/>
              <a:t>Chicken stew</a:t>
            </a:r>
            <a:endParaRPr lang="en-US" dirty="0"/>
          </a:p>
        </p:txBody>
      </p:sp>
      <p:sp>
        <p:nvSpPr>
          <p:cNvPr id="6" name="TextBox 5">
            <a:hlinkClick r:id="rId3"/>
          </p:cNvPr>
          <p:cNvSpPr txBox="1"/>
          <p:nvPr/>
        </p:nvSpPr>
        <p:spPr>
          <a:xfrm>
            <a:off x="3505200" y="1447800"/>
            <a:ext cx="3048000" cy="646331"/>
          </a:xfrm>
          <a:prstGeom prst="rect">
            <a:avLst/>
          </a:prstGeom>
          <a:solidFill>
            <a:schemeClr val="bg2">
              <a:lumMod val="75000"/>
            </a:schemeClr>
          </a:solidFill>
          <a:ln>
            <a:solidFill>
              <a:schemeClr val="tx1"/>
            </a:solidFill>
          </a:ln>
        </p:spPr>
        <p:txBody>
          <a:bodyPr wrap="square" rtlCol="0">
            <a:spAutoFit/>
          </a:bodyPr>
          <a:lstStyle/>
          <a:p>
            <a:pPr algn="ctr"/>
            <a:r>
              <a:rPr lang="en-US" dirty="0" smtClean="0"/>
              <a:t>Foodie in Panama: </a:t>
            </a:r>
          </a:p>
          <a:p>
            <a:pPr algn="ctr"/>
            <a:r>
              <a:rPr lang="en-US" dirty="0" smtClean="0"/>
              <a:t>Making </a:t>
            </a:r>
            <a:r>
              <a:rPr lang="en-US" dirty="0" err="1" smtClean="0"/>
              <a:t>Sancocho</a:t>
            </a:r>
            <a:r>
              <a:rPr lang="en-US" dirty="0" smtClean="0"/>
              <a:t> on </a:t>
            </a:r>
            <a:r>
              <a:rPr lang="en-US" dirty="0" err="1" smtClean="0"/>
              <a:t>Fog</a:t>
            </a:r>
            <a:r>
              <a:rPr lang="en-US" dirty="0" err="1" smtClean="0">
                <a:latin typeface="Arial"/>
                <a:cs typeface="Arial"/>
              </a:rPr>
              <a:t>ón</a:t>
            </a:r>
            <a:endParaRPr lang="en-US" dirty="0"/>
          </a:p>
        </p:txBody>
      </p:sp>
      <p:pic>
        <p:nvPicPr>
          <p:cNvPr id="8194" name="Picture 2" descr="http://www.viajes.net/fotos-comunidad/112/panamasancocho-1240816380202.jpg"/>
          <p:cNvPicPr>
            <a:picLocks noChangeAspect="1" noChangeArrowheads="1"/>
          </p:cNvPicPr>
          <p:nvPr/>
        </p:nvPicPr>
        <p:blipFill>
          <a:blip r:embed="rId4" cstate="print"/>
          <a:srcRect/>
          <a:stretch>
            <a:fillRect/>
          </a:stretch>
        </p:blipFill>
        <p:spPr bwMode="auto">
          <a:xfrm>
            <a:off x="381000" y="3505200"/>
            <a:ext cx="3810000" cy="2857500"/>
          </a:xfrm>
          <a:prstGeom prst="rect">
            <a:avLst/>
          </a:prstGeom>
          <a:noFill/>
        </p:spPr>
      </p:pic>
      <p:pic>
        <p:nvPicPr>
          <p:cNvPr id="8196" name="Picture 4" descr="http://storm.cis.fordham.edu/%7Ecaquias/sancocho.jpg"/>
          <p:cNvPicPr>
            <a:picLocks noChangeAspect="1" noChangeArrowheads="1"/>
          </p:cNvPicPr>
          <p:nvPr/>
        </p:nvPicPr>
        <p:blipFill>
          <a:blip r:embed="rId5" cstate="print"/>
          <a:srcRect/>
          <a:stretch>
            <a:fillRect/>
          </a:stretch>
        </p:blipFill>
        <p:spPr bwMode="auto">
          <a:xfrm>
            <a:off x="4495800" y="2971800"/>
            <a:ext cx="4267200" cy="3200401"/>
          </a:xfrm>
          <a:prstGeom prst="rect">
            <a:avLst/>
          </a:prstGeom>
          <a:noFill/>
        </p:spPr>
      </p:pic>
      <p:pic>
        <p:nvPicPr>
          <p:cNvPr id="8198" name="Picture 6" descr="http://3.bp.blogspot.com/_5UuycxyDWR0/SqxCRGwoBFI/AAAAAAAAAJQ/D64WT44V4aE/s400/IMG_0038.jpg"/>
          <p:cNvPicPr>
            <a:picLocks noChangeAspect="1" noChangeArrowheads="1"/>
          </p:cNvPicPr>
          <p:nvPr/>
        </p:nvPicPr>
        <p:blipFill>
          <a:blip r:embed="rId6" cstate="print"/>
          <a:srcRect/>
          <a:stretch>
            <a:fillRect/>
          </a:stretch>
        </p:blipFill>
        <p:spPr bwMode="auto">
          <a:xfrm>
            <a:off x="838200" y="1333500"/>
            <a:ext cx="2590800" cy="1943100"/>
          </a:xfrm>
          <a:prstGeom prst="rect">
            <a:avLst/>
          </a:prstGeom>
          <a:noFill/>
        </p:spPr>
      </p:pic>
      <p:pic>
        <p:nvPicPr>
          <p:cNvPr id="8200" name="Picture 8" descr="http://1.bp.blogspot.com/_-8EnsTNY7aw/Sblkv33yplI/AAAAAAAAAHY/Jm6sby87pe8/s400/sancocho_dominicano.jpg"/>
          <p:cNvPicPr>
            <a:picLocks noChangeAspect="1" noChangeArrowheads="1"/>
          </p:cNvPicPr>
          <p:nvPr/>
        </p:nvPicPr>
        <p:blipFill>
          <a:blip r:embed="rId7" cstate="print"/>
          <a:srcRect t="18182" r="1818" b="9091"/>
          <a:stretch>
            <a:fillRect/>
          </a:stretch>
        </p:blipFill>
        <p:spPr bwMode="auto">
          <a:xfrm>
            <a:off x="6629400" y="1219200"/>
            <a:ext cx="2057400" cy="1524000"/>
          </a:xfrm>
          <a:prstGeom prst="rect">
            <a:avLst/>
          </a:prstGeom>
          <a:noFill/>
        </p:spPr>
      </p:pic>
      <p:sp>
        <p:nvSpPr>
          <p:cNvPr id="10" name="TextBox 9">
            <a:hlinkClick r:id="rId8"/>
          </p:cNvPr>
          <p:cNvSpPr txBox="1"/>
          <p:nvPr/>
        </p:nvSpPr>
        <p:spPr>
          <a:xfrm>
            <a:off x="4419600" y="2209800"/>
            <a:ext cx="1031051" cy="369332"/>
          </a:xfrm>
          <a:prstGeom prst="rect">
            <a:avLst/>
          </a:prstGeom>
          <a:solidFill>
            <a:schemeClr val="bg2">
              <a:lumMod val="75000"/>
            </a:schemeClr>
          </a:solidFill>
          <a:ln>
            <a:solidFill>
              <a:schemeClr val="tx1"/>
            </a:solidFill>
          </a:ln>
        </p:spPr>
        <p:txBody>
          <a:bodyPr wrap="none" rtlCol="0">
            <a:spAutoFit/>
          </a:bodyPr>
          <a:lstStyle/>
          <a:p>
            <a:r>
              <a:rPr lang="en-US" dirty="0" smtClean="0"/>
              <a:t>Part two</a:t>
            </a:r>
            <a:endParaRPr lang="en-US" dirty="0"/>
          </a:p>
        </p:txBody>
      </p:sp>
    </p:spTree>
  </p:cSld>
  <p:clrMapOvr>
    <a:masterClrMapping/>
  </p:clrMapOvr>
  <p:transition>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Comida de </a:t>
            </a:r>
            <a:r>
              <a:rPr lang="en-US" dirty="0" err="1" smtClean="0"/>
              <a:t>PanamÁ</a:t>
            </a:r>
            <a:r>
              <a:rPr lang="en-US" dirty="0" smtClean="0"/>
              <a:t> </a:t>
            </a:r>
            <a:r>
              <a:rPr lang="en-US" dirty="0" smtClean="0"/>
              <a:t> </a:t>
            </a:r>
            <a:br>
              <a:rPr lang="en-US" dirty="0" smtClean="0"/>
            </a:br>
            <a:r>
              <a:rPr lang="en-US" sz="4000" dirty="0" err="1" smtClean="0"/>
              <a:t>ceviche</a:t>
            </a:r>
            <a:endParaRPr lang="en-US" sz="4000" dirty="0"/>
          </a:p>
        </p:txBody>
      </p:sp>
      <p:sp>
        <p:nvSpPr>
          <p:cNvPr id="3" name="TextBox 2"/>
          <p:cNvSpPr txBox="1"/>
          <p:nvPr/>
        </p:nvSpPr>
        <p:spPr>
          <a:xfrm>
            <a:off x="4419600" y="443091"/>
            <a:ext cx="4572000" cy="6186309"/>
          </a:xfrm>
          <a:prstGeom prst="rect">
            <a:avLst/>
          </a:prstGeom>
          <a:noFill/>
          <a:ln>
            <a:solidFill>
              <a:schemeClr val="tx1"/>
            </a:solidFill>
          </a:ln>
        </p:spPr>
        <p:txBody>
          <a:bodyPr wrap="square" rtlCol="0">
            <a:spAutoFit/>
          </a:bodyPr>
          <a:lstStyle/>
          <a:p>
            <a:r>
              <a:rPr lang="en-US" dirty="0" smtClean="0"/>
              <a:t>Ingredients:</a:t>
            </a:r>
          </a:p>
          <a:p>
            <a:pPr>
              <a:buFont typeface="Arial" pitchFamily="34" charset="0"/>
              <a:buChar char="•"/>
            </a:pPr>
            <a:r>
              <a:rPr lang="en-US" dirty="0" smtClean="0"/>
              <a:t>1 </a:t>
            </a:r>
            <a:r>
              <a:rPr lang="en-US" dirty="0" smtClean="0"/>
              <a:t>lb. boneless fish, preferably </a:t>
            </a:r>
            <a:r>
              <a:rPr lang="en-US" dirty="0" err="1" smtClean="0"/>
              <a:t>Corvina</a:t>
            </a:r>
            <a:r>
              <a:rPr lang="en-US" dirty="0" smtClean="0"/>
              <a:t> </a:t>
            </a:r>
            <a:endParaRPr lang="en-US" dirty="0" smtClean="0"/>
          </a:p>
          <a:p>
            <a:r>
              <a:rPr lang="en-US" dirty="0" smtClean="0"/>
              <a:t>      (</a:t>
            </a:r>
            <a:r>
              <a:rPr lang="en-US" dirty="0" smtClean="0"/>
              <a:t>use White Sea Bass, alternatively)</a:t>
            </a:r>
          </a:p>
          <a:p>
            <a:pPr>
              <a:buFont typeface="Arial" pitchFamily="34" charset="0"/>
              <a:buChar char="•"/>
            </a:pPr>
            <a:r>
              <a:rPr lang="en-US" dirty="0" smtClean="0"/>
              <a:t>1½ cups finely chopped onion</a:t>
            </a:r>
          </a:p>
          <a:p>
            <a:pPr>
              <a:buFont typeface="Arial" pitchFamily="34" charset="0"/>
              <a:buChar char="•"/>
            </a:pPr>
            <a:r>
              <a:rPr lang="en-US" dirty="0" smtClean="0"/>
              <a:t>1⅓ cups fresh lemon juice</a:t>
            </a:r>
          </a:p>
          <a:p>
            <a:pPr>
              <a:buFont typeface="Arial" pitchFamily="34" charset="0"/>
              <a:buChar char="•"/>
            </a:pPr>
            <a:r>
              <a:rPr lang="en-US" dirty="0" smtClean="0"/>
              <a:t>½ cup finely chopped celery</a:t>
            </a:r>
          </a:p>
          <a:p>
            <a:pPr>
              <a:buFont typeface="Arial" pitchFamily="34" charset="0"/>
              <a:buChar char="•"/>
            </a:pPr>
            <a:r>
              <a:rPr lang="en-US" dirty="0" smtClean="0"/>
              <a:t>¼ cup finely chopped fresh cilantro</a:t>
            </a:r>
          </a:p>
          <a:p>
            <a:pPr>
              <a:buFont typeface="Arial" pitchFamily="34" charset="0"/>
              <a:buChar char="•"/>
            </a:pPr>
            <a:r>
              <a:rPr lang="en-US" dirty="0" smtClean="0"/>
              <a:t>½ hot pepper finely minced</a:t>
            </a:r>
          </a:p>
          <a:p>
            <a:pPr>
              <a:buFont typeface="Arial" pitchFamily="34" charset="0"/>
              <a:buChar char="•"/>
            </a:pPr>
            <a:r>
              <a:rPr lang="en-US" dirty="0" smtClean="0"/>
              <a:t>salt to </a:t>
            </a:r>
            <a:r>
              <a:rPr lang="en-US" dirty="0" smtClean="0"/>
              <a:t>taste</a:t>
            </a:r>
          </a:p>
          <a:p>
            <a:endParaRPr lang="en-US" dirty="0" smtClean="0"/>
          </a:p>
          <a:p>
            <a:r>
              <a:rPr lang="en-US" dirty="0" smtClean="0"/>
              <a:t>1</a:t>
            </a:r>
            <a:r>
              <a:rPr lang="en-US" dirty="0" smtClean="0"/>
              <a:t>. Cut the fish into bite-size pieces and place in a glass bowl or container of at least 2 inches</a:t>
            </a:r>
          </a:p>
          <a:p>
            <a:r>
              <a:rPr lang="en-US" dirty="0" smtClean="0"/>
              <a:t>high. Add all the other ingredients, mixing well. The lemon juice should cover the fish. Cover</a:t>
            </a:r>
          </a:p>
          <a:p>
            <a:r>
              <a:rPr lang="en-US" dirty="0" smtClean="0"/>
              <a:t>with plastic wrap and place in the refrigerator.</a:t>
            </a:r>
          </a:p>
          <a:p>
            <a:endParaRPr lang="en-US" dirty="0" smtClean="0"/>
          </a:p>
          <a:p>
            <a:r>
              <a:rPr lang="en-US" dirty="0" smtClean="0"/>
              <a:t>2. Allow at least 4 hours for the fish to 'cook' in the lemon juice and onions. Serve with crackers or </a:t>
            </a:r>
            <a:r>
              <a:rPr lang="en-US" dirty="0" smtClean="0"/>
              <a:t>tortilla chips.</a:t>
            </a:r>
            <a:endParaRPr lang="en-US" dirty="0"/>
          </a:p>
        </p:txBody>
      </p:sp>
      <p:pic>
        <p:nvPicPr>
          <p:cNvPr id="6146" name="Picture 2" descr="http://2.bp.blogspot.com/_vZuV_BbHxHw/SpGbaSdpFYI/AAAAAAAAAAM/GdUu8e2qiPI/s400/ceviche1.jpg"/>
          <p:cNvPicPr>
            <a:picLocks noChangeAspect="1" noChangeArrowheads="1"/>
          </p:cNvPicPr>
          <p:nvPr/>
        </p:nvPicPr>
        <p:blipFill>
          <a:blip r:embed="rId3" cstate="print"/>
          <a:srcRect/>
          <a:stretch>
            <a:fillRect/>
          </a:stretch>
        </p:blipFill>
        <p:spPr bwMode="auto">
          <a:xfrm>
            <a:off x="228600" y="1447800"/>
            <a:ext cx="4064000" cy="3048000"/>
          </a:xfrm>
          <a:prstGeom prst="rect">
            <a:avLst/>
          </a:prstGeom>
          <a:noFill/>
        </p:spPr>
      </p:pic>
      <p:pic>
        <p:nvPicPr>
          <p:cNvPr id="6148" name="Picture 4" descr="http://imagenes.viajeros.com/fotos/m/mh/mhpjpkiw-1296303811-bg.jpg"/>
          <p:cNvPicPr>
            <a:picLocks noChangeAspect="1" noChangeArrowheads="1"/>
          </p:cNvPicPr>
          <p:nvPr/>
        </p:nvPicPr>
        <p:blipFill>
          <a:blip r:embed="rId4" cstate="print"/>
          <a:srcRect l="7812" r="10938"/>
          <a:stretch>
            <a:fillRect/>
          </a:stretch>
        </p:blipFill>
        <p:spPr bwMode="auto">
          <a:xfrm>
            <a:off x="1066800" y="4632080"/>
            <a:ext cx="3048000" cy="2073520"/>
          </a:xfrm>
          <a:prstGeom prst="rect">
            <a:avLst/>
          </a:prstGeom>
          <a:noFill/>
        </p:spPr>
      </p:pic>
    </p:spTree>
  </p:cSld>
  <p:clrMapOvr>
    <a:masterClrMapping/>
  </p:clrMapOvr>
  <p:transition>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841248"/>
          </a:xfrm>
        </p:spPr>
        <p:txBody>
          <a:bodyPr/>
          <a:lstStyle/>
          <a:p>
            <a:r>
              <a:rPr lang="en-US" sz="3200" dirty="0" smtClean="0"/>
              <a:t>Comida de </a:t>
            </a:r>
            <a:r>
              <a:rPr lang="en-US" sz="3200" dirty="0" err="1" smtClean="0"/>
              <a:t>PanamÁ</a:t>
            </a:r>
            <a:r>
              <a:rPr lang="en-US" sz="3200" dirty="0" smtClean="0"/>
              <a:t> </a:t>
            </a:r>
            <a:r>
              <a:rPr lang="en-US" dirty="0" smtClean="0"/>
              <a:t>: empanadas</a:t>
            </a:r>
            <a:endParaRPr lang="en-US" dirty="0"/>
          </a:p>
        </p:txBody>
      </p:sp>
      <p:pic>
        <p:nvPicPr>
          <p:cNvPr id="4098" name="Picture 2" descr="http://restaurante-panama.com/files/2012/05/IMG_3520.jpg"/>
          <p:cNvPicPr>
            <a:picLocks noChangeAspect="1" noChangeArrowheads="1"/>
          </p:cNvPicPr>
          <p:nvPr/>
        </p:nvPicPr>
        <p:blipFill>
          <a:blip r:embed="rId3" cstate="print"/>
          <a:srcRect l="3252" r="5691"/>
          <a:stretch>
            <a:fillRect/>
          </a:stretch>
        </p:blipFill>
        <p:spPr bwMode="auto">
          <a:xfrm>
            <a:off x="152400" y="3804556"/>
            <a:ext cx="3962400" cy="2901043"/>
          </a:xfrm>
          <a:prstGeom prst="rect">
            <a:avLst/>
          </a:prstGeom>
          <a:noFill/>
        </p:spPr>
      </p:pic>
      <p:pic>
        <p:nvPicPr>
          <p:cNvPr id="4100" name="Picture 4" descr="http://panama.venezuelapana.com/eventos/ams/panel/uploads/85a4ad_empanadas.jpg"/>
          <p:cNvPicPr>
            <a:picLocks noChangeAspect="1" noChangeArrowheads="1"/>
          </p:cNvPicPr>
          <p:nvPr/>
        </p:nvPicPr>
        <p:blipFill>
          <a:blip r:embed="rId4" cstate="print"/>
          <a:srcRect/>
          <a:stretch>
            <a:fillRect/>
          </a:stretch>
        </p:blipFill>
        <p:spPr bwMode="auto">
          <a:xfrm>
            <a:off x="4572000" y="2552700"/>
            <a:ext cx="4362290" cy="4152900"/>
          </a:xfrm>
          <a:prstGeom prst="rect">
            <a:avLst/>
          </a:prstGeom>
          <a:noFill/>
        </p:spPr>
      </p:pic>
      <p:pic>
        <p:nvPicPr>
          <p:cNvPr id="4104" name="Picture 8" descr="http://www.foodandwine.com/images/sys/200905-r-beef-empanadas.jpg"/>
          <p:cNvPicPr>
            <a:picLocks noChangeAspect="1" noChangeArrowheads="1"/>
          </p:cNvPicPr>
          <p:nvPr/>
        </p:nvPicPr>
        <p:blipFill>
          <a:blip r:embed="rId5" cstate="print"/>
          <a:srcRect b="7200"/>
          <a:stretch>
            <a:fillRect/>
          </a:stretch>
        </p:blipFill>
        <p:spPr bwMode="auto">
          <a:xfrm>
            <a:off x="6934200" y="228600"/>
            <a:ext cx="1905000" cy="2209800"/>
          </a:xfrm>
          <a:prstGeom prst="rect">
            <a:avLst/>
          </a:prstGeom>
          <a:noFill/>
        </p:spPr>
      </p:pic>
      <p:pic>
        <p:nvPicPr>
          <p:cNvPr id="4106" name="Picture 10" descr="http://2.bp.blogspot.com/_nGvz5RyBJTY/S8-7aW8f4sI/AAAAAAAAFbs/DFjzTwnAmJw/s400/IMG_2066.JPG"/>
          <p:cNvPicPr>
            <a:picLocks noChangeAspect="1" noChangeArrowheads="1"/>
          </p:cNvPicPr>
          <p:nvPr/>
        </p:nvPicPr>
        <p:blipFill>
          <a:blip r:embed="rId6" cstate="print"/>
          <a:srcRect/>
          <a:stretch>
            <a:fillRect/>
          </a:stretch>
        </p:blipFill>
        <p:spPr bwMode="auto">
          <a:xfrm>
            <a:off x="152400" y="1295400"/>
            <a:ext cx="3810000" cy="2533651"/>
          </a:xfrm>
          <a:prstGeom prst="rect">
            <a:avLst/>
          </a:prstGeom>
          <a:noFill/>
        </p:spPr>
      </p:pic>
    </p:spTree>
  </p:cSld>
  <p:clrMapOvr>
    <a:masterClrMapping/>
  </p:clrMapOvr>
  <p:transition>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841248"/>
          </a:xfrm>
        </p:spPr>
        <p:txBody>
          <a:bodyPr/>
          <a:lstStyle/>
          <a:p>
            <a:r>
              <a:rPr lang="en-US" dirty="0" smtClean="0"/>
              <a:t>Other facts</a:t>
            </a:r>
            <a:endParaRPr lang="en-US" dirty="0"/>
          </a:p>
        </p:txBody>
      </p:sp>
      <p:sp>
        <p:nvSpPr>
          <p:cNvPr id="3" name="TextBox 2"/>
          <p:cNvSpPr txBox="1"/>
          <p:nvPr/>
        </p:nvSpPr>
        <p:spPr>
          <a:xfrm>
            <a:off x="6019800" y="5410200"/>
            <a:ext cx="2895600" cy="1077218"/>
          </a:xfrm>
          <a:prstGeom prst="rect">
            <a:avLst/>
          </a:prstGeom>
          <a:solidFill>
            <a:schemeClr val="bg2">
              <a:lumMod val="90000"/>
            </a:schemeClr>
          </a:solidFill>
          <a:ln>
            <a:solidFill>
              <a:schemeClr val="tx1"/>
            </a:solidFill>
          </a:ln>
        </p:spPr>
        <p:txBody>
          <a:bodyPr wrap="square" rtlCol="0">
            <a:spAutoFit/>
          </a:bodyPr>
          <a:lstStyle/>
          <a:p>
            <a:pPr algn="ctr"/>
            <a:r>
              <a:rPr lang="en-US" sz="3200" dirty="0" smtClean="0">
                <a:latin typeface="+mj-lt"/>
              </a:rPr>
              <a:t>La </a:t>
            </a:r>
            <a:r>
              <a:rPr lang="en-US" sz="3200" dirty="0" err="1" smtClean="0">
                <a:latin typeface="+mj-lt"/>
              </a:rPr>
              <a:t>poblaci</a:t>
            </a:r>
            <a:r>
              <a:rPr lang="en-US" sz="3200" dirty="0" err="1" smtClean="0">
                <a:latin typeface="+mj-lt"/>
                <a:cs typeface="Arial"/>
              </a:rPr>
              <a:t>ón</a:t>
            </a:r>
            <a:r>
              <a:rPr lang="en-US" sz="3200" dirty="0" smtClean="0">
                <a:latin typeface="+mj-lt"/>
                <a:cs typeface="Arial"/>
              </a:rPr>
              <a:t> </a:t>
            </a:r>
            <a:r>
              <a:rPr lang="en-US" sz="3200" dirty="0" smtClean="0">
                <a:latin typeface="+mj-lt"/>
                <a:cs typeface="Arial"/>
              </a:rPr>
              <a:t>–3.3 million</a:t>
            </a:r>
            <a:endParaRPr lang="en-US" sz="3200" dirty="0">
              <a:latin typeface="+mj-lt"/>
            </a:endParaRPr>
          </a:p>
        </p:txBody>
      </p:sp>
      <p:sp>
        <p:nvSpPr>
          <p:cNvPr id="4" name="TextBox 3"/>
          <p:cNvSpPr txBox="1"/>
          <p:nvPr/>
        </p:nvSpPr>
        <p:spPr>
          <a:xfrm>
            <a:off x="304800" y="4572000"/>
            <a:ext cx="3048000" cy="954107"/>
          </a:xfrm>
          <a:prstGeom prst="rect">
            <a:avLst/>
          </a:prstGeom>
          <a:solidFill>
            <a:schemeClr val="bg2">
              <a:lumMod val="90000"/>
            </a:schemeClr>
          </a:solidFill>
          <a:ln>
            <a:solidFill>
              <a:schemeClr val="tx1"/>
            </a:solidFill>
          </a:ln>
        </p:spPr>
        <p:txBody>
          <a:bodyPr wrap="square" rtlCol="0">
            <a:spAutoFit/>
          </a:bodyPr>
          <a:lstStyle/>
          <a:p>
            <a:pPr algn="ctr"/>
            <a:r>
              <a:rPr lang="en-US" sz="2800" dirty="0" smtClean="0"/>
              <a:t>El </a:t>
            </a:r>
            <a:r>
              <a:rPr lang="en-US" sz="2800" dirty="0" err="1" smtClean="0"/>
              <a:t>ingreso</a:t>
            </a:r>
            <a:r>
              <a:rPr lang="en-US" sz="2800" dirty="0" smtClean="0"/>
              <a:t> </a:t>
            </a:r>
            <a:r>
              <a:rPr lang="en-US" sz="2800" dirty="0" err="1" smtClean="0"/>
              <a:t>anual</a:t>
            </a:r>
            <a:r>
              <a:rPr lang="en-US" sz="2800" dirty="0" smtClean="0"/>
              <a:t>- $5,510 per year </a:t>
            </a:r>
            <a:endParaRPr lang="en-US" sz="2800" dirty="0"/>
          </a:p>
        </p:txBody>
      </p:sp>
      <p:sp>
        <p:nvSpPr>
          <p:cNvPr id="5" name="Content Placeholder 2"/>
          <p:cNvSpPr txBox="1">
            <a:spLocks/>
          </p:cNvSpPr>
          <p:nvPr/>
        </p:nvSpPr>
        <p:spPr>
          <a:xfrm>
            <a:off x="3733800" y="2286000"/>
            <a:ext cx="2209800" cy="2286000"/>
          </a:xfrm>
          <a:prstGeom prst="rect">
            <a:avLst/>
          </a:prstGeom>
          <a:solidFill>
            <a:schemeClr val="bg2">
              <a:lumMod val="90000"/>
            </a:schemeClr>
          </a:solidFill>
          <a:ln>
            <a:solidFill>
              <a:schemeClr val="tx1"/>
            </a:solidFill>
          </a:ln>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2800" b="0" i="0" u="none" strike="noStrike" kern="1200" cap="none" spc="0" normalizeH="0" baseline="0" noProof="0" dirty="0" smtClean="0">
                <a:ln>
                  <a:noFill/>
                </a:ln>
                <a:effectLst/>
                <a:uLnTx/>
                <a:uFillTx/>
                <a:latin typeface="+mn-lt"/>
                <a:ea typeface="+mn-ea"/>
                <a:cs typeface="+mn-cs"/>
              </a:rPr>
              <a:t>La </a:t>
            </a:r>
            <a:r>
              <a:rPr kumimoji="0" lang="en-US" sz="2800" b="0" i="0" u="none" strike="noStrike" kern="1200" cap="none" spc="0" normalizeH="0" baseline="0" noProof="0" dirty="0" err="1" smtClean="0">
                <a:ln>
                  <a:noFill/>
                </a:ln>
                <a:effectLst/>
                <a:uLnTx/>
                <a:uFillTx/>
                <a:latin typeface="+mn-lt"/>
                <a:ea typeface="+mn-ea"/>
                <a:cs typeface="+mn-cs"/>
              </a:rPr>
              <a:t>Moneda</a:t>
            </a:r>
            <a:r>
              <a:rPr kumimoji="0" lang="en-US" sz="2800" b="0" i="0" u="none" strike="noStrike" kern="1200" cap="none" spc="0" normalizeH="0" baseline="0" noProof="0" dirty="0" smtClean="0">
                <a:ln>
                  <a:noFill/>
                </a:ln>
                <a:effectLst/>
                <a:uLnTx/>
                <a:uFillTx/>
                <a:latin typeface="+mn-lt"/>
                <a:ea typeface="+mn-ea"/>
                <a:cs typeface="+mn-cs"/>
              </a:rPr>
              <a:t> </a:t>
            </a:r>
            <a:endParaRPr kumimoji="0" lang="en-US" sz="2800" b="0" i="0" u="none" strike="noStrike" kern="1200" cap="none" spc="0" normalizeH="0" baseline="0" noProof="0" dirty="0" smtClean="0">
              <a:ln>
                <a:noFill/>
              </a:ln>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US" sz="2800" b="0" i="0" u="none" strike="noStrike" kern="1200" cap="none" spc="0" normalizeH="0" baseline="0" noProof="0" dirty="0" err="1" smtClean="0">
                <a:ln>
                  <a:noFill/>
                </a:ln>
                <a:effectLst/>
                <a:uLnTx/>
                <a:uFillTx/>
                <a:latin typeface="+mn-lt"/>
                <a:ea typeface="+mn-ea"/>
                <a:cs typeface="+mn-cs"/>
              </a:rPr>
              <a:t>Nacional</a:t>
            </a:r>
            <a:r>
              <a:rPr lang="en-US" sz="2800" dirty="0" smtClean="0"/>
              <a:t>:</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en-US" sz="2800" dirty="0" smtClean="0"/>
              <a:t>US Dollar</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lang="en-US" sz="2800" dirty="0" smtClean="0"/>
              <a:t>Balboa</a:t>
            </a:r>
          </a:p>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endParaRPr lang="en-US" sz="3200" dirty="0" smtClean="0">
              <a:solidFill>
                <a:schemeClr val="tx2"/>
              </a:solidFill>
            </a:endParaRPr>
          </a:p>
        </p:txBody>
      </p:sp>
      <p:sp>
        <p:nvSpPr>
          <p:cNvPr id="6" name="TextBox 5">
            <a:hlinkClick r:id="rId3"/>
          </p:cNvPr>
          <p:cNvSpPr txBox="1"/>
          <p:nvPr/>
        </p:nvSpPr>
        <p:spPr>
          <a:xfrm>
            <a:off x="6629400" y="3352800"/>
            <a:ext cx="2209800" cy="1200329"/>
          </a:xfrm>
          <a:prstGeom prst="rect">
            <a:avLst/>
          </a:prstGeom>
          <a:solidFill>
            <a:schemeClr val="bg2">
              <a:lumMod val="75000"/>
            </a:schemeClr>
          </a:solidFill>
          <a:ln>
            <a:solidFill>
              <a:schemeClr val="tx1"/>
            </a:solidFill>
          </a:ln>
        </p:spPr>
        <p:txBody>
          <a:bodyPr wrap="square" rtlCol="0">
            <a:spAutoFit/>
          </a:bodyPr>
          <a:lstStyle/>
          <a:p>
            <a:r>
              <a:rPr lang="en-US" dirty="0" smtClean="0"/>
              <a:t>Making the Move to Panama – BBC’s Howard </a:t>
            </a:r>
            <a:r>
              <a:rPr lang="en-US" dirty="0" err="1" smtClean="0"/>
              <a:t>Stableford</a:t>
            </a:r>
            <a:r>
              <a:rPr lang="en-US" dirty="0" smtClean="0"/>
              <a:t>  Interviews Ex-Pats</a:t>
            </a:r>
            <a:endParaRPr lang="en-US" dirty="0"/>
          </a:p>
        </p:txBody>
      </p:sp>
      <p:sp>
        <p:nvSpPr>
          <p:cNvPr id="7" name="TextBox 6">
            <a:hlinkClick r:id="rId4"/>
          </p:cNvPr>
          <p:cNvSpPr txBox="1"/>
          <p:nvPr/>
        </p:nvSpPr>
        <p:spPr>
          <a:xfrm>
            <a:off x="6400800" y="2438400"/>
            <a:ext cx="2590800" cy="646331"/>
          </a:xfrm>
          <a:prstGeom prst="rect">
            <a:avLst/>
          </a:prstGeom>
          <a:solidFill>
            <a:schemeClr val="bg2">
              <a:lumMod val="75000"/>
            </a:schemeClr>
          </a:solidFill>
          <a:ln>
            <a:solidFill>
              <a:schemeClr val="tx1"/>
            </a:solidFill>
          </a:ln>
        </p:spPr>
        <p:txBody>
          <a:bodyPr wrap="square" rtlCol="0">
            <a:spAutoFit/>
          </a:bodyPr>
          <a:lstStyle/>
          <a:p>
            <a:r>
              <a:rPr lang="en-US" dirty="0" smtClean="0"/>
              <a:t>Panama: </a:t>
            </a:r>
          </a:p>
          <a:p>
            <a:r>
              <a:rPr lang="en-US" dirty="0" smtClean="0"/>
              <a:t>Business Opportunities</a:t>
            </a:r>
            <a:endParaRPr lang="en-US" dirty="0"/>
          </a:p>
        </p:txBody>
      </p:sp>
      <p:pic>
        <p:nvPicPr>
          <p:cNvPr id="2050" name="Picture 2" descr="http://thepanamagringo.com/files/2010/08/balboacoin.jpg"/>
          <p:cNvPicPr>
            <a:picLocks noChangeAspect="1" noChangeArrowheads="1"/>
          </p:cNvPicPr>
          <p:nvPr/>
        </p:nvPicPr>
        <p:blipFill>
          <a:blip r:embed="rId5" cstate="print"/>
          <a:srcRect/>
          <a:stretch>
            <a:fillRect/>
          </a:stretch>
        </p:blipFill>
        <p:spPr bwMode="auto">
          <a:xfrm>
            <a:off x="457200" y="1371600"/>
            <a:ext cx="3048000" cy="3048000"/>
          </a:xfrm>
          <a:prstGeom prst="rect">
            <a:avLst/>
          </a:prstGeom>
          <a:noFill/>
        </p:spPr>
      </p:pic>
      <p:pic>
        <p:nvPicPr>
          <p:cNvPr id="2052" name="Picture 4" descr="http://numismondo.com/pm/pan/PanP.23s5Balboas1941.jpg"/>
          <p:cNvPicPr>
            <a:picLocks noChangeAspect="1" noChangeArrowheads="1"/>
          </p:cNvPicPr>
          <p:nvPr/>
        </p:nvPicPr>
        <p:blipFill>
          <a:blip r:embed="rId6" cstate="print"/>
          <a:srcRect/>
          <a:stretch>
            <a:fillRect/>
          </a:stretch>
        </p:blipFill>
        <p:spPr bwMode="auto">
          <a:xfrm>
            <a:off x="4419600" y="228601"/>
            <a:ext cx="4479925" cy="1925582"/>
          </a:xfrm>
          <a:prstGeom prst="rect">
            <a:avLst/>
          </a:prstGeom>
          <a:noFill/>
        </p:spPr>
      </p:pic>
      <p:pic>
        <p:nvPicPr>
          <p:cNvPr id="2054" name="Picture 6" descr="http://www.czbrats.com/Photos/Panama_Flag.JPG"/>
          <p:cNvPicPr>
            <a:picLocks noChangeAspect="1" noChangeArrowheads="1"/>
          </p:cNvPicPr>
          <p:nvPr/>
        </p:nvPicPr>
        <p:blipFill>
          <a:blip r:embed="rId7" cstate="print"/>
          <a:srcRect l="17837"/>
          <a:stretch>
            <a:fillRect/>
          </a:stretch>
        </p:blipFill>
        <p:spPr bwMode="auto">
          <a:xfrm>
            <a:off x="3594943" y="4724400"/>
            <a:ext cx="2272457" cy="1876425"/>
          </a:xfrm>
          <a:prstGeom prst="rect">
            <a:avLst/>
          </a:prstGeom>
          <a:noFill/>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Costa Rica: Los </a:t>
            </a:r>
            <a:r>
              <a:rPr lang="en-US" dirty="0" err="1" smtClean="0"/>
              <a:t>lugares</a:t>
            </a:r>
            <a:r>
              <a:rPr lang="en-US" dirty="0" smtClean="0"/>
              <a:t> </a:t>
            </a:r>
            <a:r>
              <a:rPr lang="en-US" dirty="0" err="1" smtClean="0"/>
              <a:t>para</a:t>
            </a:r>
            <a:r>
              <a:rPr lang="en-US" dirty="0" smtClean="0"/>
              <a:t> </a:t>
            </a:r>
            <a:r>
              <a:rPr lang="en-US" dirty="0" err="1" smtClean="0"/>
              <a:t>visitar</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El Capital: San </a:t>
            </a:r>
            <a:r>
              <a:rPr kumimoji="0" lang="en-US"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josé</a:t>
            </a: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a:hlinkClick r:id="rId3"/>
          </p:cNvPr>
          <p:cNvSpPr txBox="1"/>
          <p:nvPr/>
        </p:nvSpPr>
        <p:spPr>
          <a:xfrm>
            <a:off x="3657600" y="1828800"/>
            <a:ext cx="1505669" cy="369332"/>
          </a:xfrm>
          <a:prstGeom prst="rect">
            <a:avLst/>
          </a:prstGeom>
          <a:solidFill>
            <a:schemeClr val="bg2">
              <a:lumMod val="75000"/>
            </a:schemeClr>
          </a:solidFill>
          <a:ln>
            <a:solidFill>
              <a:schemeClr val="tx1"/>
            </a:solidFill>
          </a:ln>
        </p:spPr>
        <p:txBody>
          <a:bodyPr wrap="none" rtlCol="0">
            <a:spAutoFit/>
          </a:bodyPr>
          <a:lstStyle/>
          <a:p>
            <a:r>
              <a:rPr lang="en-US" dirty="0" smtClean="0"/>
              <a:t>Walking Tour</a:t>
            </a:r>
            <a:endParaRPr lang="en-US" dirty="0"/>
          </a:p>
        </p:txBody>
      </p:sp>
      <p:sp>
        <p:nvSpPr>
          <p:cNvPr id="5" name="TextBox 4">
            <a:hlinkClick r:id="rId4"/>
          </p:cNvPr>
          <p:cNvSpPr txBox="1"/>
          <p:nvPr/>
        </p:nvSpPr>
        <p:spPr>
          <a:xfrm>
            <a:off x="5638800" y="6248400"/>
            <a:ext cx="3185487" cy="369332"/>
          </a:xfrm>
          <a:prstGeom prst="rect">
            <a:avLst/>
          </a:prstGeom>
          <a:solidFill>
            <a:schemeClr val="bg2">
              <a:lumMod val="75000"/>
            </a:schemeClr>
          </a:solidFill>
          <a:ln>
            <a:solidFill>
              <a:schemeClr val="tx1"/>
            </a:solidFill>
          </a:ln>
        </p:spPr>
        <p:txBody>
          <a:bodyPr wrap="none" rtlCol="0">
            <a:spAutoFit/>
          </a:bodyPr>
          <a:lstStyle/>
          <a:p>
            <a:r>
              <a:rPr lang="en-US" dirty="0" smtClean="0"/>
              <a:t>Review of </a:t>
            </a:r>
            <a:r>
              <a:rPr lang="en-US" dirty="0" err="1" smtClean="0"/>
              <a:t>Hostal</a:t>
            </a:r>
            <a:r>
              <a:rPr lang="en-US" dirty="0" smtClean="0"/>
              <a:t> in San Jose</a:t>
            </a:r>
            <a:endParaRPr lang="en-US" dirty="0"/>
          </a:p>
        </p:txBody>
      </p:sp>
      <p:sp>
        <p:nvSpPr>
          <p:cNvPr id="6" name="TextBox 5">
            <a:hlinkClick r:id="rId5"/>
          </p:cNvPr>
          <p:cNvSpPr txBox="1"/>
          <p:nvPr/>
        </p:nvSpPr>
        <p:spPr>
          <a:xfrm>
            <a:off x="152400" y="1752600"/>
            <a:ext cx="3309560" cy="369332"/>
          </a:xfrm>
          <a:prstGeom prst="rect">
            <a:avLst/>
          </a:prstGeom>
          <a:solidFill>
            <a:schemeClr val="bg2">
              <a:lumMod val="75000"/>
            </a:schemeClr>
          </a:solidFill>
          <a:ln>
            <a:solidFill>
              <a:schemeClr val="tx1"/>
            </a:solidFill>
          </a:ln>
        </p:spPr>
        <p:txBody>
          <a:bodyPr wrap="none" rtlCol="0">
            <a:spAutoFit/>
          </a:bodyPr>
          <a:lstStyle/>
          <a:p>
            <a:r>
              <a:rPr lang="en-US" dirty="0" smtClean="0"/>
              <a:t>San Jose Highlights – Frog TV</a:t>
            </a:r>
            <a:endParaRPr lang="en-US" dirty="0"/>
          </a:p>
        </p:txBody>
      </p:sp>
      <p:pic>
        <p:nvPicPr>
          <p:cNvPr id="69636" name="Picture 4" descr="San Jose"/>
          <p:cNvPicPr>
            <a:picLocks noChangeAspect="1" noChangeArrowheads="1"/>
          </p:cNvPicPr>
          <p:nvPr/>
        </p:nvPicPr>
        <p:blipFill>
          <a:blip r:embed="rId6" cstate="print"/>
          <a:srcRect r="15058"/>
          <a:stretch>
            <a:fillRect/>
          </a:stretch>
        </p:blipFill>
        <p:spPr bwMode="auto">
          <a:xfrm>
            <a:off x="5791200" y="3810000"/>
            <a:ext cx="3008859" cy="2357213"/>
          </a:xfrm>
          <a:prstGeom prst="rect">
            <a:avLst/>
          </a:prstGeom>
          <a:noFill/>
        </p:spPr>
      </p:pic>
      <p:pic>
        <p:nvPicPr>
          <p:cNvPr id="69634" name="Picture 2" descr="San Jose"/>
          <p:cNvPicPr>
            <a:picLocks noChangeAspect="1" noChangeArrowheads="1"/>
          </p:cNvPicPr>
          <p:nvPr/>
        </p:nvPicPr>
        <p:blipFill>
          <a:blip r:embed="rId7" cstate="print"/>
          <a:srcRect/>
          <a:stretch>
            <a:fillRect/>
          </a:stretch>
        </p:blipFill>
        <p:spPr bwMode="auto">
          <a:xfrm>
            <a:off x="304800" y="3581400"/>
            <a:ext cx="5105400" cy="3072523"/>
          </a:xfrm>
          <a:prstGeom prst="rect">
            <a:avLst/>
          </a:prstGeom>
          <a:noFill/>
        </p:spPr>
      </p:pic>
      <p:pic>
        <p:nvPicPr>
          <p:cNvPr id="69638" name="Picture 6" descr="San Jose"/>
          <p:cNvPicPr>
            <a:picLocks noChangeAspect="1" noChangeArrowheads="1"/>
          </p:cNvPicPr>
          <p:nvPr/>
        </p:nvPicPr>
        <p:blipFill>
          <a:blip r:embed="rId8" cstate="print"/>
          <a:srcRect r="8894"/>
          <a:stretch>
            <a:fillRect/>
          </a:stretch>
        </p:blipFill>
        <p:spPr bwMode="auto">
          <a:xfrm>
            <a:off x="5486400" y="1075267"/>
            <a:ext cx="3048000" cy="2506133"/>
          </a:xfrm>
          <a:prstGeom prst="rect">
            <a:avLst/>
          </a:prstGeom>
          <a:noFill/>
        </p:spPr>
      </p:pic>
      <p:pic>
        <p:nvPicPr>
          <p:cNvPr id="69640" name="Picture 8" descr="http://www.ticotimes.net/var/tico/storage/images/design/the-tico-times/172-4-eng-US/The-Tico-Times.jpg">
            <a:hlinkClick r:id="rId9"/>
          </p:cNvPr>
          <p:cNvPicPr>
            <a:picLocks noChangeAspect="1" noChangeArrowheads="1"/>
          </p:cNvPicPr>
          <p:nvPr/>
        </p:nvPicPr>
        <p:blipFill>
          <a:blip r:embed="rId10" cstate="print"/>
          <a:srcRect/>
          <a:stretch>
            <a:fillRect/>
          </a:stretch>
        </p:blipFill>
        <p:spPr bwMode="auto">
          <a:xfrm>
            <a:off x="228600" y="2590800"/>
            <a:ext cx="4895850" cy="790576"/>
          </a:xfrm>
          <a:prstGeom prst="rect">
            <a:avLst/>
          </a:prstGeom>
          <a:noFill/>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err="1" smtClean="0"/>
              <a:t>Teatro</a:t>
            </a:r>
            <a:r>
              <a:rPr lang="en-US" dirty="0" smtClean="0"/>
              <a:t> </a:t>
            </a:r>
            <a:r>
              <a:rPr lang="en-US" dirty="0" err="1" smtClean="0"/>
              <a:t>nacional</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p:cNvSpPr txBox="1"/>
          <p:nvPr/>
        </p:nvSpPr>
        <p:spPr>
          <a:xfrm>
            <a:off x="1219200" y="1066800"/>
            <a:ext cx="3657600" cy="830997"/>
          </a:xfrm>
          <a:prstGeom prst="rect">
            <a:avLst/>
          </a:prstGeom>
          <a:noFill/>
        </p:spPr>
        <p:txBody>
          <a:bodyPr wrap="square" rtlCol="0">
            <a:spAutoFit/>
          </a:bodyPr>
          <a:lstStyle/>
          <a:p>
            <a:r>
              <a:rPr lang="en-US" sz="2400" dirty="0" smtClean="0"/>
              <a:t>Magnificent neo classical building from late 1800s </a:t>
            </a:r>
            <a:endParaRPr lang="en-US" sz="2400" dirty="0"/>
          </a:p>
        </p:txBody>
      </p:sp>
      <p:sp>
        <p:nvSpPr>
          <p:cNvPr id="5" name="TextBox 4"/>
          <p:cNvSpPr txBox="1"/>
          <p:nvPr/>
        </p:nvSpPr>
        <p:spPr>
          <a:xfrm>
            <a:off x="228600" y="4953000"/>
            <a:ext cx="4724400" cy="1938992"/>
          </a:xfrm>
          <a:prstGeom prst="rect">
            <a:avLst/>
          </a:prstGeom>
          <a:noFill/>
        </p:spPr>
        <p:txBody>
          <a:bodyPr wrap="square" rtlCol="0">
            <a:spAutoFit/>
          </a:bodyPr>
          <a:lstStyle/>
          <a:p>
            <a:r>
              <a:rPr lang="en-US" sz="2000" dirty="0" smtClean="0"/>
              <a:t>To see the inside of the theater, you must attend a performance or pay for a guided tour ($7).  Many different types of performances are held here and some afternoon performances are as cheap as $5</a:t>
            </a:r>
            <a:endParaRPr lang="en-US" sz="2000" dirty="0"/>
          </a:p>
        </p:txBody>
      </p:sp>
      <p:sp>
        <p:nvSpPr>
          <p:cNvPr id="6" name="TextBox 5"/>
          <p:cNvSpPr txBox="1"/>
          <p:nvPr/>
        </p:nvSpPr>
        <p:spPr>
          <a:xfrm>
            <a:off x="2133600" y="6519446"/>
            <a:ext cx="7010400" cy="338554"/>
          </a:xfrm>
          <a:prstGeom prst="rect">
            <a:avLst/>
          </a:prstGeom>
          <a:solidFill>
            <a:schemeClr val="bg1">
              <a:lumMod val="85000"/>
            </a:schemeClr>
          </a:solidFill>
        </p:spPr>
        <p:txBody>
          <a:bodyPr wrap="square" rtlCol="0">
            <a:spAutoFit/>
          </a:bodyPr>
          <a:lstStyle/>
          <a:p>
            <a:r>
              <a:rPr lang="en-US" sz="1600" dirty="0" smtClean="0"/>
              <a:t>http://www.delapuravida.com/2010/costa-ricas-national-theatre-in-san-jose/</a:t>
            </a:r>
            <a:endParaRPr lang="en-US" sz="1600" dirty="0"/>
          </a:p>
        </p:txBody>
      </p:sp>
      <p:pic>
        <p:nvPicPr>
          <p:cNvPr id="67586" name="Picture 2" descr="Teatro Nacional, San Jose, Costa Rica"/>
          <p:cNvPicPr>
            <a:picLocks noChangeAspect="1" noChangeArrowheads="1"/>
          </p:cNvPicPr>
          <p:nvPr/>
        </p:nvPicPr>
        <p:blipFill>
          <a:blip r:embed="rId3" cstate="print"/>
          <a:srcRect/>
          <a:stretch>
            <a:fillRect/>
          </a:stretch>
        </p:blipFill>
        <p:spPr bwMode="auto">
          <a:xfrm>
            <a:off x="4953000" y="228599"/>
            <a:ext cx="3962400" cy="2971801"/>
          </a:xfrm>
          <a:prstGeom prst="rect">
            <a:avLst/>
          </a:prstGeom>
          <a:noFill/>
        </p:spPr>
      </p:pic>
      <p:pic>
        <p:nvPicPr>
          <p:cNvPr id="67588" name="Picture 4" descr="Concert Foyer on 2nd level, Teatro Nacional, San Jose, Costa Rica"/>
          <p:cNvPicPr>
            <a:picLocks noChangeAspect="1" noChangeArrowheads="1"/>
          </p:cNvPicPr>
          <p:nvPr/>
        </p:nvPicPr>
        <p:blipFill>
          <a:blip r:embed="rId4" cstate="print"/>
          <a:srcRect/>
          <a:stretch>
            <a:fillRect/>
          </a:stretch>
        </p:blipFill>
        <p:spPr bwMode="auto">
          <a:xfrm>
            <a:off x="381000" y="1905000"/>
            <a:ext cx="3886200" cy="2914651"/>
          </a:xfrm>
          <a:prstGeom prst="rect">
            <a:avLst/>
          </a:prstGeom>
          <a:noFill/>
        </p:spPr>
      </p:pic>
      <p:pic>
        <p:nvPicPr>
          <p:cNvPr id="67590" name="Picture 6" descr="Julio in the Teatro Nacional, San Jose, Costa Rica"/>
          <p:cNvPicPr>
            <a:picLocks noChangeAspect="1" noChangeArrowheads="1"/>
          </p:cNvPicPr>
          <p:nvPr/>
        </p:nvPicPr>
        <p:blipFill>
          <a:blip r:embed="rId5" cstate="print"/>
          <a:srcRect/>
          <a:stretch>
            <a:fillRect/>
          </a:stretch>
        </p:blipFill>
        <p:spPr bwMode="auto">
          <a:xfrm>
            <a:off x="5029200" y="3409949"/>
            <a:ext cx="3886200" cy="2914651"/>
          </a:xfrm>
          <a:prstGeom prst="rect">
            <a:avLst/>
          </a:prstGeom>
          <a:noFill/>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r>
              <a:rPr lang="en-US" dirty="0" smtClean="0"/>
              <a:t>San </a:t>
            </a:r>
            <a:r>
              <a:rPr lang="en-US" dirty="0" err="1" smtClean="0"/>
              <a:t>josÉ</a:t>
            </a:r>
            <a:r>
              <a:rPr lang="en-US" dirty="0" smtClean="0"/>
              <a:t>- Gold museum</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5538" name="Picture 2" descr="costa rica musuems, san jose gold museum costa rica"/>
          <p:cNvPicPr>
            <a:picLocks noChangeAspect="1" noChangeArrowheads="1"/>
          </p:cNvPicPr>
          <p:nvPr/>
        </p:nvPicPr>
        <p:blipFill>
          <a:blip r:embed="rId3" cstate="print"/>
          <a:srcRect/>
          <a:stretch>
            <a:fillRect/>
          </a:stretch>
        </p:blipFill>
        <p:spPr bwMode="auto">
          <a:xfrm>
            <a:off x="76200" y="1219200"/>
            <a:ext cx="1647825" cy="2057401"/>
          </a:xfrm>
          <a:prstGeom prst="rect">
            <a:avLst/>
          </a:prstGeom>
          <a:noFill/>
        </p:spPr>
      </p:pic>
      <p:pic>
        <p:nvPicPr>
          <p:cNvPr id="65540" name="Picture 4" descr="costa rica museums, san jose gold museum costa rica"/>
          <p:cNvPicPr>
            <a:picLocks noChangeAspect="1" noChangeArrowheads="1"/>
          </p:cNvPicPr>
          <p:nvPr/>
        </p:nvPicPr>
        <p:blipFill>
          <a:blip r:embed="rId4" cstate="print"/>
          <a:srcRect/>
          <a:stretch>
            <a:fillRect/>
          </a:stretch>
        </p:blipFill>
        <p:spPr bwMode="auto">
          <a:xfrm>
            <a:off x="228600" y="3505200"/>
            <a:ext cx="1504950" cy="2057401"/>
          </a:xfrm>
          <a:prstGeom prst="rect">
            <a:avLst/>
          </a:prstGeom>
          <a:noFill/>
        </p:spPr>
      </p:pic>
      <p:sp>
        <p:nvSpPr>
          <p:cNvPr id="9" name="TextBox 8"/>
          <p:cNvSpPr txBox="1"/>
          <p:nvPr/>
        </p:nvSpPr>
        <p:spPr>
          <a:xfrm>
            <a:off x="228600" y="6400800"/>
            <a:ext cx="5609292" cy="369332"/>
          </a:xfrm>
          <a:prstGeom prst="rect">
            <a:avLst/>
          </a:prstGeom>
          <a:noFill/>
        </p:spPr>
        <p:txBody>
          <a:bodyPr wrap="none" rtlCol="0">
            <a:spAutoFit/>
          </a:bodyPr>
          <a:lstStyle/>
          <a:p>
            <a:r>
              <a:rPr lang="en-US" dirty="0" smtClean="0"/>
              <a:t>http://www.worldheadquarters.com/cr/museums/gold/</a:t>
            </a:r>
            <a:endParaRPr lang="en-US" dirty="0"/>
          </a:p>
        </p:txBody>
      </p:sp>
      <p:pic>
        <p:nvPicPr>
          <p:cNvPr id="65542" name="Picture 6" descr="http://americamia.com/images/article/img_5490.jpg"/>
          <p:cNvPicPr>
            <a:picLocks noChangeAspect="1" noChangeArrowheads="1"/>
          </p:cNvPicPr>
          <p:nvPr/>
        </p:nvPicPr>
        <p:blipFill>
          <a:blip r:embed="rId5" cstate="print"/>
          <a:srcRect l="6897" t="17241" r="3448"/>
          <a:stretch>
            <a:fillRect/>
          </a:stretch>
        </p:blipFill>
        <p:spPr bwMode="auto">
          <a:xfrm rot="412834">
            <a:off x="7010400" y="152400"/>
            <a:ext cx="1981200" cy="1219200"/>
          </a:xfrm>
          <a:prstGeom prst="rect">
            <a:avLst/>
          </a:prstGeom>
          <a:noFill/>
        </p:spPr>
      </p:pic>
      <p:sp>
        <p:nvSpPr>
          <p:cNvPr id="8" name="Content Placeholder 7"/>
          <p:cNvSpPr>
            <a:spLocks noGrp="1"/>
          </p:cNvSpPr>
          <p:nvPr>
            <p:ph idx="1"/>
          </p:nvPr>
        </p:nvSpPr>
        <p:spPr>
          <a:xfrm>
            <a:off x="1600200" y="1143001"/>
            <a:ext cx="7162800" cy="3352800"/>
          </a:xfrm>
        </p:spPr>
        <p:txBody>
          <a:bodyPr>
            <a:normAutofit fontScale="70000" lnSpcReduction="20000"/>
          </a:bodyPr>
          <a:lstStyle/>
          <a:p>
            <a:r>
              <a:rPr lang="en-US" dirty="0" smtClean="0"/>
              <a:t>Gold was scarce and extremely important in the religious ceremonies of the native</a:t>
            </a:r>
          </a:p>
          <a:p>
            <a:r>
              <a:rPr lang="en-US" dirty="0" smtClean="0"/>
              <a:t>In the 1950's the Central Bank of Costa Rica began collecting archeological objects as an attempt on the part of the Costa Rican people to preserve and protect their cultural heritage, but it s not until 1982 that the collection had a permanent home</a:t>
            </a:r>
          </a:p>
          <a:p>
            <a:r>
              <a:rPr lang="en-US" dirty="0" smtClean="0"/>
              <a:t>The collection contains thousands of different examples of Pre-Colombian gold artifacts from 500 BE to 1600 AD </a:t>
            </a:r>
            <a:r>
              <a:rPr lang="en-US" dirty="0" err="1" smtClean="0"/>
              <a:t>rangiing</a:t>
            </a:r>
            <a:r>
              <a:rPr lang="en-US" dirty="0" smtClean="0"/>
              <a:t> from simple round earrings to intricately worked representations of local animals.  </a:t>
            </a:r>
          </a:p>
          <a:p>
            <a:endParaRPr lang="en-US" dirty="0"/>
          </a:p>
        </p:txBody>
      </p:sp>
      <p:pic>
        <p:nvPicPr>
          <p:cNvPr id="65544" name="Picture 8" descr="http://mw2.google.com/mw-panoramio/photos/medium/16157261.jpg"/>
          <p:cNvPicPr>
            <a:picLocks noChangeAspect="1" noChangeArrowheads="1"/>
          </p:cNvPicPr>
          <p:nvPr/>
        </p:nvPicPr>
        <p:blipFill>
          <a:blip r:embed="rId6" cstate="print"/>
          <a:srcRect/>
          <a:stretch>
            <a:fillRect/>
          </a:stretch>
        </p:blipFill>
        <p:spPr bwMode="auto">
          <a:xfrm>
            <a:off x="5791200" y="4495800"/>
            <a:ext cx="3048000" cy="2029969"/>
          </a:xfrm>
          <a:prstGeom prst="rect">
            <a:avLst/>
          </a:prstGeom>
          <a:noFill/>
        </p:spPr>
      </p:pic>
      <p:sp>
        <p:nvSpPr>
          <p:cNvPr id="12" name="Content Placeholder 7"/>
          <p:cNvSpPr txBox="1">
            <a:spLocks/>
          </p:cNvSpPr>
          <p:nvPr/>
        </p:nvSpPr>
        <p:spPr>
          <a:xfrm>
            <a:off x="1600200" y="4267200"/>
            <a:ext cx="4191000" cy="2209800"/>
          </a:xfrm>
          <a:prstGeom prst="rect">
            <a:avLst/>
          </a:prstGeom>
        </p:spPr>
        <p:txBody>
          <a:bodyPr vert="horz">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mn-lt"/>
                <a:ea typeface="+mn-ea"/>
                <a:cs typeface="+mn-cs"/>
              </a:rPr>
              <a:t>The museum building extends down three stories below the Plaza de </a:t>
            </a:r>
            <a:r>
              <a:rPr kumimoji="0" lang="en-US" sz="3200" b="0" i="0" u="none" strike="noStrike" kern="1200" cap="none" spc="0" normalizeH="0" baseline="0" noProof="0" dirty="0" err="1" smtClean="0">
                <a:ln>
                  <a:noFill/>
                </a:ln>
                <a:solidFill>
                  <a:schemeClr val="tx2"/>
                </a:solidFill>
                <a:effectLst/>
                <a:uLnTx/>
                <a:uFillTx/>
                <a:latin typeface="+mn-lt"/>
                <a:ea typeface="+mn-ea"/>
                <a:cs typeface="+mn-cs"/>
              </a:rPr>
              <a:t>Cultura</a:t>
            </a:r>
            <a:r>
              <a:rPr kumimoji="0" lang="en-US" sz="3200" b="0" i="0" u="none" strike="noStrike" kern="1200" cap="none" spc="0" normalizeH="0" baseline="0" noProof="0" dirty="0" smtClean="0">
                <a:ln>
                  <a:noFill/>
                </a:ln>
                <a:solidFill>
                  <a:schemeClr val="tx2"/>
                </a:solidFill>
                <a:effectLst/>
                <a:uLnTx/>
                <a:uFillTx/>
                <a:latin typeface="+mn-lt"/>
                <a:ea typeface="+mn-ea"/>
                <a:cs typeface="+mn-cs"/>
              </a:rPr>
              <a:t>. The long sweeping spiral staircase that connects the different levels is the architectural center piece.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dirty="0" err="1" smtClean="0"/>
              <a:t>Arenal</a:t>
            </a:r>
            <a:r>
              <a:rPr lang="en-US" dirty="0" smtClean="0"/>
              <a:t> – </a:t>
            </a:r>
            <a:endParaRPr lang="en-US" dirty="0"/>
          </a:p>
        </p:txBody>
      </p:sp>
      <p:sp>
        <p:nvSpPr>
          <p:cNvPr id="11" name="Title 1"/>
          <p:cNvSpPr txBox="1">
            <a:spLocks/>
          </p:cNvSpPr>
          <p:nvPr/>
        </p:nvSpPr>
        <p:spPr>
          <a:xfrm>
            <a:off x="457200" y="914400"/>
            <a:ext cx="7848600" cy="685800"/>
          </a:xfrm>
          <a:prstGeom prst="rect">
            <a:avLst/>
          </a:prstGeom>
        </p:spPr>
        <p:txBody>
          <a:bodyPr vert="horz" anchor="ctr">
            <a:normAutofit/>
          </a:bodyPr>
          <a:lstStyle/>
          <a:p>
            <a:pPr lvl="0">
              <a:spcBef>
                <a:spcPct val="0"/>
              </a:spcBef>
            </a:pPr>
            <a:r>
              <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volcano &amp; Hot Springs</a:t>
            </a: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a:hlinkClick r:id="rId3"/>
          </p:cNvPr>
          <p:cNvSpPr txBox="1"/>
          <p:nvPr/>
        </p:nvSpPr>
        <p:spPr>
          <a:xfrm>
            <a:off x="6934200" y="381000"/>
            <a:ext cx="1524000" cy="400110"/>
          </a:xfrm>
          <a:prstGeom prst="rect">
            <a:avLst/>
          </a:prstGeom>
          <a:solidFill>
            <a:schemeClr val="bg2">
              <a:lumMod val="75000"/>
            </a:schemeClr>
          </a:solidFill>
          <a:ln>
            <a:solidFill>
              <a:schemeClr val="tx1"/>
            </a:solidFill>
          </a:ln>
        </p:spPr>
        <p:txBody>
          <a:bodyPr wrap="square" rtlCol="0">
            <a:spAutoFit/>
          </a:bodyPr>
          <a:lstStyle/>
          <a:p>
            <a:r>
              <a:rPr lang="en-US" sz="2000" dirty="0" smtClean="0"/>
              <a:t>Arenal.net</a:t>
            </a:r>
            <a:endParaRPr lang="en-US" sz="2000" dirty="0"/>
          </a:p>
        </p:txBody>
      </p:sp>
      <p:pic>
        <p:nvPicPr>
          <p:cNvPr id="63492" name="Picture 4" descr="http://www.arenal.net/img/gallery/volcano/1.jpg"/>
          <p:cNvPicPr>
            <a:picLocks noChangeAspect="1" noChangeArrowheads="1"/>
          </p:cNvPicPr>
          <p:nvPr/>
        </p:nvPicPr>
        <p:blipFill>
          <a:blip r:embed="rId4" cstate="print"/>
          <a:srcRect l="14440" r="7581" b="2174"/>
          <a:stretch>
            <a:fillRect/>
          </a:stretch>
        </p:blipFill>
        <p:spPr bwMode="auto">
          <a:xfrm>
            <a:off x="304800" y="3124200"/>
            <a:ext cx="4114800" cy="3429000"/>
          </a:xfrm>
          <a:prstGeom prst="rect">
            <a:avLst/>
          </a:prstGeom>
          <a:noFill/>
        </p:spPr>
      </p:pic>
      <p:pic>
        <p:nvPicPr>
          <p:cNvPr id="63494" name="Picture 6" descr="http://www.arenal.net/img/gallery/volcano/5.jpg"/>
          <p:cNvPicPr>
            <a:picLocks noChangeAspect="1" noChangeArrowheads="1"/>
          </p:cNvPicPr>
          <p:nvPr/>
        </p:nvPicPr>
        <p:blipFill>
          <a:blip r:embed="rId5" cstate="print"/>
          <a:srcRect t="19565" r="361"/>
          <a:stretch>
            <a:fillRect/>
          </a:stretch>
        </p:blipFill>
        <p:spPr bwMode="auto">
          <a:xfrm>
            <a:off x="3733800" y="1524000"/>
            <a:ext cx="5257800" cy="2819400"/>
          </a:xfrm>
          <a:prstGeom prst="rect">
            <a:avLst/>
          </a:prstGeom>
          <a:noFill/>
        </p:spPr>
      </p:pic>
      <p:pic>
        <p:nvPicPr>
          <p:cNvPr id="63498" name="Picture 10" descr="http://www.arenal.net/hotel/the-springs-resort-and-spa/images/2_perdido_springs_first_pool.jpg"/>
          <p:cNvPicPr>
            <a:picLocks noChangeAspect="1" noChangeArrowheads="1"/>
          </p:cNvPicPr>
          <p:nvPr/>
        </p:nvPicPr>
        <p:blipFill>
          <a:blip r:embed="rId6" cstate="print"/>
          <a:srcRect/>
          <a:stretch>
            <a:fillRect/>
          </a:stretch>
        </p:blipFill>
        <p:spPr bwMode="auto">
          <a:xfrm>
            <a:off x="5181600" y="4419600"/>
            <a:ext cx="3044336" cy="2286000"/>
          </a:xfrm>
          <a:prstGeom prst="rect">
            <a:avLst/>
          </a:prstGeom>
          <a:noFill/>
        </p:spPr>
      </p:pic>
      <p:sp>
        <p:nvSpPr>
          <p:cNvPr id="10" name="TextBox 9"/>
          <p:cNvSpPr txBox="1"/>
          <p:nvPr/>
        </p:nvSpPr>
        <p:spPr>
          <a:xfrm>
            <a:off x="457200" y="2209800"/>
            <a:ext cx="1851789" cy="369332"/>
          </a:xfrm>
          <a:prstGeom prst="rect">
            <a:avLst/>
          </a:prstGeom>
          <a:solidFill>
            <a:schemeClr val="bg2">
              <a:lumMod val="75000"/>
            </a:schemeClr>
          </a:solidFill>
          <a:ln>
            <a:solidFill>
              <a:schemeClr val="tx1"/>
            </a:solidFill>
          </a:ln>
        </p:spPr>
        <p:txBody>
          <a:bodyPr wrap="none" rtlCol="0">
            <a:spAutoFit/>
          </a:bodyPr>
          <a:lstStyle/>
          <a:p>
            <a:r>
              <a:rPr lang="en-US" dirty="0" smtClean="0"/>
              <a:t>CBS </a:t>
            </a:r>
            <a:r>
              <a:rPr lang="en-US" dirty="0" smtClean="0">
                <a:hlinkClick r:id="rId7"/>
              </a:rPr>
              <a:t>short</a:t>
            </a:r>
            <a:r>
              <a:rPr lang="en-US" dirty="0" smtClean="0"/>
              <a:t> video</a:t>
            </a:r>
            <a:endParaRPr lang="en-US" dirty="0"/>
          </a:p>
        </p:txBody>
      </p:sp>
      <p:sp>
        <p:nvSpPr>
          <p:cNvPr id="12" name="TextBox 11"/>
          <p:cNvSpPr txBox="1"/>
          <p:nvPr/>
        </p:nvSpPr>
        <p:spPr>
          <a:xfrm>
            <a:off x="1447800" y="1676400"/>
            <a:ext cx="1813317" cy="369332"/>
          </a:xfrm>
          <a:prstGeom prst="rect">
            <a:avLst/>
          </a:prstGeom>
          <a:noFill/>
        </p:spPr>
        <p:txBody>
          <a:bodyPr wrap="none" rtlCol="0">
            <a:spAutoFit/>
          </a:bodyPr>
          <a:lstStyle/>
          <a:p>
            <a:r>
              <a:rPr lang="en-US" cap="all" dirty="0" smtClean="0">
                <a:solidFill>
                  <a:schemeClr val="tx2"/>
                </a:solidFill>
                <a:effectLst>
                  <a:reflection blurRad="12700" stA="48000" endA="300" endPos="55000" dir="5400000" sy="-90000" algn="bl" rotWithShape="0"/>
                </a:effectLst>
              </a:rPr>
              <a:t>Active (2010) </a:t>
            </a:r>
            <a:endParaRPr lang="en-US" dirty="0"/>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86800" cy="838200"/>
          </a:xfrm>
        </p:spPr>
        <p:txBody>
          <a:bodyPr>
            <a:normAutofit/>
          </a:bodyPr>
          <a:lstStyle/>
          <a:p>
            <a:r>
              <a:rPr lang="en-US" dirty="0" err="1" smtClean="0"/>
              <a:t>Volcan</a:t>
            </a:r>
            <a:r>
              <a:rPr lang="en-US" dirty="0" smtClean="0"/>
              <a:t> </a:t>
            </a:r>
            <a:r>
              <a:rPr lang="en-US" dirty="0" err="1" smtClean="0"/>
              <a:t>poÁs</a:t>
            </a:r>
            <a:r>
              <a:rPr lang="en-US" dirty="0" smtClean="0"/>
              <a:t> National Park</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r>
              <a:rPr lang="en-US" sz="3600" cap="all" dirty="0" smtClean="0">
                <a:solidFill>
                  <a:schemeClr val="tx2"/>
                </a:solidFill>
                <a:effectLst>
                  <a:reflection blurRad="12700" stA="48000" endA="300" endPos="55000" dir="5400000" sy="-90000" algn="bl" rotWithShape="0"/>
                </a:effectLst>
                <a:latin typeface="+mj-lt"/>
                <a:ea typeface="+mj-ea"/>
                <a:cs typeface="+mj-cs"/>
              </a:rPr>
              <a:t>Volcanoes &amp; craters</a:t>
            </a: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1444" name="Picture 4" descr="http://costa-rica-guide.com/Natural/graphics/Poas.png"/>
          <p:cNvPicPr>
            <a:picLocks noChangeAspect="1" noChangeArrowheads="1"/>
          </p:cNvPicPr>
          <p:nvPr/>
        </p:nvPicPr>
        <p:blipFill>
          <a:blip r:embed="rId3" cstate="print"/>
          <a:srcRect/>
          <a:stretch>
            <a:fillRect/>
          </a:stretch>
        </p:blipFill>
        <p:spPr bwMode="auto">
          <a:xfrm>
            <a:off x="6324600" y="152400"/>
            <a:ext cx="2703348" cy="2015925"/>
          </a:xfrm>
          <a:prstGeom prst="rect">
            <a:avLst/>
          </a:prstGeom>
          <a:noFill/>
        </p:spPr>
      </p:pic>
      <p:pic>
        <p:nvPicPr>
          <p:cNvPr id="61448" name="Picture 8" descr="http://www.fun-costa-rica-vacations.com/image-files/poas-volcano-picture-costa-rica.jpg"/>
          <p:cNvPicPr>
            <a:picLocks noChangeAspect="1" noChangeArrowheads="1"/>
          </p:cNvPicPr>
          <p:nvPr/>
        </p:nvPicPr>
        <p:blipFill>
          <a:blip r:embed="rId4" cstate="print"/>
          <a:srcRect l="12500" b="-154"/>
          <a:stretch>
            <a:fillRect/>
          </a:stretch>
        </p:blipFill>
        <p:spPr bwMode="auto">
          <a:xfrm>
            <a:off x="152400" y="1676400"/>
            <a:ext cx="3200400" cy="2743200"/>
          </a:xfrm>
          <a:prstGeom prst="rect">
            <a:avLst/>
          </a:prstGeom>
          <a:noFill/>
        </p:spPr>
      </p:pic>
      <p:sp>
        <p:nvSpPr>
          <p:cNvPr id="9" name="Title 1"/>
          <p:cNvSpPr txBox="1">
            <a:spLocks/>
          </p:cNvSpPr>
          <p:nvPr/>
        </p:nvSpPr>
        <p:spPr>
          <a:xfrm>
            <a:off x="304800" y="4876800"/>
            <a:ext cx="2133600" cy="17526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err="1" smtClean="0">
                <a:ln>
                  <a:noFill/>
                </a:ln>
                <a:solidFill>
                  <a:schemeClr val="tx2"/>
                </a:solidFill>
                <a:effectLst>
                  <a:reflection blurRad="12700" stA="48000" endA="300" endPos="55000" dir="5400000" sy="-90000" algn="bl" rotWithShape="0"/>
                </a:effectLst>
                <a:uLnTx/>
                <a:uFillTx/>
                <a:latin typeface="+mj-lt"/>
                <a:ea typeface="+mj-ea"/>
                <a:cs typeface="+mj-cs"/>
              </a:rPr>
              <a:t>irazÚ</a:t>
            </a:r>
            <a:endParaRPr kumimoji="0" lang="en-US"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cap="all" dirty="0" smtClean="0">
                <a:solidFill>
                  <a:schemeClr val="tx2"/>
                </a:solidFill>
                <a:effectLst>
                  <a:reflection blurRad="12700" stA="48000" endA="300" endPos="55000" dir="5400000" sy="-90000" algn="bl" rotWithShape="0"/>
                </a:effectLst>
                <a:latin typeface="+mj-lt"/>
                <a:ea typeface="+mj-ea"/>
                <a:cs typeface="+mj-cs"/>
              </a:rPr>
              <a:t>National Park</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61450" name="Picture 10" descr="http://ts2.mm.bing.net/th?id=H.4991942646893143&amp;pid=15.1"/>
          <p:cNvPicPr>
            <a:picLocks noChangeAspect="1" noChangeArrowheads="1"/>
          </p:cNvPicPr>
          <p:nvPr/>
        </p:nvPicPr>
        <p:blipFill>
          <a:blip r:embed="rId5" cstate="print"/>
          <a:srcRect/>
          <a:stretch>
            <a:fillRect/>
          </a:stretch>
        </p:blipFill>
        <p:spPr bwMode="auto">
          <a:xfrm>
            <a:off x="2362200" y="4572000"/>
            <a:ext cx="2895600" cy="2169684"/>
          </a:xfrm>
          <a:prstGeom prst="rect">
            <a:avLst/>
          </a:prstGeom>
          <a:noFill/>
        </p:spPr>
      </p:pic>
      <p:sp>
        <p:nvSpPr>
          <p:cNvPr id="12" name="TextBox 11"/>
          <p:cNvSpPr txBox="1"/>
          <p:nvPr/>
        </p:nvSpPr>
        <p:spPr>
          <a:xfrm>
            <a:off x="5486400" y="3365480"/>
            <a:ext cx="3505200" cy="3416320"/>
          </a:xfrm>
          <a:prstGeom prst="rect">
            <a:avLst/>
          </a:prstGeom>
          <a:noFill/>
          <a:ln>
            <a:solidFill>
              <a:schemeClr val="tx1"/>
            </a:solidFill>
          </a:ln>
        </p:spPr>
        <p:txBody>
          <a:bodyPr wrap="square" rtlCol="0">
            <a:spAutoFit/>
          </a:bodyPr>
          <a:lstStyle/>
          <a:p>
            <a:r>
              <a:rPr lang="en-US" dirty="0" smtClean="0"/>
              <a:t>The last time </a:t>
            </a:r>
            <a:r>
              <a:rPr lang="en-US" dirty="0" err="1" smtClean="0"/>
              <a:t>Volcán</a:t>
            </a:r>
            <a:r>
              <a:rPr lang="en-US" dirty="0" smtClean="0"/>
              <a:t> </a:t>
            </a:r>
            <a:r>
              <a:rPr lang="en-US" dirty="0" err="1" smtClean="0"/>
              <a:t>Irazú</a:t>
            </a:r>
            <a:r>
              <a:rPr lang="en-US" dirty="0" smtClean="0"/>
              <a:t> awoke was in the 1960's, when, for four years it showered the residents of Cartago and San José with ash, clogged the air with smoke, and sent glowing boulders rolling down its sides. The next eruption can't be predicted with much accuracy, but currently the only activity in the crater is from fumaroles releasing toxic steam. </a:t>
            </a:r>
            <a:endParaRPr lang="en-US" dirty="0"/>
          </a:p>
        </p:txBody>
      </p:sp>
      <p:pic>
        <p:nvPicPr>
          <p:cNvPr id="61442" name="Picture 2" descr="Poás Volcano rising out of the clouds as seen from the north (© R. Krueger-Koplin)"/>
          <p:cNvPicPr>
            <a:picLocks noChangeAspect="1" noChangeArrowheads="1"/>
          </p:cNvPicPr>
          <p:nvPr/>
        </p:nvPicPr>
        <p:blipFill>
          <a:blip r:embed="rId6" cstate="print"/>
          <a:srcRect/>
          <a:stretch>
            <a:fillRect/>
          </a:stretch>
        </p:blipFill>
        <p:spPr bwMode="auto">
          <a:xfrm>
            <a:off x="3429000" y="1485899"/>
            <a:ext cx="2715492" cy="1866901"/>
          </a:xfrm>
          <a:prstGeom prst="rect">
            <a:avLst/>
          </a:prstGeom>
          <a:noFill/>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Manuel </a:t>
            </a:r>
            <a:r>
              <a:rPr lang="en-US" dirty="0" err="1" smtClean="0"/>
              <a:t>anotonio</a:t>
            </a:r>
            <a:r>
              <a:rPr lang="en-US" dirty="0" smtClean="0"/>
              <a:t> national park</a:t>
            </a:r>
            <a:endParaRPr lang="en-US" dirty="0"/>
          </a:p>
        </p:txBody>
      </p:sp>
      <p:sp>
        <p:nvSpPr>
          <p:cNvPr id="11" name="Title 1"/>
          <p:cNvSpPr txBox="1">
            <a:spLocks/>
          </p:cNvSpPr>
          <p:nvPr/>
        </p:nvSpPr>
        <p:spPr>
          <a:xfrm>
            <a:off x="457200" y="914400"/>
            <a:ext cx="5715000" cy="762000"/>
          </a:xfrm>
          <a:prstGeom prst="rect">
            <a:avLst/>
          </a:prstGeom>
        </p:spPr>
        <p:txBody>
          <a:bodyPr vert="horz" anchor="ctr">
            <a:normAutofit/>
          </a:bodyPr>
          <a:lstStyle/>
          <a:p>
            <a:pPr lvl="0">
              <a:spcBef>
                <a:spcPct val="0"/>
              </a:spcBef>
            </a:pPr>
            <a:endParaRPr kumimoji="0" lang="en-US" sz="360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4" name="TextBox 3">
            <a:hlinkClick r:id="rId3"/>
          </p:cNvPr>
          <p:cNvSpPr txBox="1"/>
          <p:nvPr/>
        </p:nvSpPr>
        <p:spPr>
          <a:xfrm rot="1046555">
            <a:off x="7392194" y="327948"/>
            <a:ext cx="1736373" cy="369332"/>
          </a:xfrm>
          <a:prstGeom prst="rect">
            <a:avLst/>
          </a:prstGeom>
          <a:solidFill>
            <a:schemeClr val="bg2">
              <a:lumMod val="75000"/>
            </a:schemeClr>
          </a:solidFill>
        </p:spPr>
        <p:txBody>
          <a:bodyPr wrap="none" rtlCol="0">
            <a:spAutoFit/>
          </a:bodyPr>
          <a:lstStyle/>
          <a:p>
            <a:r>
              <a:rPr lang="en-US" dirty="0" smtClean="0"/>
              <a:t>Review of Park</a:t>
            </a:r>
            <a:endParaRPr lang="en-US" dirty="0"/>
          </a:p>
        </p:txBody>
      </p:sp>
      <p:sp>
        <p:nvSpPr>
          <p:cNvPr id="5" name="TextBox 4"/>
          <p:cNvSpPr txBox="1"/>
          <p:nvPr/>
        </p:nvSpPr>
        <p:spPr>
          <a:xfrm>
            <a:off x="2667000" y="990600"/>
            <a:ext cx="5867399" cy="2862322"/>
          </a:xfrm>
          <a:prstGeom prst="rect">
            <a:avLst/>
          </a:prstGeom>
          <a:noFill/>
        </p:spPr>
        <p:txBody>
          <a:bodyPr wrap="square" rtlCol="0">
            <a:spAutoFit/>
          </a:bodyPr>
          <a:lstStyle/>
          <a:p>
            <a:r>
              <a:rPr lang="en-US" sz="2000" dirty="0" smtClean="0"/>
              <a:t>This small national park epitomizes everything tourists flock to Costa Rica to see: stunning beaches, a magnificent setting with islands offshore (bird sanctuaries for marine species), lush rainforest laced with a network of welcoming trails, wildlife galore, and all within walking distance of your hotel. You are guaranteed close-up encounters with monkeys, sloths, </a:t>
            </a:r>
            <a:r>
              <a:rPr lang="en-US" sz="2000" dirty="0" err="1" smtClean="0"/>
              <a:t>coatimundis</a:t>
            </a:r>
            <a:r>
              <a:rPr lang="en-US" sz="2000" dirty="0" smtClean="0"/>
              <a:t>, and scarlet macaws. </a:t>
            </a:r>
            <a:endParaRPr lang="en-US" sz="2000" dirty="0"/>
          </a:p>
        </p:txBody>
      </p:sp>
      <p:sp>
        <p:nvSpPr>
          <p:cNvPr id="6" name="TextBox 5"/>
          <p:cNvSpPr txBox="1"/>
          <p:nvPr/>
        </p:nvSpPr>
        <p:spPr>
          <a:xfrm>
            <a:off x="228600" y="6400800"/>
            <a:ext cx="4114800" cy="276999"/>
          </a:xfrm>
          <a:prstGeom prst="rect">
            <a:avLst/>
          </a:prstGeom>
          <a:noFill/>
        </p:spPr>
        <p:txBody>
          <a:bodyPr wrap="square" rtlCol="0">
            <a:spAutoFit/>
          </a:bodyPr>
          <a:lstStyle/>
          <a:p>
            <a:r>
              <a:rPr lang="en-US" sz="1200" dirty="0" smtClean="0"/>
              <a:t>http://centralamerica.com/cr/parks/momanuelantonio.htm</a:t>
            </a:r>
            <a:endParaRPr lang="en-US" sz="1200" dirty="0"/>
          </a:p>
        </p:txBody>
      </p:sp>
      <p:pic>
        <p:nvPicPr>
          <p:cNvPr id="59394" name="Picture 2" descr="manuel antonio national park&#10; - Costa Rica"/>
          <p:cNvPicPr>
            <a:picLocks noChangeAspect="1" noChangeArrowheads="1"/>
          </p:cNvPicPr>
          <p:nvPr/>
        </p:nvPicPr>
        <p:blipFill>
          <a:blip r:embed="rId4" cstate="print"/>
          <a:srcRect/>
          <a:stretch>
            <a:fillRect/>
          </a:stretch>
        </p:blipFill>
        <p:spPr bwMode="auto">
          <a:xfrm>
            <a:off x="4572000" y="3806483"/>
            <a:ext cx="4267200" cy="2822917"/>
          </a:xfrm>
          <a:prstGeom prst="rect">
            <a:avLst/>
          </a:prstGeom>
          <a:noFill/>
        </p:spPr>
      </p:pic>
      <p:pic>
        <p:nvPicPr>
          <p:cNvPr id="59396" name="Picture 4" descr="Costa Rica Jade Tours"/>
          <p:cNvPicPr>
            <a:picLocks noChangeAspect="1" noChangeArrowheads="1"/>
          </p:cNvPicPr>
          <p:nvPr/>
        </p:nvPicPr>
        <p:blipFill>
          <a:blip r:embed="rId5" cstate="print"/>
          <a:srcRect/>
          <a:stretch>
            <a:fillRect/>
          </a:stretch>
        </p:blipFill>
        <p:spPr bwMode="auto">
          <a:xfrm>
            <a:off x="152400" y="3924299"/>
            <a:ext cx="3204284" cy="2400301"/>
          </a:xfrm>
          <a:prstGeom prst="rect">
            <a:avLst/>
          </a:prstGeom>
          <a:noFill/>
        </p:spPr>
      </p:pic>
      <p:pic>
        <p:nvPicPr>
          <p:cNvPr id="59398" name="Picture 6" descr="Nature Specialist Private Tours"/>
          <p:cNvPicPr>
            <a:picLocks noChangeAspect="1" noChangeArrowheads="1"/>
          </p:cNvPicPr>
          <p:nvPr/>
        </p:nvPicPr>
        <p:blipFill>
          <a:blip r:embed="rId6" cstate="print"/>
          <a:srcRect t="13514" r="31074"/>
          <a:stretch>
            <a:fillRect/>
          </a:stretch>
        </p:blipFill>
        <p:spPr bwMode="auto">
          <a:xfrm>
            <a:off x="304800" y="1295400"/>
            <a:ext cx="2362200" cy="2438399"/>
          </a:xfrm>
          <a:prstGeom prst="rect">
            <a:avLst/>
          </a:prstGeom>
          <a:noFill/>
        </p:spPr>
      </p:pic>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1430</TotalTime>
  <Words>1975</Words>
  <Application>Microsoft Office PowerPoint</Application>
  <PresentationFormat>On-screen Show (4:3)</PresentationFormat>
  <Paragraphs>234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Trek</vt:lpstr>
      <vt:lpstr>Costa rica  panama</vt:lpstr>
      <vt:lpstr>Costa Rica</vt:lpstr>
      <vt:lpstr>Slide 3</vt:lpstr>
      <vt:lpstr>Costa Rica: Los lugares para visitar</vt:lpstr>
      <vt:lpstr>Teatro nacional</vt:lpstr>
      <vt:lpstr>San josÉ- Gold museum</vt:lpstr>
      <vt:lpstr>Arenal – </vt:lpstr>
      <vt:lpstr>Volcan poÁs National Park</vt:lpstr>
      <vt:lpstr>Manuel anotonio national park</vt:lpstr>
      <vt:lpstr>Monteverde cloud forest</vt:lpstr>
      <vt:lpstr>Tamarindo</vt:lpstr>
      <vt:lpstr>playa grande y langosta</vt:lpstr>
      <vt:lpstr>La gente famosa</vt:lpstr>
      <vt:lpstr>La gente famosa</vt:lpstr>
      <vt:lpstr>Comida de Costa Rica: Gallo Pinto</vt:lpstr>
      <vt:lpstr>Comida de Costa Rica: Flan de Coco</vt:lpstr>
      <vt:lpstr>Comida de Costa Rica: CafÉ con leche</vt:lpstr>
      <vt:lpstr>Comida de Costa Rica: Fresco de fruta</vt:lpstr>
      <vt:lpstr>Other facts</vt:lpstr>
      <vt:lpstr>Panama</vt:lpstr>
      <vt:lpstr>Slide 21</vt:lpstr>
      <vt:lpstr>Lugares para visitar:  PanamÁ : La Capital</vt:lpstr>
      <vt:lpstr>Panama canal- miraflores locks</vt:lpstr>
      <vt:lpstr>Casco viejo –  world heritage site</vt:lpstr>
      <vt:lpstr>San blÁS- islands</vt:lpstr>
      <vt:lpstr>Molas by the Kuna </vt:lpstr>
      <vt:lpstr>Las perlas – pearl islands</vt:lpstr>
      <vt:lpstr>BocÁs del toro –  rainforest and Beach</vt:lpstr>
      <vt:lpstr>Colón –  Caribbean port</vt:lpstr>
      <vt:lpstr>chiriquÍ Boquete     volcÁn barÚ</vt:lpstr>
      <vt:lpstr>Gente famosa</vt:lpstr>
      <vt:lpstr>Gente famosa</vt:lpstr>
      <vt:lpstr>Gente famosa</vt:lpstr>
      <vt:lpstr>Comida de PanamÁ :  tamales - Nacatamales</vt:lpstr>
      <vt:lpstr>Comida de PanamÁ :  Patacones de plÁtanos</vt:lpstr>
      <vt:lpstr>Comida de PanamÁ : Sancocho</vt:lpstr>
      <vt:lpstr>Comida de PanamÁ   ceviche</vt:lpstr>
      <vt:lpstr>Comida de PanamÁ : empanadas</vt:lpstr>
      <vt:lpstr>Other facts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GuATEMALA, El SALVADOR, HONDURAS y nicaragua</dc:title>
  <dc:creator>Kimberly Lewis</dc:creator>
  <cp:lastModifiedBy>Kimberly Lewis</cp:lastModifiedBy>
  <cp:revision>316</cp:revision>
  <dcterms:created xsi:type="dcterms:W3CDTF">2012-03-21T01:27:42Z</dcterms:created>
  <dcterms:modified xsi:type="dcterms:W3CDTF">2013-04-14T04:13:52Z</dcterms:modified>
</cp:coreProperties>
</file>