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9" r:id="rId3"/>
    <p:sldId id="258" r:id="rId4"/>
    <p:sldId id="268" r:id="rId5"/>
    <p:sldId id="261" r:id="rId6"/>
    <p:sldId id="262" r:id="rId7"/>
    <p:sldId id="278" r:id="rId8"/>
    <p:sldId id="276" r:id="rId9"/>
    <p:sldId id="277" r:id="rId10"/>
    <p:sldId id="275" r:id="rId11"/>
    <p:sldId id="266" r:id="rId12"/>
    <p:sldId id="264" r:id="rId13"/>
    <p:sldId id="271" r:id="rId14"/>
    <p:sldId id="265" r:id="rId15"/>
    <p:sldId id="274" r:id="rId16"/>
    <p:sldId id="267" r:id="rId17"/>
    <p:sldId id="269" r:id="rId18"/>
    <p:sldId id="270" r:id="rId19"/>
    <p:sldId id="279" r:id="rId20"/>
    <p:sldId id="273" r:id="rId21"/>
    <p:sldId id="263" r:id="rId22"/>
    <p:sldId id="272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737" autoAdjust="0"/>
  </p:normalViewPr>
  <p:slideViewPr>
    <p:cSldViewPr>
      <p:cViewPr varScale="1">
        <p:scale>
          <a:sx n="69" d="100"/>
          <a:sy n="69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0D340A-2D49-439F-A65F-AB90FC0E5C93}" type="datetimeFigureOut">
              <a:rPr lang="en-US" smtClean="0"/>
              <a:pPr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14876C6-A702-4E7C-8230-1CF104DE2F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answers.yahoo.com/question/index?qid=20070130155514AAaOUxW" TargetMode="External"/><Relationship Id="rId3" Type="http://schemas.openxmlformats.org/officeDocument/2006/relationships/hyperlink" Target="http://en.wikipedia.org/wiki/File:Houses_at_Regent_and_Caroline_streets,_Saratoga_Springs,_NY.jpg" TargetMode="External"/><Relationship Id="rId7" Type="http://schemas.openxmlformats.org/officeDocument/2006/relationships/hyperlink" Target="http://www.everyculture.com/To-Z/Venezuela.html" TargetMode="External"/><Relationship Id="rId2" Type="http://schemas.openxmlformats.org/officeDocument/2006/relationships/hyperlink" Target="http://www.flickr.com/photos/jlcrucif/179458456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bavenez-uk.org/pdf/fs_housing_in_venezuela.pdf" TargetMode="External"/><Relationship Id="rId5" Type="http://schemas.openxmlformats.org/officeDocument/2006/relationships/hyperlink" Target="http://www.dreamstime.com/royalty-free-stock-photos-team-happy-business-people-working-together-image8814598" TargetMode="External"/><Relationship Id="rId10" Type="http://schemas.openxmlformats.org/officeDocument/2006/relationships/hyperlink" Target="http://www.youtube.com/watch?v=FUh9yS0MA_k" TargetMode="External"/><Relationship Id="rId4" Type="http://schemas.openxmlformats.org/officeDocument/2006/relationships/hyperlink" Target="http://www.fpif.org/articles/the_great_oil_swindle" TargetMode="External"/><Relationship Id="rId9" Type="http://schemas.openxmlformats.org/officeDocument/2006/relationships/hyperlink" Target="http://wiki.answers.com/Q/What_are_Houses_in_Venezuela_like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bavenez-uk.org/pdf/fs_housing_in_venezuela.pdf" TargetMode="External"/><Relationship Id="rId3" Type="http://schemas.openxmlformats.org/officeDocument/2006/relationships/hyperlink" Target="http://pregnantoncampus.studentsforlife.org/2012/09/07/report-schools-lack-programs-for-pregnant-students/" TargetMode="External"/><Relationship Id="rId7" Type="http://schemas.openxmlformats.org/officeDocument/2006/relationships/hyperlink" Target="http://www.britannica.com/EBchecked/topic/625197/Venezuela/32732/Cultural-life" TargetMode="External"/><Relationship Id="rId2" Type="http://schemas.openxmlformats.org/officeDocument/2006/relationships/hyperlink" Target="http://arabiangazette.com/billion-children-risk-malnutrition-repo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Venezuela" TargetMode="External"/><Relationship Id="rId11" Type="http://schemas.openxmlformats.org/officeDocument/2006/relationships/hyperlink" Target="http://www.thekooza.com/venezuela-denounces-obama-outrageous-remarks-on-chavez/" TargetMode="External"/><Relationship Id="rId5" Type="http://schemas.openxmlformats.org/officeDocument/2006/relationships/hyperlink" Target="http://statinfo.biz/HTML/M435F1532A64L2.aspx" TargetMode="External"/><Relationship Id="rId10" Type="http://schemas.openxmlformats.org/officeDocument/2006/relationships/hyperlink" Target="http://l2lgroup.com/_blog/L2L_Group/post/The_Power_of_Strategy_in_an_Economic_Downturn/" TargetMode="External"/><Relationship Id="rId4" Type="http://schemas.openxmlformats.org/officeDocument/2006/relationships/hyperlink" Target="http://en.wikipedia.org/wiki/Economy_of_Venezuela" TargetMode="External"/><Relationship Id="rId9" Type="http://schemas.openxmlformats.org/officeDocument/2006/relationships/hyperlink" Target="http://www.guide2.co.nz/money/news/home-loans/nz-building-consents-up-in-february/11/15342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istory_of_the_Venezuelan_oil_industry" TargetMode="External"/><Relationship Id="rId3" Type="http://schemas.openxmlformats.org/officeDocument/2006/relationships/hyperlink" Target="http://en.wikipedia.org/wiki/Economy_of_Venezuela" TargetMode="External"/><Relationship Id="rId7" Type="http://schemas.openxmlformats.org/officeDocument/2006/relationships/hyperlink" Target="http://www.britannica.com/EBchecked/topic/625197/Venezuela/219050/Trade" TargetMode="External"/><Relationship Id="rId2" Type="http://schemas.openxmlformats.org/officeDocument/2006/relationships/hyperlink" Target="http://www.unesco.org/most/guic/guicvenmai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invenezuela.fco.gov.uk/en/help-for-british-nationals/living-in-venezuela/marriage-venezuela/" TargetMode="External"/><Relationship Id="rId5" Type="http://schemas.openxmlformats.org/officeDocument/2006/relationships/hyperlink" Target="http://www.mdtravelhealth.com/destinations/samerica/venezuela.php" TargetMode="External"/><Relationship Id="rId10" Type="http://schemas.openxmlformats.org/officeDocument/2006/relationships/hyperlink" Target="http://www.utk.edu/tntoday/2009/10/21/tomba-habitat-house/" TargetMode="External"/><Relationship Id="rId4" Type="http://schemas.openxmlformats.org/officeDocument/2006/relationships/hyperlink" Target="http://www.state.gov/r/pa/ei/bgn/35766.htm" TargetMode="External"/><Relationship Id="rId9" Type="http://schemas.openxmlformats.org/officeDocument/2006/relationships/hyperlink" Target="http://weddingpic.info/expensive-diamond-wedding-rings-wallpape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FUh9yS0MA_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905000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/>
              <a:t>Family Life in Venezuela </a:t>
            </a:r>
            <a:endParaRPr lang="en-US" sz="7200" b="1" dirty="0"/>
          </a:p>
        </p:txBody>
      </p:sp>
      <p:pic>
        <p:nvPicPr>
          <p:cNvPr id="4" name="Content Placeholder 3" descr="venezue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971800"/>
            <a:ext cx="4343400" cy="289033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Bahareque</a:t>
            </a:r>
            <a:r>
              <a:rPr lang="en-US" dirty="0" smtClean="0">
                <a:solidFill>
                  <a:srgbClr val="FF0000"/>
                </a:solidFill>
              </a:rPr>
              <a:t>- mixture of mud and straw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Pobreza</a:t>
            </a:r>
            <a:r>
              <a:rPr lang="en-US" dirty="0" smtClean="0">
                <a:solidFill>
                  <a:srgbClr val="FF0000"/>
                </a:solidFill>
              </a:rPr>
              <a:t>- poverty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Pobladores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urbanos</a:t>
            </a:r>
            <a:r>
              <a:rPr lang="en-US" dirty="0" smtClean="0">
                <a:solidFill>
                  <a:srgbClr val="FF0000"/>
                </a:solidFill>
              </a:rPr>
              <a:t>- urban settlers</a:t>
            </a:r>
          </a:p>
          <a:p>
            <a:r>
              <a:rPr lang="en-US" dirty="0" err="1">
                <a:solidFill>
                  <a:srgbClr val="FF0000"/>
                </a:solidFill>
              </a:rPr>
              <a:t>Población</a:t>
            </a:r>
            <a:r>
              <a:rPr lang="en-US" dirty="0">
                <a:solidFill>
                  <a:srgbClr val="FF0000"/>
                </a:solidFill>
              </a:rPr>
              <a:t>- population</a:t>
            </a:r>
          </a:p>
          <a:p>
            <a:pPr marL="6858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Health and Medicine</a:t>
            </a:r>
            <a:endParaRPr lang="en-US" sz="8800" b="1" dirty="0"/>
          </a:p>
        </p:txBody>
      </p:sp>
      <p:pic>
        <p:nvPicPr>
          <p:cNvPr id="3" name="Picture 2" descr="medic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799" y="3200399"/>
            <a:ext cx="5784765" cy="3304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Free universal health care system</a:t>
            </a:r>
          </a:p>
          <a:p>
            <a:r>
              <a:rPr lang="en-US" dirty="0" smtClean="0"/>
              <a:t>Lack of sanitation</a:t>
            </a:r>
          </a:p>
          <a:p>
            <a:r>
              <a:rPr lang="en-US" dirty="0" smtClean="0"/>
              <a:t>Water is not safe to drink</a:t>
            </a:r>
          </a:p>
          <a:p>
            <a:r>
              <a:rPr lang="en-US" dirty="0" smtClean="0"/>
              <a:t>Fruits and vegetables are not safe without treatment</a:t>
            </a:r>
          </a:p>
          <a:p>
            <a:r>
              <a:rPr lang="en-US" dirty="0"/>
              <a:t>F</a:t>
            </a:r>
            <a:r>
              <a:rPr lang="en-US" dirty="0" smtClean="0"/>
              <a:t>ood at room temperature can often be dangerous</a:t>
            </a:r>
          </a:p>
          <a:p>
            <a:r>
              <a:rPr lang="en-US" dirty="0" smtClean="0"/>
              <a:t>You should pack a personal </a:t>
            </a:r>
            <a:r>
              <a:rPr lang="en-US" b="1" i="1" dirty="0" smtClean="0">
                <a:solidFill>
                  <a:srgbClr val="FF0000"/>
                </a:solidFill>
              </a:rPr>
              <a:t>medical kit </a:t>
            </a:r>
            <a:r>
              <a:rPr lang="en-US" dirty="0" smtClean="0"/>
              <a:t>for yourself when you travel</a:t>
            </a:r>
          </a:p>
        </p:txBody>
      </p:sp>
      <p:pic>
        <p:nvPicPr>
          <p:cNvPr id="4" name="Picture 3" descr="first-ai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962400"/>
            <a:ext cx="2438400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72000"/>
          </a:xfrm>
        </p:spPr>
        <p:txBody>
          <a:bodyPr/>
          <a:lstStyle/>
          <a:p>
            <a:r>
              <a:rPr lang="en-US" dirty="0" smtClean="0"/>
              <a:t>Problem with teen pregnancy</a:t>
            </a:r>
          </a:p>
          <a:p>
            <a:r>
              <a:rPr lang="en-US" dirty="0" smtClean="0"/>
              <a:t>17% of children suffer malnutrition</a:t>
            </a:r>
          </a:p>
          <a:p>
            <a:r>
              <a:rPr lang="en-US" dirty="0" smtClean="0"/>
              <a:t>Average life span is 60 years old </a:t>
            </a:r>
            <a:endParaRPr lang="en-US" dirty="0"/>
          </a:p>
        </p:txBody>
      </p:sp>
      <p:pic>
        <p:nvPicPr>
          <p:cNvPr id="4" name="Picture 3" descr="ch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0494"/>
            <a:ext cx="4979148" cy="3276600"/>
          </a:xfrm>
          <a:prstGeom prst="rect">
            <a:avLst/>
          </a:prstGeom>
        </p:spPr>
      </p:pic>
      <p:pic>
        <p:nvPicPr>
          <p:cNvPr id="5" name="Picture 4" descr="t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293393"/>
            <a:ext cx="2686050" cy="402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Diseases and Vaccines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21193"/>
            <a:ext cx="6777317" cy="3508977"/>
          </a:xfrm>
        </p:spPr>
        <p:txBody>
          <a:bodyPr/>
          <a:lstStyle/>
          <a:p>
            <a:r>
              <a:rPr lang="en-US" dirty="0" smtClean="0"/>
              <a:t>Typhoid, Hepatitis A,B, and D, and Yellow Fever</a:t>
            </a:r>
          </a:p>
          <a:p>
            <a:r>
              <a:rPr lang="en-US" dirty="0"/>
              <a:t>T</a:t>
            </a:r>
            <a:r>
              <a:rPr lang="en-US" dirty="0" smtClean="0"/>
              <a:t>etanus-diphtheria, mumps, polio, and </a:t>
            </a:r>
            <a:r>
              <a:rPr lang="en-US" dirty="0" err="1" smtClean="0"/>
              <a:t>varicella</a:t>
            </a:r>
            <a:r>
              <a:rPr lang="en-US" dirty="0" smtClean="0"/>
              <a:t> immunizations are required to travel to Venezuela</a:t>
            </a:r>
          </a:p>
          <a:p>
            <a:r>
              <a:rPr lang="en-US" dirty="0" smtClean="0"/>
              <a:t>Hepatitis </a:t>
            </a:r>
            <a:r>
              <a:rPr lang="en-US" b="1" i="1" dirty="0" smtClean="0">
                <a:solidFill>
                  <a:srgbClr val="FF0000"/>
                </a:solidFill>
              </a:rPr>
              <a:t>vaccines</a:t>
            </a:r>
            <a:r>
              <a:rPr lang="en-US" dirty="0" smtClean="0"/>
              <a:t> are recommended for tourists in </a:t>
            </a:r>
            <a:r>
              <a:rPr lang="en-US" dirty="0" err="1" smtClean="0"/>
              <a:t>Venzuela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influenza-vacc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7944" y="4724400"/>
            <a:ext cx="2708910" cy="1747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Botiquín</a:t>
            </a:r>
            <a:r>
              <a:rPr lang="en-US" dirty="0" smtClean="0">
                <a:solidFill>
                  <a:srgbClr val="FF0000"/>
                </a:solidFill>
              </a:rPr>
              <a:t>- medical kit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Vacunas</a:t>
            </a:r>
            <a:r>
              <a:rPr lang="en-US" dirty="0" smtClean="0">
                <a:solidFill>
                  <a:srgbClr val="FF0000"/>
                </a:solidFill>
              </a:rPr>
              <a:t>- vaccines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Riesgo</a:t>
            </a:r>
            <a:r>
              <a:rPr lang="en-US" dirty="0" smtClean="0">
                <a:solidFill>
                  <a:srgbClr val="FF0000"/>
                </a:solidFill>
              </a:rPr>
              <a:t>- risk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Income</a:t>
            </a:r>
            <a:endParaRPr lang="en-US" sz="9600" dirty="0"/>
          </a:p>
        </p:txBody>
      </p:sp>
      <p:pic>
        <p:nvPicPr>
          <p:cNvPr id="3" name="Picture 2" descr="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200400"/>
            <a:ext cx="434340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Trading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Important to Venezuelans</a:t>
            </a:r>
          </a:p>
          <a:p>
            <a:r>
              <a:rPr lang="en-US" dirty="0" smtClean="0"/>
              <a:t>Exports mostly oil and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petroleum</a:t>
            </a:r>
            <a:endParaRPr lang="en-US" dirty="0" smtClean="0"/>
          </a:p>
          <a:p>
            <a:r>
              <a:rPr lang="en-US" dirty="0" smtClean="0"/>
              <a:t>¾ of export earnings</a:t>
            </a:r>
          </a:p>
          <a:p>
            <a:r>
              <a:rPr lang="en-US" dirty="0" smtClean="0"/>
              <a:t>United States is an important trading partner</a:t>
            </a:r>
          </a:p>
          <a:p>
            <a:r>
              <a:rPr lang="en-US" dirty="0" smtClean="0"/>
              <a:t>They import auto parts, medical instruments, and organic chemicals from the United States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The wealthy Venezuelans mainly got their money from oil in the 1980’s</a:t>
            </a:r>
          </a:p>
          <a:p>
            <a:endParaRPr lang="en-US" dirty="0"/>
          </a:p>
        </p:txBody>
      </p:sp>
      <p:pic>
        <p:nvPicPr>
          <p:cNvPr id="4" name="Picture 3" descr="o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9" y="1657974"/>
            <a:ext cx="5835719" cy="3904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Economic downturn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58711"/>
            <a:ext cx="6777317" cy="3508977"/>
          </a:xfrm>
        </p:spPr>
        <p:txBody>
          <a:bodyPr/>
          <a:lstStyle/>
          <a:p>
            <a:r>
              <a:rPr lang="en-US" dirty="0" smtClean="0"/>
              <a:t>Between 1950’s and 1980’s</a:t>
            </a:r>
          </a:p>
          <a:p>
            <a:r>
              <a:rPr lang="en-US" dirty="0" smtClean="0"/>
              <a:t>Everybody was enjoying the wealth </a:t>
            </a:r>
          </a:p>
          <a:p>
            <a:r>
              <a:rPr lang="en-US" dirty="0" smtClean="0"/>
              <a:t>The oil prices ended up collapsing</a:t>
            </a:r>
          </a:p>
          <a:p>
            <a:r>
              <a:rPr lang="en-US" dirty="0" smtClean="0"/>
              <a:t>Venezuelans suffered a bank crisis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wntu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3657600"/>
            <a:ext cx="2133600" cy="284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Lifestyle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pic>
        <p:nvPicPr>
          <p:cNvPr id="3" name="Picture 2" descr="peo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58780"/>
            <a:ext cx="4343400" cy="2899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Vocabulary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Petróleo</a:t>
            </a:r>
            <a:r>
              <a:rPr lang="en-US" dirty="0" smtClean="0">
                <a:solidFill>
                  <a:srgbClr val="FF0000"/>
                </a:solidFill>
              </a:rPr>
              <a:t>- petroleum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Ingresos</a:t>
            </a:r>
            <a:r>
              <a:rPr lang="en-US" dirty="0" smtClean="0">
                <a:solidFill>
                  <a:srgbClr val="FF0000"/>
                </a:solidFill>
              </a:rPr>
              <a:t>- income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Comercio</a:t>
            </a:r>
            <a:r>
              <a:rPr lang="en-US" dirty="0" smtClean="0">
                <a:solidFill>
                  <a:srgbClr val="FF0000"/>
                </a:solidFill>
              </a:rPr>
              <a:t>- trade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Citations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http://www.flickr.com/photos/jlcrucif/1794584563/</a:t>
            </a:r>
            <a:endParaRPr lang="en-US" dirty="0"/>
          </a:p>
          <a:p>
            <a:r>
              <a:rPr lang="en-US" dirty="0">
                <a:hlinkClick r:id="rId3"/>
              </a:rPr>
              <a:t>http://en.wikipedia.org/wiki/File:Houses_at_Regent_and_Caroline_streets,_Saratoga_Springs,_NY.jpg</a:t>
            </a:r>
            <a:endParaRPr lang="en-US" dirty="0"/>
          </a:p>
          <a:p>
            <a:r>
              <a:rPr lang="en-US" dirty="0">
                <a:hlinkClick r:id="rId4"/>
              </a:rPr>
              <a:t>http://www.fpif.org/articles/the_great_oil_swindle</a:t>
            </a:r>
            <a:endParaRPr lang="en-US" dirty="0"/>
          </a:p>
          <a:p>
            <a:r>
              <a:rPr lang="en-US" dirty="0">
                <a:hlinkClick r:id="rId5"/>
              </a:rPr>
              <a:t>http://www.dreamstime.com/royalty-free-stock-photos-team-happy-business-people-working-together-image8814598</a:t>
            </a:r>
            <a:endParaRPr lang="en-US" dirty="0"/>
          </a:p>
          <a:p>
            <a:r>
              <a:rPr lang="en-US" dirty="0">
                <a:hlinkClick r:id="rId6"/>
              </a:rPr>
              <a:t>http://www.embavenez-uk.org/pdf/fs_housing_in_venezuela.pdf</a:t>
            </a:r>
            <a:r>
              <a:rPr lang="en-US" dirty="0"/>
              <a:t>.</a:t>
            </a:r>
          </a:p>
          <a:p>
            <a:r>
              <a:rPr lang="en-US" dirty="0">
                <a:hlinkClick r:id="rId7"/>
              </a:rPr>
              <a:t>http://www.everyculture.com/To-Z/Venezuela.html</a:t>
            </a:r>
            <a:endParaRPr lang="en-US" dirty="0"/>
          </a:p>
          <a:p>
            <a:r>
              <a:rPr lang="en-US" dirty="0">
                <a:hlinkClick r:id="rId8"/>
              </a:rPr>
              <a:t>http://answers.yahoo.com/question/index?qid=20070130155514AAaOUxW</a:t>
            </a:r>
            <a:endParaRPr lang="en-US" dirty="0"/>
          </a:p>
          <a:p>
            <a:r>
              <a:rPr lang="en-US" dirty="0">
                <a:hlinkClick r:id="rId9"/>
              </a:rPr>
              <a:t>http://wiki.answers.com/Q/What_are_Houses_in_Venezuela_like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www.youtube.com/watch?v=FUh9yS0MA_k</a:t>
            </a:r>
            <a:endParaRPr lang="en-US" dirty="0" smtClean="0"/>
          </a:p>
          <a:p>
            <a:pPr marL="6858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Citations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http://arabiangazette.com/billion-children-risk-malnutrition-report/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http://pregnantoncampus.studentsforlife.org/2012/09/07/report-schools-lack-programs-for-pregnant-students/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http://en.wikipedia.org/wiki/Economy_of_Venezuela#1922_-_1964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http://statinfo.biz/HTML/M435F1532A64L2.aspx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http://en.wikipedia.org/wiki/Venezuela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livemocha.com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Jorge ”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OliCaRS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Berliz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Pava</a:t>
            </a:r>
            <a:endParaRPr lang="en-US" sz="6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http://www.britannica.com/EBchecked/topic/625197/Venezuela/32732/Cultural-life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http://www.embavenez-uk.org/pdf/fs_housing_in_venezuela.pdf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http://www.guide2.co.nz/money/news/home-loans/nz-building-consents-up-in-february/11/15342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http://l2lgroup.com/_blog/L2L_Group/post/The_Power_of_Strategy_in_an_Economic_Downturn/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http://www.thekooza.com/venezuela-denounces-obama-outrageous-remarks-on-chavez/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 smtClean="0"/>
          </a:p>
          <a:p>
            <a:endParaRPr lang="en-US" sz="6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pPr algn="ctr"/>
            <a:r>
              <a:rPr lang="en-US" b="1" dirty="0" smtClean="0"/>
              <a:t>Citations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6000" dirty="0" smtClean="0">
                <a:hlinkClick r:id="rId2"/>
              </a:rPr>
              <a:t>http://www.unesco.org/most/guic/guicvenmain.htm</a:t>
            </a:r>
            <a:r>
              <a:rPr lang="en-US" sz="6000" dirty="0" smtClean="0"/>
              <a:t>.</a:t>
            </a:r>
          </a:p>
          <a:p>
            <a:r>
              <a:rPr lang="en-US" sz="6000" dirty="0" smtClean="0">
                <a:hlinkClick r:id="rId3"/>
              </a:rPr>
              <a:t>http://en.wikipedia.org/wiki/Economy_of_Venezuela#1922_-_1964</a:t>
            </a:r>
            <a:r>
              <a:rPr lang="en-US" sz="6000" dirty="0" smtClean="0"/>
              <a:t>.</a:t>
            </a:r>
          </a:p>
          <a:p>
            <a:r>
              <a:rPr lang="en-US" sz="6000" dirty="0" smtClean="0">
                <a:hlinkClick r:id="rId4"/>
              </a:rPr>
              <a:t>http://www.state.gov/r/pa/ei/bgn/35766.htm</a:t>
            </a:r>
            <a:endParaRPr lang="en-US" sz="6000" dirty="0" smtClean="0"/>
          </a:p>
          <a:p>
            <a:r>
              <a:rPr lang="en-US" sz="6000" dirty="0" smtClean="0">
                <a:hlinkClick r:id="rId5"/>
              </a:rPr>
              <a:t>http://www.mdtravelhealth.com/destinations/samerica/venezuela.php</a:t>
            </a:r>
            <a:r>
              <a:rPr lang="en-US" sz="6000" dirty="0" smtClean="0"/>
              <a:t>.</a:t>
            </a:r>
          </a:p>
          <a:p>
            <a:r>
              <a:rPr lang="en-US" sz="6000" dirty="0" smtClean="0">
                <a:hlinkClick r:id="rId6"/>
              </a:rPr>
              <a:t>http://ukinvenezuela.fco.gov.uk/en/help-for-british-nationals/living-in-venezuela/marriage-venezuela/</a:t>
            </a:r>
            <a:endParaRPr lang="en-US" sz="6000" dirty="0" smtClean="0"/>
          </a:p>
          <a:p>
            <a:r>
              <a:rPr lang="en-US" sz="6000" dirty="0" smtClean="0">
                <a:hlinkClick r:id="rId7"/>
              </a:rPr>
              <a:t>http://www.britannica.com/EBchecked/topic/625197/Venezuela/219050/Trade</a:t>
            </a:r>
            <a:endParaRPr lang="en-US" sz="6000" dirty="0"/>
          </a:p>
          <a:p>
            <a:r>
              <a:rPr lang="en-US" sz="6000" dirty="0" smtClean="0">
                <a:hlinkClick r:id="rId8"/>
              </a:rPr>
              <a:t>http://en.wikipedia.org/wiki/History_of_the_Venezuelan_oil_industry</a:t>
            </a:r>
            <a:r>
              <a:rPr lang="en-US" sz="6000" dirty="0" smtClean="0"/>
              <a:t>.</a:t>
            </a:r>
          </a:p>
          <a:p>
            <a:r>
              <a:rPr lang="en-US" sz="6000" dirty="0">
                <a:hlinkClick r:id="rId9"/>
              </a:rPr>
              <a:t>http://weddingpic.info/expensive-diamond-wedding-rings-wallpaper</a:t>
            </a:r>
            <a:r>
              <a:rPr lang="en-US" sz="6000" dirty="0" smtClean="0">
                <a:hlinkClick r:id="rId9"/>
              </a:rPr>
              <a:t>/</a:t>
            </a:r>
            <a:endParaRPr lang="en-US" sz="6000" dirty="0" smtClean="0"/>
          </a:p>
          <a:p>
            <a:r>
              <a:rPr lang="en-US" sz="6000" dirty="0">
                <a:hlinkClick r:id="rId10"/>
              </a:rPr>
              <a:t>http://www.utk.edu/tntoday/2009/10/21/tomba-habitat-house</a:t>
            </a:r>
            <a:r>
              <a:rPr lang="en-US" sz="6000" dirty="0" smtClean="0">
                <a:hlinkClick r:id="rId10"/>
              </a:rPr>
              <a:t>/</a:t>
            </a:r>
            <a:endParaRPr lang="en-US" sz="6000" dirty="0" smtClean="0"/>
          </a:p>
          <a:p>
            <a:endParaRPr lang="en-US" sz="6000" dirty="0" smtClean="0"/>
          </a:p>
          <a:p>
            <a:endParaRPr lang="en-US" sz="6000" dirty="0" smtClean="0"/>
          </a:p>
          <a:p>
            <a:pPr marL="6858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What do they do during the day?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Hang out with friends</a:t>
            </a:r>
          </a:p>
          <a:p>
            <a:r>
              <a:rPr lang="en-US" dirty="0" smtClean="0"/>
              <a:t>Eat dinner around 8pm</a:t>
            </a:r>
          </a:p>
          <a:p>
            <a:r>
              <a:rPr lang="en-US" dirty="0" smtClean="0"/>
              <a:t>Go to bed usually between 12am and 1 am</a:t>
            </a:r>
          </a:p>
          <a:p>
            <a:r>
              <a:rPr lang="en-US" dirty="0" smtClean="0"/>
              <a:t>Wake up around 7am 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Marriage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and woman</a:t>
            </a:r>
          </a:p>
          <a:p>
            <a:r>
              <a:rPr lang="en-US" dirty="0" smtClean="0"/>
              <a:t>The man has to be at least 16 years old</a:t>
            </a:r>
          </a:p>
          <a:p>
            <a:r>
              <a:rPr lang="en-US" dirty="0" smtClean="0"/>
              <a:t>The woman has to be at least 14 years old</a:t>
            </a:r>
          </a:p>
          <a:p>
            <a:r>
              <a:rPr lang="en-US" dirty="0" smtClean="0"/>
              <a:t>They both have to want to be married to each other</a:t>
            </a:r>
          </a:p>
          <a:p>
            <a:r>
              <a:rPr lang="en-US" dirty="0" smtClean="0"/>
              <a:t>You can not marry a relative or ancestor</a:t>
            </a:r>
          </a:p>
          <a:p>
            <a:r>
              <a:rPr lang="en-US" dirty="0" smtClean="0"/>
              <a:t>A judge can approve exceptions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762000"/>
            <a:ext cx="1905000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Housing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pic>
        <p:nvPicPr>
          <p:cNvPr id="3" name="Picture 2" descr="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38600"/>
            <a:ext cx="4410273" cy="2819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72000"/>
          </a:xfrm>
        </p:spPr>
        <p:txBody>
          <a:bodyPr/>
          <a:lstStyle/>
          <a:p>
            <a:r>
              <a:rPr lang="en-US" dirty="0" smtClean="0"/>
              <a:t>Traditional houses are made from mud and straw called </a:t>
            </a:r>
            <a:r>
              <a:rPr lang="en-US" b="1" i="1" dirty="0" smtClean="0">
                <a:solidFill>
                  <a:srgbClr val="FF0000"/>
                </a:solidFill>
              </a:rPr>
              <a:t>bahareque</a:t>
            </a:r>
          </a:p>
          <a:p>
            <a:r>
              <a:rPr lang="en-US" dirty="0" smtClean="0"/>
              <a:t>Modern houses are made from wood</a:t>
            </a:r>
          </a:p>
          <a:p>
            <a:r>
              <a:rPr lang="en-US" dirty="0" smtClean="0"/>
              <a:t>Live in nuclear families- average of 5</a:t>
            </a:r>
          </a:p>
          <a:p>
            <a:r>
              <a:rPr lang="en-US" dirty="0" smtClean="0"/>
              <a:t>Extended family lives close by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ahare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680" y="2793811"/>
            <a:ext cx="4758519" cy="3568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72000"/>
          </a:xfrm>
        </p:spPr>
        <p:txBody>
          <a:bodyPr/>
          <a:lstStyle/>
          <a:p>
            <a:r>
              <a:rPr lang="en-US" dirty="0" smtClean="0"/>
              <a:t>Shortfall of a million homes</a:t>
            </a:r>
          </a:p>
          <a:p>
            <a:r>
              <a:rPr lang="en-US" dirty="0" smtClean="0"/>
              <a:t>Government plans to build 1,700 apartments</a:t>
            </a:r>
          </a:p>
          <a:p>
            <a:r>
              <a:rPr lang="en-US" dirty="0" smtClean="0"/>
              <a:t>They plan to build on abandoned land</a:t>
            </a:r>
          </a:p>
          <a:p>
            <a:r>
              <a:rPr lang="en-US" dirty="0" smtClean="0"/>
              <a:t>They plan to build 2 million homes between 2011 and 2017</a:t>
            </a:r>
          </a:p>
          <a:p>
            <a:r>
              <a:rPr lang="en-US" dirty="0" smtClean="0">
                <a:hlinkClick r:id="rId2"/>
              </a:rPr>
              <a:t>http://www.youtube.com/watch?v=FUh9yS0MA_k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199" y="3657600"/>
            <a:ext cx="4419375" cy="2835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Poverty and population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½ of population is living in </a:t>
            </a:r>
            <a:r>
              <a:rPr lang="en-US" b="1" i="1" dirty="0" smtClean="0">
                <a:solidFill>
                  <a:srgbClr val="FF0000"/>
                </a:solidFill>
              </a:rPr>
              <a:t>poverty</a:t>
            </a:r>
          </a:p>
          <a:p>
            <a:r>
              <a:rPr lang="en-US" dirty="0" smtClean="0"/>
              <a:t>Poverty is increasing</a:t>
            </a:r>
          </a:p>
          <a:p>
            <a:r>
              <a:rPr lang="en-US" dirty="0"/>
              <a:t>In the past, they wanted to evict all poor </a:t>
            </a:r>
            <a:r>
              <a:rPr lang="en-US" b="1" i="1" dirty="0">
                <a:solidFill>
                  <a:srgbClr val="FF0000"/>
                </a:solidFill>
              </a:rPr>
              <a:t>urban </a:t>
            </a:r>
            <a:r>
              <a:rPr lang="en-US" b="1" i="1" dirty="0" smtClean="0">
                <a:solidFill>
                  <a:srgbClr val="FF0000"/>
                </a:solidFill>
              </a:rPr>
              <a:t>settlers</a:t>
            </a:r>
          </a:p>
          <a:p>
            <a:r>
              <a:rPr lang="en-US" dirty="0" smtClean="0"/>
              <a:t>Venezuelans are experiencing rapid </a:t>
            </a:r>
            <a:r>
              <a:rPr lang="en-US" b="1" i="1" dirty="0" smtClean="0">
                <a:solidFill>
                  <a:srgbClr val="FF0000"/>
                </a:solidFill>
              </a:rPr>
              <a:t>population</a:t>
            </a:r>
            <a:r>
              <a:rPr lang="en-US" dirty="0" smtClean="0"/>
              <a:t> growth</a:t>
            </a:r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Population in Venezuela</a:t>
            </a:r>
            <a:endParaRPr lang="en-US" b="1" dirty="0"/>
          </a:p>
        </p:txBody>
      </p:sp>
      <p:pic>
        <p:nvPicPr>
          <p:cNvPr id="4" name="Content Placeholder 3" descr="population_persons_venezuela_867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6629400" cy="4419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3">
      <a:dk1>
        <a:srgbClr val="000000"/>
      </a:dk1>
      <a:lt1>
        <a:srgbClr val="FFFFFF"/>
      </a:lt1>
      <a:dk2>
        <a:srgbClr val="0033CC"/>
      </a:dk2>
      <a:lt2>
        <a:srgbClr val="08A1D9"/>
      </a:lt2>
      <a:accent1>
        <a:srgbClr val="797B7E"/>
      </a:accent1>
      <a:accent2>
        <a:srgbClr val="FFFF00"/>
      </a:accent2>
      <a:accent3>
        <a:srgbClr val="99FF99"/>
      </a:accent3>
      <a:accent4>
        <a:srgbClr val="FF660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</TotalTime>
  <Words>498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Family Life in Venezuela </vt:lpstr>
      <vt:lpstr>Lifestyle </vt:lpstr>
      <vt:lpstr>What do they do during the day?</vt:lpstr>
      <vt:lpstr>Marriage  </vt:lpstr>
      <vt:lpstr>Housing </vt:lpstr>
      <vt:lpstr>Slide 6</vt:lpstr>
      <vt:lpstr>Slide 7</vt:lpstr>
      <vt:lpstr>Poverty and population</vt:lpstr>
      <vt:lpstr>Population in Venezuela</vt:lpstr>
      <vt:lpstr>Vocabulary</vt:lpstr>
      <vt:lpstr>Health and Medicine</vt:lpstr>
      <vt:lpstr>Slide 12</vt:lpstr>
      <vt:lpstr>Slide 13</vt:lpstr>
      <vt:lpstr>Diseases and Vaccines</vt:lpstr>
      <vt:lpstr>Vocabulary</vt:lpstr>
      <vt:lpstr>Income</vt:lpstr>
      <vt:lpstr>Trading</vt:lpstr>
      <vt:lpstr>Slide 18</vt:lpstr>
      <vt:lpstr>Economic downturn</vt:lpstr>
      <vt:lpstr>Vocabulary </vt:lpstr>
      <vt:lpstr>Citations </vt:lpstr>
      <vt:lpstr>Citations</vt:lpstr>
      <vt:lpstr>Citations</vt:lpstr>
    </vt:vector>
  </TitlesOfParts>
  <Company>West Valley 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Life in Venezuela</dc:title>
  <dc:creator>I.T.</dc:creator>
  <cp:lastModifiedBy>Kim.lewis</cp:lastModifiedBy>
  <cp:revision>35</cp:revision>
  <dcterms:created xsi:type="dcterms:W3CDTF">2013-02-25T18:04:33Z</dcterms:created>
  <dcterms:modified xsi:type="dcterms:W3CDTF">2013-03-04T18:23:59Z</dcterms:modified>
</cp:coreProperties>
</file>