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80" r:id="rId6"/>
    <p:sldId id="259" r:id="rId7"/>
    <p:sldId id="260" r:id="rId8"/>
    <p:sldId id="261" r:id="rId9"/>
    <p:sldId id="262" r:id="rId10"/>
    <p:sldId id="263" r:id="rId11"/>
    <p:sldId id="265" r:id="rId12"/>
    <p:sldId id="266" r:id="rId13"/>
    <p:sldId id="267" r:id="rId14"/>
    <p:sldId id="268" r:id="rId15"/>
    <p:sldId id="282" r:id="rId16"/>
    <p:sldId id="269" r:id="rId17"/>
    <p:sldId id="270" r:id="rId18"/>
    <p:sldId id="283" r:id="rId19"/>
    <p:sldId id="271" r:id="rId20"/>
    <p:sldId id="272" r:id="rId21"/>
    <p:sldId id="273" r:id="rId22"/>
    <p:sldId id="274" r:id="rId23"/>
    <p:sldId id="275" r:id="rId24"/>
    <p:sldId id="276" r:id="rId25"/>
    <p:sldId id="284" r:id="rId26"/>
    <p:sldId id="277" r:id="rId27"/>
    <p:sldId id="278" r:id="rId28"/>
    <p:sldId id="279"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05DB4D1-F3D3-41B4-B970-3CFB5750F058}" type="datetimeFigureOut">
              <a:rPr lang="en-US" smtClean="0"/>
              <a:pPr/>
              <a:t>3/4/2013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56AA18F-04B0-41FA-8D2A-8FF0967B649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5DB4D1-F3D3-41B4-B970-3CFB5750F058}"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5DB4D1-F3D3-41B4-B970-3CFB5750F058}"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5DB4D1-F3D3-41B4-B970-3CFB5750F058}"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5DB4D1-F3D3-41B4-B970-3CFB5750F058}"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56AA18F-04B0-41FA-8D2A-8FF0967B64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5DB4D1-F3D3-41B4-B970-3CFB5750F058}"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5DB4D1-F3D3-41B4-B970-3CFB5750F058}" type="datetimeFigureOut">
              <a:rPr lang="en-US" smtClean="0"/>
              <a:pPr/>
              <a:t>3/4/2013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5DB4D1-F3D3-41B4-B970-3CFB5750F058}" type="datetimeFigureOut">
              <a:rPr lang="en-US" smtClean="0"/>
              <a:pPr/>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DB4D1-F3D3-41B4-B970-3CFB5750F058}" type="datetimeFigureOut">
              <a:rPr lang="en-US" smtClean="0"/>
              <a:pPr/>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5DB4D1-F3D3-41B4-B970-3CFB5750F058}"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5DB4D1-F3D3-41B4-B970-3CFB5750F058}"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AA18F-04B0-41FA-8D2A-8FF0967B64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05DB4D1-F3D3-41B4-B970-3CFB5750F058}" type="datetimeFigureOut">
              <a:rPr lang="en-US" smtClean="0"/>
              <a:pPr/>
              <a:t>3/4/2013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6AA18F-04B0-41FA-8D2A-8FF0967B649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venezuelanalysis.com/basicfacts" TargetMode="External"/><Relationship Id="rId2" Type="http://schemas.openxmlformats.org/officeDocument/2006/relationships/hyperlink" Target="http://en.wikipedia.org/wiki/Venezuela" TargetMode="External"/><Relationship Id="rId1" Type="http://schemas.openxmlformats.org/officeDocument/2006/relationships/slideLayout" Target="../slideLayouts/slideLayout2.xml"/><Relationship Id="rId4" Type="http://schemas.openxmlformats.org/officeDocument/2006/relationships/hyperlink" Target="http://www.indexmundi.com/venezuela/government_profile.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R%C3%B3mulo_Betancourt" TargetMode="External"/><Relationship Id="rId2" Type="http://schemas.openxmlformats.org/officeDocument/2006/relationships/hyperlink" Target="http://en.wikipedia.org/wiki/History_of_Venezuela" TargetMode="External"/><Relationship Id="rId1" Type="http://schemas.openxmlformats.org/officeDocument/2006/relationships/slideLayout" Target="../slideLayouts/slideLayout2.xml"/><Relationship Id="rId5" Type="http://schemas.openxmlformats.org/officeDocument/2006/relationships/hyperlink" Target="http://www.infoplease.com/ipa/A0108140.html" TargetMode="External"/><Relationship Id="rId4" Type="http://schemas.openxmlformats.org/officeDocument/2006/relationships/hyperlink" Target="http://www.history-timelines.org.uk/places-timelines/42-venezuela-timeline.ht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spainexchange.com/guide/VE-religion.htm" TargetMode="External"/><Relationship Id="rId2" Type="http://schemas.openxmlformats.org/officeDocument/2006/relationships/hyperlink" Target="http://en.wikipedia.org/wiki/Religion_in_Venezuela" TargetMode="External"/><Relationship Id="rId1" Type="http://schemas.openxmlformats.org/officeDocument/2006/relationships/slideLayout" Target="../slideLayouts/slideLayout2.xml"/><Relationship Id="rId6" Type="http://schemas.openxmlformats.org/officeDocument/2006/relationships/hyperlink" Target="http://www.nationmaster.com/country/ve-venezuela/rel-religion" TargetMode="External"/><Relationship Id="rId5" Type="http://schemas.openxmlformats.org/officeDocument/2006/relationships/hyperlink" Target="http://en.wikipedia.org/wiki/Mar%C3%ADa_Lionza" TargetMode="External"/><Relationship Id="rId4" Type="http://schemas.openxmlformats.org/officeDocument/2006/relationships/hyperlink" Target="http://en.wikipedia.org/wiki/Santeria"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4.bp.blogspot.com/-5KEcsq50-VM/TnS5F0BM3oI/AAAAAAAACcc/JICI-ZTsgL8/s1600/SIMON+BOLIVAR.jpg" TargetMode="External"/><Relationship Id="rId2" Type="http://schemas.openxmlformats.org/officeDocument/2006/relationships/hyperlink" Target="http://www.ezilon.com/maps/images/southamerica/map-of-Venezuela.gif" TargetMode="External"/><Relationship Id="rId1" Type="http://schemas.openxmlformats.org/officeDocument/2006/relationships/slideLayout" Target="../slideLayouts/slideLayout2.xml"/><Relationship Id="rId5" Type="http://schemas.openxmlformats.org/officeDocument/2006/relationships/hyperlink" Target="http://www.bing.com/images/search?q=maria+lionza+caracas+statue&amp;FORM=HDRSC2&amp;adlt=strict" TargetMode="External"/><Relationship Id="rId4" Type="http://schemas.openxmlformats.org/officeDocument/2006/relationships/hyperlink" Target="http://www.bing.com/images/search?q=romulo+betancourt&amp;FORM=HDRSC2&amp;adlt=stric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Venezuelan Government, History, and religion</a:t>
            </a:r>
            <a:endParaRPr lang="en-US" dirty="0"/>
          </a:p>
        </p:txBody>
      </p:sp>
      <p:sp>
        <p:nvSpPr>
          <p:cNvPr id="3" name="Subtitle 2"/>
          <p:cNvSpPr>
            <a:spLocks noGrp="1"/>
          </p:cNvSpPr>
          <p:nvPr>
            <p:ph type="subTitle" idx="1"/>
          </p:nvPr>
        </p:nvSpPr>
        <p:spPr/>
        <p:txBody>
          <a:bodyPr/>
          <a:lstStyle/>
          <a:p>
            <a:r>
              <a:rPr lang="en-US" dirty="0" smtClean="0"/>
              <a:t>By Frank Cardamone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Impact</a:t>
            </a:r>
            <a:endParaRPr lang="en-US" dirty="0"/>
          </a:p>
        </p:txBody>
      </p:sp>
      <p:sp>
        <p:nvSpPr>
          <p:cNvPr id="3" name="Content Placeholder 2"/>
          <p:cNvSpPr>
            <a:spLocks noGrp="1"/>
          </p:cNvSpPr>
          <p:nvPr>
            <p:ph idx="1"/>
          </p:nvPr>
        </p:nvSpPr>
        <p:spPr/>
        <p:txBody>
          <a:bodyPr/>
          <a:lstStyle/>
          <a:p>
            <a:pPr>
              <a:buNone/>
            </a:pPr>
            <a:r>
              <a:rPr lang="en-US" dirty="0" smtClean="0"/>
              <a:t>Venezuela has a strong global presence.  It has great relations in Latin America, and with the middle east.  It is the worlds 5</a:t>
            </a:r>
            <a:r>
              <a:rPr lang="en-US" baseline="30000" dirty="0" smtClean="0"/>
              <a:t>th</a:t>
            </a:r>
            <a:r>
              <a:rPr lang="en-US" dirty="0" smtClean="0"/>
              <a:t> biggest exporter of oil.  It has been known to take in refugees from wars.  The president Hugo Chavez has great relations with Cuba and Puerto Rico, but not so great with the USA.  We probably shouldn’t have recognized Pedro Carmona as president after a coup d'état in 2002.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4604" y="2967335"/>
            <a:ext cx="3454792" cy="1754326"/>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History</a:t>
            </a:r>
          </a:p>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Precolumbian</a:t>
            </a:r>
            <a:endParaRPr lang="en-US" dirty="0"/>
          </a:p>
        </p:txBody>
      </p:sp>
      <p:sp>
        <p:nvSpPr>
          <p:cNvPr id="3" name="Content Placeholder 2"/>
          <p:cNvSpPr>
            <a:spLocks noGrp="1"/>
          </p:cNvSpPr>
          <p:nvPr>
            <p:ph idx="1"/>
          </p:nvPr>
        </p:nvSpPr>
        <p:spPr/>
        <p:txBody>
          <a:bodyPr/>
          <a:lstStyle/>
          <a:p>
            <a:pPr>
              <a:buNone/>
            </a:pPr>
            <a:r>
              <a:rPr lang="en-US" dirty="0" smtClean="0"/>
              <a:t>There isn’t really too much to know.  There were a few hunter-gatherer tribes.  They had polytheistic religions.  There wasn’t any big empire, like the Incas.  </a:t>
            </a:r>
            <a:endParaRPr lang="en-US" dirty="0"/>
          </a:p>
        </p:txBody>
      </p:sp>
      <p:pic>
        <p:nvPicPr>
          <p:cNvPr id="4" name="Picture 3" descr="http://www.ezilon.com/maps/images/southamerica/map-of-Venezuela.gif"/>
          <p:cNvPicPr/>
          <p:nvPr/>
        </p:nvPicPr>
        <p:blipFill>
          <a:blip r:embed="rId2" cstate="print"/>
          <a:srcRect/>
          <a:stretch>
            <a:fillRect/>
          </a:stretch>
        </p:blipFill>
        <p:spPr bwMode="auto">
          <a:xfrm>
            <a:off x="1981200" y="3429000"/>
            <a:ext cx="44196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 Invasion</a:t>
            </a:r>
            <a:endParaRPr lang="en-US" dirty="0"/>
          </a:p>
        </p:txBody>
      </p:sp>
      <p:sp>
        <p:nvSpPr>
          <p:cNvPr id="3" name="Content Placeholder 2"/>
          <p:cNvSpPr>
            <a:spLocks noGrp="1"/>
          </p:cNvSpPr>
          <p:nvPr>
            <p:ph idx="1"/>
          </p:nvPr>
        </p:nvSpPr>
        <p:spPr/>
        <p:txBody>
          <a:bodyPr/>
          <a:lstStyle/>
          <a:p>
            <a:pPr>
              <a:buNone/>
            </a:pPr>
            <a:r>
              <a:rPr lang="en-US" dirty="0" smtClean="0"/>
              <a:t>The few tribes were enslaved or killed off when the Spanish came.  The area was named Venezuela, meaning ‘little Venice’.  The settlers lived near the coast, exploiting the area of pearls.  Then </a:t>
            </a:r>
            <a:r>
              <a:rPr lang="en-US" i="1" dirty="0" smtClean="0"/>
              <a:t>Los Llanos, </a:t>
            </a:r>
            <a:r>
              <a:rPr lang="en-US" dirty="0" smtClean="0"/>
              <a:t>or The Plains</a:t>
            </a:r>
            <a:r>
              <a:rPr lang="en-US" i="1" dirty="0" smtClean="0"/>
              <a:t> </a:t>
            </a:r>
            <a:r>
              <a:rPr lang="en-US" dirty="0" smtClean="0"/>
              <a:t>were discovered, as was the agricultural capabilities.  Venezuela became a farming powerhouse, but wasn’t largely controlled because of it’s central location between the empires capitals, Peru and Mexico.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a:t>
            </a:r>
            <a:endParaRPr lang="en-US" dirty="0"/>
          </a:p>
        </p:txBody>
      </p:sp>
      <p:sp>
        <p:nvSpPr>
          <p:cNvPr id="3" name="Content Placeholder 2"/>
          <p:cNvSpPr>
            <a:spLocks noGrp="1"/>
          </p:cNvSpPr>
          <p:nvPr>
            <p:ph idx="1"/>
          </p:nvPr>
        </p:nvSpPr>
        <p:spPr>
          <a:xfrm>
            <a:off x="304800" y="1600200"/>
            <a:ext cx="8382000" cy="4709160"/>
          </a:xfrm>
        </p:spPr>
        <p:txBody>
          <a:bodyPr>
            <a:normAutofit fontScale="92500" lnSpcReduction="10000"/>
          </a:bodyPr>
          <a:lstStyle/>
          <a:p>
            <a:r>
              <a:rPr lang="en-US" dirty="0" smtClean="0"/>
              <a:t>The long and hard road to independence began on July 5</a:t>
            </a:r>
            <a:r>
              <a:rPr lang="en-US" baseline="30000" dirty="0" smtClean="0"/>
              <a:t>th</a:t>
            </a:r>
            <a:r>
              <a:rPr lang="en-US" dirty="0" smtClean="0"/>
              <a:t>, 1811.  The first brief war was won by Venezuela, but the first republic was quickly retaken after a devastating earthquake. </a:t>
            </a:r>
          </a:p>
          <a:p>
            <a:r>
              <a:rPr lang="en-US" dirty="0" smtClean="0"/>
              <a:t>One more year went by, until </a:t>
            </a:r>
            <a:r>
              <a:rPr lang="en-US" dirty="0" err="1" smtClean="0"/>
              <a:t>Simón</a:t>
            </a:r>
            <a:r>
              <a:rPr lang="en-US" dirty="0" smtClean="0"/>
              <a:t> Bolívar lead the </a:t>
            </a:r>
            <a:r>
              <a:rPr lang="es-ES" i="1" dirty="0" smtClean="0"/>
              <a:t>Campaña Admirable</a:t>
            </a:r>
            <a:r>
              <a:rPr lang="en-US" dirty="0" smtClean="0"/>
              <a:t>, “The admirable campaign”, to free the country a second time.  Internal revolts brought this republic down.   </a:t>
            </a:r>
          </a:p>
          <a:p>
            <a:r>
              <a:rPr lang="en-US" dirty="0" smtClean="0"/>
              <a:t>Once again led by </a:t>
            </a:r>
            <a:r>
              <a:rPr lang="en-US" dirty="0" err="1" smtClean="0"/>
              <a:t>Simón</a:t>
            </a:r>
            <a:r>
              <a:rPr lang="en-US" dirty="0" smtClean="0"/>
              <a:t> Bolívar in 1819, the last war lasted 2 years, and half of the population in causalities, but independence was secured for good.  </a:t>
            </a:r>
          </a:p>
          <a:p>
            <a:r>
              <a:rPr lang="en-US" dirty="0" smtClean="0"/>
              <a:t>Venezuela joined Bolivar’s Gran Columbia in 1921.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Simón</a:t>
            </a:r>
            <a:r>
              <a:rPr lang="en-US" dirty="0" smtClean="0"/>
              <a:t> Bolívar</a:t>
            </a:r>
            <a:endParaRPr lang="en-US" dirty="0"/>
          </a:p>
        </p:txBody>
      </p:sp>
      <p:pic>
        <p:nvPicPr>
          <p:cNvPr id="1026" name="Picture 2" descr="http://4.bp.blogspot.com/-5KEcsq50-VM/TnS5F0BM3oI/AAAAAAAACcc/JICI-ZTsgL8/s1600/SIMON+BOLIVAR.jpg"/>
          <p:cNvPicPr>
            <a:picLocks noChangeAspect="1" noChangeArrowheads="1"/>
          </p:cNvPicPr>
          <p:nvPr/>
        </p:nvPicPr>
        <p:blipFill>
          <a:blip r:embed="rId2" cstate="print"/>
          <a:srcRect/>
          <a:stretch>
            <a:fillRect/>
          </a:stretch>
        </p:blipFill>
        <p:spPr bwMode="auto">
          <a:xfrm>
            <a:off x="2514600" y="1219200"/>
            <a:ext cx="4214979" cy="5334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Caudillos</a:t>
            </a:r>
            <a:endParaRPr lang="en-US" dirty="0"/>
          </a:p>
        </p:txBody>
      </p:sp>
      <p:sp>
        <p:nvSpPr>
          <p:cNvPr id="3" name="Content Placeholder 2"/>
          <p:cNvSpPr>
            <a:spLocks noGrp="1"/>
          </p:cNvSpPr>
          <p:nvPr>
            <p:ph idx="1"/>
          </p:nvPr>
        </p:nvSpPr>
        <p:spPr>
          <a:xfrm>
            <a:off x="228600" y="1600200"/>
            <a:ext cx="8458200" cy="4709160"/>
          </a:xfrm>
        </p:spPr>
        <p:txBody>
          <a:bodyPr/>
          <a:lstStyle/>
          <a:p>
            <a:r>
              <a:rPr lang="en-US" dirty="0" smtClean="0"/>
              <a:t>Venezuela left Gran Columbia in 1830.  For the next 120 years, a plethora of military strongmen, </a:t>
            </a:r>
            <a:r>
              <a:rPr lang="en-US" i="1" dirty="0" smtClean="0"/>
              <a:t>Caudillos</a:t>
            </a:r>
            <a:r>
              <a:rPr lang="en-US" dirty="0" smtClean="0"/>
              <a:t>, ruled.  </a:t>
            </a:r>
          </a:p>
          <a:p>
            <a:r>
              <a:rPr lang="en-US" dirty="0" smtClean="0"/>
              <a:t>There were a ridiculous amount of coup d'état's as well.  </a:t>
            </a:r>
          </a:p>
          <a:p>
            <a:r>
              <a:rPr lang="en-US" dirty="0" smtClean="0"/>
              <a:t>José Antonio </a:t>
            </a:r>
            <a:r>
              <a:rPr lang="en-US" dirty="0" err="1" smtClean="0"/>
              <a:t>Páez</a:t>
            </a:r>
            <a:r>
              <a:rPr lang="en-US" dirty="0" smtClean="0"/>
              <a:t> was a notable caudillo, kind of starting things off.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Although Venezuela was, on paper, a ‘democracy’, it wasn’t until </a:t>
            </a:r>
            <a:r>
              <a:rPr lang="en-US" dirty="0" err="1" smtClean="0"/>
              <a:t>Rómulo</a:t>
            </a:r>
            <a:r>
              <a:rPr lang="en-US" dirty="0" smtClean="0"/>
              <a:t> Betancourt ascended to power in 1945 through his coup did democracy become a reality.  Under Betancourt, oil became the national export, Europeans were accepted as refugees, and universal suffrage was passed.  Although more dictators would rise after Betancourt, he was the one who made democracy a real possibility, and for so he is heralded as “The father of Venezuelan democracy.”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Rómulo</a:t>
            </a:r>
            <a:r>
              <a:rPr lang="en-US" dirty="0" smtClean="0"/>
              <a:t> Betancourt</a:t>
            </a:r>
            <a:endParaRPr lang="en-US" dirty="0"/>
          </a:p>
        </p:txBody>
      </p:sp>
      <p:pic>
        <p:nvPicPr>
          <p:cNvPr id="40962" name="Picture 2" descr="http://ts4.mm.bing.net/th?id=H.4690384370469427&amp;pid=1.7"/>
          <p:cNvPicPr>
            <a:picLocks noChangeAspect="1" noChangeArrowheads="1"/>
          </p:cNvPicPr>
          <p:nvPr/>
        </p:nvPicPr>
        <p:blipFill>
          <a:blip r:embed="rId2" cstate="print"/>
          <a:srcRect/>
          <a:stretch>
            <a:fillRect/>
          </a:stretch>
        </p:blipFill>
        <p:spPr bwMode="auto">
          <a:xfrm>
            <a:off x="2590800" y="1532382"/>
            <a:ext cx="4267200" cy="507797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Hugo </a:t>
            </a:r>
            <a:r>
              <a:rPr lang="en-US" dirty="0" err="1" smtClean="0"/>
              <a:t>Chávez</a:t>
            </a:r>
            <a:r>
              <a:rPr lang="en-US" dirty="0" smtClean="0"/>
              <a:t> Era</a:t>
            </a:r>
            <a:endParaRPr lang="en-US" dirty="0"/>
          </a:p>
        </p:txBody>
      </p:sp>
      <p:sp>
        <p:nvSpPr>
          <p:cNvPr id="3" name="Content Placeholder 2"/>
          <p:cNvSpPr>
            <a:spLocks noGrp="1"/>
          </p:cNvSpPr>
          <p:nvPr>
            <p:ph idx="1"/>
          </p:nvPr>
        </p:nvSpPr>
        <p:spPr/>
        <p:txBody>
          <a:bodyPr/>
          <a:lstStyle/>
          <a:p>
            <a:r>
              <a:rPr lang="en-US" dirty="0" smtClean="0"/>
              <a:t>Was elected in 1998 for his “5</a:t>
            </a:r>
            <a:r>
              <a:rPr lang="en-US" baseline="30000" dirty="0" smtClean="0"/>
              <a:t>th</a:t>
            </a:r>
            <a:r>
              <a:rPr lang="en-US" dirty="0" smtClean="0"/>
              <a:t> republic” idea. </a:t>
            </a:r>
          </a:p>
          <a:p>
            <a:r>
              <a:rPr lang="en-US" dirty="0" smtClean="0"/>
              <a:t>In 1999, he passed a new constitution, </a:t>
            </a:r>
            <a:r>
              <a:rPr lang="en-US" i="1" dirty="0" err="1" smtClean="0"/>
              <a:t>Constitución</a:t>
            </a:r>
            <a:r>
              <a:rPr lang="en-US" i="1" dirty="0" smtClean="0"/>
              <a:t> </a:t>
            </a:r>
            <a:r>
              <a:rPr lang="en-US" i="1" dirty="0" err="1" smtClean="0"/>
              <a:t>Bolivariana</a:t>
            </a:r>
            <a:r>
              <a:rPr lang="en-US" i="1" dirty="0" smtClean="0"/>
              <a:t>.  </a:t>
            </a:r>
            <a:r>
              <a:rPr lang="en-US" dirty="0" smtClean="0"/>
              <a:t>The idea was to go back to </a:t>
            </a:r>
            <a:r>
              <a:rPr lang="en-US" dirty="0" err="1" smtClean="0"/>
              <a:t>Simón</a:t>
            </a:r>
            <a:r>
              <a:rPr lang="en-US" dirty="0" smtClean="0"/>
              <a:t> Bolívar’s ideologies.   The new constitution has completely reworked the Venezuelan government.  </a:t>
            </a:r>
          </a:p>
          <a:p>
            <a:r>
              <a:rPr lang="en-US" dirty="0" smtClean="0"/>
              <a:t>With assistance from </a:t>
            </a:r>
            <a:r>
              <a:rPr lang="en-US" dirty="0" err="1" smtClean="0"/>
              <a:t>Chávez</a:t>
            </a:r>
            <a:r>
              <a:rPr lang="en-US" dirty="0" smtClean="0"/>
              <a:t>, OPEC has once again become a leading power on oil.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5860" y="2967335"/>
            <a:ext cx="5532284"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Government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1482" y="2967335"/>
            <a:ext cx="3801041" cy="923330"/>
          </a:xfrm>
          <a:prstGeom prst="rect">
            <a:avLst/>
          </a:prstGeom>
          <a:noFill/>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Religion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Percentages</a:t>
            </a:r>
            <a:endParaRPr lang="en-US" dirty="0"/>
          </a:p>
        </p:txBody>
      </p:sp>
      <p:sp>
        <p:nvSpPr>
          <p:cNvPr id="3" name="Content Placeholder 2"/>
          <p:cNvSpPr>
            <a:spLocks noGrp="1"/>
          </p:cNvSpPr>
          <p:nvPr>
            <p:ph idx="1"/>
          </p:nvPr>
        </p:nvSpPr>
        <p:spPr/>
        <p:txBody>
          <a:bodyPr/>
          <a:lstStyle/>
          <a:p>
            <a:r>
              <a:rPr lang="en-US" dirty="0" smtClean="0"/>
              <a:t>96% Roman Catholic</a:t>
            </a:r>
          </a:p>
          <a:p>
            <a:r>
              <a:rPr lang="en-US" dirty="0" smtClean="0"/>
              <a:t>2% Protestant</a:t>
            </a:r>
          </a:p>
          <a:p>
            <a:r>
              <a:rPr lang="en-US" dirty="0" smtClean="0"/>
              <a:t>2% other, including:</a:t>
            </a:r>
          </a:p>
          <a:p>
            <a:pPr marL="651510" indent="-514350">
              <a:buFont typeface="+mj-lt"/>
              <a:buAutoNum type="arabicPeriod"/>
            </a:pPr>
            <a:r>
              <a:rPr lang="en-US" dirty="0" smtClean="0"/>
              <a:t>13,000  Jews in Caracas</a:t>
            </a:r>
          </a:p>
          <a:p>
            <a:pPr marL="651510" indent="-514350">
              <a:buFont typeface="+mj-lt"/>
              <a:buAutoNum type="arabicPeriod"/>
            </a:pPr>
            <a:r>
              <a:rPr lang="en-US" dirty="0" smtClean="0"/>
              <a:t>100,000 Muslims in Caracas, Punto Fijo, and Nueva Esparta.  (.4%)</a:t>
            </a:r>
          </a:p>
          <a:p>
            <a:pPr marL="651510" indent="-514350">
              <a:buFont typeface="+mj-lt"/>
              <a:buAutoNum type="arabicPeriod"/>
            </a:pPr>
            <a:endParaRPr lang="en-US" dirty="0" smtClean="0"/>
          </a:p>
          <a:p>
            <a:pPr marL="651510" indent="-514350">
              <a:buNone/>
            </a:pPr>
            <a:endParaRPr lang="en-US" dirty="0" smtClean="0"/>
          </a:p>
          <a:p>
            <a:pPr marL="65151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Syncretism</a:t>
            </a:r>
            <a:endParaRPr lang="en-US" dirty="0"/>
          </a:p>
        </p:txBody>
      </p:sp>
      <p:sp>
        <p:nvSpPr>
          <p:cNvPr id="3" name="Content Placeholder 2"/>
          <p:cNvSpPr>
            <a:spLocks noGrp="1"/>
          </p:cNvSpPr>
          <p:nvPr>
            <p:ph idx="1"/>
          </p:nvPr>
        </p:nvSpPr>
        <p:spPr/>
        <p:txBody>
          <a:bodyPr/>
          <a:lstStyle/>
          <a:p>
            <a:pPr>
              <a:buNone/>
            </a:pPr>
            <a:r>
              <a:rPr lang="en-US" dirty="0" smtClean="0"/>
              <a:t>The religions listed on the last page are pretty well known.  However, Venezuela is known for it’s mixing of religions, or Syncretism.  Two of the biggest, and growing, syncretic religions of the country are Santeria, and </a:t>
            </a:r>
            <a:r>
              <a:rPr lang="en-US" dirty="0" err="1" smtClean="0"/>
              <a:t>María</a:t>
            </a:r>
            <a:r>
              <a:rPr lang="en-US" dirty="0" smtClean="0"/>
              <a:t> Lionza.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Santeria</a:t>
            </a:r>
            <a:endParaRPr lang="en-US" dirty="0"/>
          </a:p>
        </p:txBody>
      </p:sp>
      <p:sp>
        <p:nvSpPr>
          <p:cNvPr id="3" name="Content Placeholder 2"/>
          <p:cNvSpPr>
            <a:spLocks noGrp="1"/>
          </p:cNvSpPr>
          <p:nvPr>
            <p:ph idx="1"/>
          </p:nvPr>
        </p:nvSpPr>
        <p:spPr/>
        <p:txBody>
          <a:bodyPr/>
          <a:lstStyle/>
          <a:p>
            <a:r>
              <a:rPr lang="en-US" dirty="0" smtClean="0"/>
              <a:t>A mix of Yoruba (African), Roman Catholicism, and aboriginal traditions.</a:t>
            </a:r>
          </a:p>
          <a:p>
            <a:r>
              <a:rPr lang="en-US" dirty="0" smtClean="0"/>
              <a:t>They put a large focus on rituals, including initiations, animal sacrifices, and spiritual cleansing.</a:t>
            </a:r>
          </a:p>
          <a:p>
            <a:r>
              <a:rPr lang="en-US" dirty="0" smtClean="0"/>
              <a:t>The main priests are called </a:t>
            </a:r>
            <a:r>
              <a:rPr lang="en-US" i="1" dirty="0" err="1" smtClean="0"/>
              <a:t>Santeros</a:t>
            </a:r>
            <a:r>
              <a:rPr lang="en-US" i="1" dirty="0" smtClean="0"/>
              <a:t> (as) </a:t>
            </a:r>
            <a:r>
              <a:rPr lang="en-US" dirty="0" smtClean="0"/>
              <a:t>or </a:t>
            </a:r>
            <a:r>
              <a:rPr lang="en-US" i="1" dirty="0" err="1" smtClean="0"/>
              <a:t>Olorishas</a:t>
            </a:r>
            <a:r>
              <a:rPr lang="en-US" i="1" dirty="0" smtClean="0"/>
              <a:t>.  ‘</a:t>
            </a:r>
            <a:r>
              <a:rPr lang="en-US" dirty="0" err="1" smtClean="0"/>
              <a:t>Olorishas</a:t>
            </a:r>
            <a:r>
              <a:rPr lang="en-US" dirty="0" smtClean="0"/>
              <a:t>’ is more common.</a:t>
            </a:r>
          </a:p>
          <a:p>
            <a:r>
              <a:rPr lang="en-US" dirty="0" smtClean="0"/>
              <a:t>The original religion came from Cuba, but has spread to Puerto Rico, panama, Dominican Republic, Columbia, and of course Venezuela.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María</a:t>
            </a:r>
            <a:r>
              <a:rPr lang="en-US" dirty="0" smtClean="0"/>
              <a:t> Lionza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Akin to Santeria, it’s based on African and native religions, as well as Roman Catholicism.</a:t>
            </a:r>
          </a:p>
          <a:p>
            <a:r>
              <a:rPr lang="en-US" dirty="0" smtClean="0"/>
              <a:t>The central figure is </a:t>
            </a:r>
            <a:r>
              <a:rPr lang="en-US" dirty="0" err="1" smtClean="0"/>
              <a:t>María</a:t>
            </a:r>
            <a:r>
              <a:rPr lang="en-US" dirty="0" smtClean="0"/>
              <a:t> Lionza, a goddess of nature, love, peace, and harmony. </a:t>
            </a:r>
          </a:p>
          <a:p>
            <a:r>
              <a:rPr lang="en-US" dirty="0" smtClean="0"/>
              <a:t>People pay homage to her, by visiting a statue of her in Caracas.  They also travel to the mountain where she was claimed to live, Mt. </a:t>
            </a:r>
            <a:r>
              <a:rPr lang="en-US" dirty="0" err="1" smtClean="0"/>
              <a:t>Sorte</a:t>
            </a:r>
            <a:r>
              <a:rPr lang="en-US" dirty="0" smtClean="0"/>
              <a:t>.  This mountain has become a national park because of the frequent visitors.  </a:t>
            </a:r>
          </a:p>
          <a:p>
            <a:r>
              <a:rPr lang="en-US" dirty="0" smtClean="0"/>
              <a:t>She is famed for ruling over savage beasts.  She’s often depicted riding a Tapir.  </a:t>
            </a:r>
          </a:p>
          <a:p>
            <a:r>
              <a:rPr lang="en-US" dirty="0" smtClean="0"/>
              <a:t>Her name is a contraction of </a:t>
            </a:r>
            <a:r>
              <a:rPr lang="en-US" i="1" dirty="0" smtClean="0"/>
              <a:t>Santa </a:t>
            </a:r>
            <a:r>
              <a:rPr lang="en-US" i="1" dirty="0" err="1" smtClean="0"/>
              <a:t>María</a:t>
            </a:r>
            <a:r>
              <a:rPr lang="en-US" i="1" dirty="0" smtClean="0"/>
              <a:t> de la </a:t>
            </a:r>
            <a:r>
              <a:rPr lang="en-US" i="1" dirty="0" err="1" smtClean="0"/>
              <a:t>Onza</a:t>
            </a:r>
            <a:r>
              <a:rPr lang="en-US" i="1" dirty="0" smtClean="0"/>
              <a:t>, </a:t>
            </a:r>
            <a:r>
              <a:rPr lang="en-US" dirty="0" smtClean="0"/>
              <a:t>or Saint Mary of the Jaguar.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Maria Lionza</a:t>
            </a:r>
            <a:endParaRPr lang="en-US" dirty="0"/>
          </a:p>
        </p:txBody>
      </p:sp>
      <p:sp>
        <p:nvSpPr>
          <p:cNvPr id="3" name="Content Placeholder 2"/>
          <p:cNvSpPr>
            <a:spLocks noGrp="1"/>
          </p:cNvSpPr>
          <p:nvPr>
            <p:ph idx="1"/>
          </p:nvPr>
        </p:nvSpPr>
        <p:spPr/>
        <p:txBody>
          <a:bodyPr/>
          <a:lstStyle/>
          <a:p>
            <a:r>
              <a:rPr lang="en-US" dirty="0" smtClean="0"/>
              <a:t>This is the statue of Maria</a:t>
            </a:r>
          </a:p>
          <a:p>
            <a:pPr>
              <a:buNone/>
            </a:pPr>
            <a:r>
              <a:rPr lang="en-US" dirty="0" smtClean="0"/>
              <a:t> Lionza in Caracas.  She’s seen</a:t>
            </a:r>
          </a:p>
          <a:p>
            <a:pPr>
              <a:buNone/>
            </a:pPr>
            <a:r>
              <a:rPr lang="en-US" dirty="0" smtClean="0"/>
              <a:t>here riding a Tapir, and holding</a:t>
            </a:r>
          </a:p>
          <a:p>
            <a:pPr>
              <a:buNone/>
            </a:pPr>
            <a:r>
              <a:rPr lang="en-US" dirty="0" smtClean="0"/>
              <a:t>a human pelvis to symbolize</a:t>
            </a:r>
          </a:p>
          <a:p>
            <a:pPr>
              <a:buNone/>
            </a:pPr>
            <a:r>
              <a:rPr lang="en-US" dirty="0" smtClean="0"/>
              <a:t>Fertility.  An interesting note:</a:t>
            </a:r>
          </a:p>
          <a:p>
            <a:pPr>
              <a:buNone/>
            </a:pPr>
            <a:r>
              <a:rPr lang="en-US" dirty="0" smtClean="0"/>
              <a:t>this statue is in between highway</a:t>
            </a:r>
          </a:p>
          <a:p>
            <a:pPr>
              <a:buNone/>
            </a:pPr>
            <a:r>
              <a:rPr lang="en-US" dirty="0" smtClean="0"/>
              <a:t>lanes, and people must brave </a:t>
            </a:r>
          </a:p>
          <a:p>
            <a:pPr>
              <a:buNone/>
            </a:pPr>
            <a:r>
              <a:rPr lang="en-US" dirty="0" smtClean="0"/>
              <a:t>traffic to visit it.  </a:t>
            </a:r>
            <a:endParaRPr lang="en-US" dirty="0"/>
          </a:p>
        </p:txBody>
      </p:sp>
      <p:pic>
        <p:nvPicPr>
          <p:cNvPr id="41986" name="Picture 2" descr="http://ts1.mm.bing.net/th?id=H.4513418858989148&amp;pid=1.7&amp;w=85&amp;h=154&amp;c=7&amp;rs=1"/>
          <p:cNvPicPr>
            <a:picLocks noChangeAspect="1" noChangeArrowheads="1"/>
          </p:cNvPicPr>
          <p:nvPr/>
        </p:nvPicPr>
        <p:blipFill>
          <a:blip r:embed="rId2" cstate="print"/>
          <a:srcRect/>
          <a:stretch>
            <a:fillRect/>
          </a:stretch>
        </p:blipFill>
        <p:spPr bwMode="auto">
          <a:xfrm>
            <a:off x="6019800" y="1749907"/>
            <a:ext cx="2819400" cy="5108093"/>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Cites (Government)</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http://en.wikipedia.org/wiki/Venezuela#Government</a:t>
            </a:r>
            <a:endParaRPr lang="en-US" dirty="0" smtClean="0"/>
          </a:p>
          <a:p>
            <a:r>
              <a:rPr lang="en-US" dirty="0" smtClean="0">
                <a:hlinkClick r:id="rId3"/>
              </a:rPr>
              <a:t>http://venezuelanalysis.com/basicfacts</a:t>
            </a:r>
            <a:endParaRPr lang="en-US" dirty="0" smtClean="0"/>
          </a:p>
          <a:p>
            <a:r>
              <a:rPr lang="en-US" dirty="0" smtClean="0">
                <a:hlinkClick r:id="rId4"/>
              </a:rPr>
              <a:t>http://www.indexmundi.com/venezuela/government_profile.html</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Cites (History)</a:t>
            </a:r>
            <a:endParaRPr lang="en-US" dirty="0"/>
          </a:p>
        </p:txBody>
      </p:sp>
      <p:sp>
        <p:nvSpPr>
          <p:cNvPr id="3" name="Content Placeholder 2"/>
          <p:cNvSpPr>
            <a:spLocks noGrp="1"/>
          </p:cNvSpPr>
          <p:nvPr>
            <p:ph idx="1"/>
          </p:nvPr>
        </p:nvSpPr>
        <p:spPr/>
        <p:txBody>
          <a:bodyPr/>
          <a:lstStyle/>
          <a:p>
            <a:r>
              <a:rPr lang="en-US" u="sng" dirty="0" smtClean="0">
                <a:hlinkClick r:id="rId2"/>
              </a:rPr>
              <a:t>http://en.wikipedia.org/wiki/History_of_Venezuela</a:t>
            </a:r>
            <a:endParaRPr lang="en-US" dirty="0" smtClean="0"/>
          </a:p>
          <a:p>
            <a:r>
              <a:rPr lang="en-US" u="sng" dirty="0" smtClean="0">
                <a:hlinkClick r:id="rId3"/>
              </a:rPr>
              <a:t>http://en.wikipedia.org/wiki/R%C3%B3mulo_Betancourt</a:t>
            </a:r>
            <a:endParaRPr lang="en-US" dirty="0" smtClean="0"/>
          </a:p>
          <a:p>
            <a:r>
              <a:rPr lang="en-US" u="sng" dirty="0" smtClean="0">
                <a:hlinkClick r:id="rId4"/>
              </a:rPr>
              <a:t>http://www.history-timelines.org.uk/places-timelines/42-venezuela-timeline.htm</a:t>
            </a:r>
            <a:endParaRPr lang="en-US" dirty="0" smtClean="0"/>
          </a:p>
          <a:p>
            <a:r>
              <a:rPr lang="en-US" dirty="0" smtClean="0">
                <a:hlinkClick r:id="rId5"/>
              </a:rPr>
              <a:t>http://www.infoplease.com/ipa/A0108140.html</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Cites (Religion)</a:t>
            </a:r>
            <a:endParaRPr lang="en-US" dirty="0"/>
          </a:p>
        </p:txBody>
      </p:sp>
      <p:sp>
        <p:nvSpPr>
          <p:cNvPr id="3" name="Content Placeholder 2"/>
          <p:cNvSpPr>
            <a:spLocks noGrp="1"/>
          </p:cNvSpPr>
          <p:nvPr>
            <p:ph idx="1"/>
          </p:nvPr>
        </p:nvSpPr>
        <p:spPr/>
        <p:txBody>
          <a:bodyPr/>
          <a:lstStyle/>
          <a:p>
            <a:r>
              <a:rPr lang="en-US" u="sng" dirty="0" smtClean="0">
                <a:hlinkClick r:id="rId2"/>
              </a:rPr>
              <a:t>http://en.wikipedia.org/wiki/Religion_in_Venezuela</a:t>
            </a:r>
            <a:endParaRPr lang="en-US" dirty="0" smtClean="0"/>
          </a:p>
          <a:p>
            <a:r>
              <a:rPr lang="es-ES" u="sng" dirty="0" smtClean="0">
                <a:hlinkClick r:id="rId3"/>
              </a:rPr>
              <a:t>http://www.spainexchange.com/guide/VE-religion.htm</a:t>
            </a:r>
            <a:endParaRPr lang="es-ES" u="sng" dirty="0" smtClean="0"/>
          </a:p>
          <a:p>
            <a:r>
              <a:rPr lang="en-US" u="sng" dirty="0" smtClean="0">
                <a:hlinkClick r:id="rId4"/>
              </a:rPr>
              <a:t>http://en.wikipedia.org/wiki/Santeria</a:t>
            </a:r>
            <a:endParaRPr lang="en-US" u="sng" dirty="0" smtClean="0"/>
          </a:p>
          <a:p>
            <a:r>
              <a:rPr lang="en-US" u="sng" dirty="0" smtClean="0">
                <a:hlinkClick r:id="rId5"/>
              </a:rPr>
              <a:t>http://en.wikipedia.org/wiki/Mar%C3%ADa_Lionza</a:t>
            </a:r>
            <a:endParaRPr lang="en-US" u="sng" dirty="0" smtClean="0"/>
          </a:p>
          <a:p>
            <a:r>
              <a:rPr lang="en-US" u="sng" dirty="0" smtClean="0">
                <a:hlinkClick r:id="rId6"/>
              </a:rPr>
              <a:t>http://www.nationmaster.com/country/ve-venezuela/rel-religion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Pictures</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dirty="0" smtClean="0">
                <a:hlinkClick r:id="rId2"/>
              </a:rPr>
              <a:t>http://www.ezilon.com/maps/images/southamerica/map-of-Venezuela.gif</a:t>
            </a:r>
            <a:endParaRPr lang="en-US" dirty="0" smtClean="0"/>
          </a:p>
          <a:p>
            <a:r>
              <a:rPr lang="en-US" dirty="0" smtClean="0">
                <a:hlinkClick r:id="rId3"/>
              </a:rPr>
              <a:t>http://4.bp.blogspot.com/-5KEcsq50-VM/TnS5F0BM3oI/AAAAAAAACcc/JICI-ZTsgL8/s1600/SIMON+BOLIVAR.jpg</a:t>
            </a:r>
            <a:endParaRPr lang="en-US" dirty="0" smtClean="0"/>
          </a:p>
          <a:p>
            <a:r>
              <a:rPr lang="en-US" dirty="0" smtClean="0">
                <a:hlinkClick r:id="rId4"/>
              </a:rPr>
              <a:t>http://www.bing.com/images/search?q=romulo+betancourt&amp;FORM=HDRSC2&amp;adlt=strict#view=detail&amp;id=C41CB731CAE7E23703F19214B9681C2222532836&amp;selectedIndex=5</a:t>
            </a:r>
            <a:endParaRPr lang="en-US" dirty="0" smtClean="0"/>
          </a:p>
          <a:p>
            <a:r>
              <a:rPr lang="en-US" dirty="0" smtClean="0">
                <a:hlinkClick r:id="rId5"/>
              </a:rPr>
              <a:t>http://www.bing.com/images/search?q=maria+lionza+caracas+statue&amp;FORM=HDRSC2&amp;adlt=strict#view=detail&amp;id=C22E9CBA850A8677F7EEBE4B4E81D795E86F79BF&amp;selectedIndex=0</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t>
            </a:r>
            <a:endParaRPr lang="en-US" dirty="0"/>
          </a:p>
        </p:txBody>
      </p:sp>
      <p:sp>
        <p:nvSpPr>
          <p:cNvPr id="3" name="Content Placeholder 2"/>
          <p:cNvSpPr>
            <a:spLocks noGrp="1"/>
          </p:cNvSpPr>
          <p:nvPr>
            <p:ph idx="1"/>
          </p:nvPr>
        </p:nvSpPr>
        <p:spPr/>
        <p:txBody>
          <a:bodyPr/>
          <a:lstStyle/>
          <a:p>
            <a:pPr>
              <a:buNone/>
            </a:pPr>
            <a:r>
              <a:rPr lang="en-US" dirty="0" smtClean="0"/>
              <a:t>Venezuela currently has a democratic government, with an elected president and elected representatives, who appoint the leaders of the other branches of government.  They have 5 branches of government, established the newly adopted constitution of 1999, </a:t>
            </a:r>
            <a:r>
              <a:rPr lang="en-US" i="1" dirty="0" err="1" smtClean="0"/>
              <a:t>Constitución</a:t>
            </a:r>
            <a:r>
              <a:rPr lang="en-US" i="1" dirty="0" smtClean="0"/>
              <a:t> </a:t>
            </a:r>
            <a:r>
              <a:rPr lang="en-US" i="1" dirty="0" err="1" smtClean="0"/>
              <a:t>Bolivariana</a:t>
            </a:r>
            <a:r>
              <a:rPr lang="en-US" dirty="0" smtClean="0"/>
              <a:t>.   These branches are: executive, legislative, judicial, citizens, and electoral.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Executive</a:t>
            </a:r>
            <a:endParaRPr lang="en-US" dirty="0"/>
          </a:p>
        </p:txBody>
      </p:sp>
      <p:sp>
        <p:nvSpPr>
          <p:cNvPr id="3" name="Content Placeholder 2"/>
          <p:cNvSpPr>
            <a:spLocks noGrp="1"/>
          </p:cNvSpPr>
          <p:nvPr>
            <p:ph idx="1"/>
          </p:nvPr>
        </p:nvSpPr>
        <p:spPr/>
        <p:txBody>
          <a:bodyPr>
            <a:normAutofit/>
          </a:bodyPr>
          <a:lstStyle/>
          <a:p>
            <a:r>
              <a:rPr lang="en-US" dirty="0" smtClean="0"/>
              <a:t>Led by a president, currently Hugo </a:t>
            </a:r>
            <a:r>
              <a:rPr lang="en-US" dirty="0" err="1" smtClean="0"/>
              <a:t>Chávez</a:t>
            </a:r>
            <a:r>
              <a:rPr lang="en-US" dirty="0" smtClean="0"/>
              <a:t>.  </a:t>
            </a:r>
          </a:p>
          <a:p>
            <a:r>
              <a:rPr lang="en-US" dirty="0" smtClean="0"/>
              <a:t>Elected for a 6 year term.  </a:t>
            </a:r>
          </a:p>
          <a:p>
            <a:r>
              <a:rPr lang="en-US" dirty="0" smtClean="0"/>
              <a:t>They can have unlimited amount of terms.</a:t>
            </a:r>
          </a:p>
          <a:p>
            <a:r>
              <a:rPr lang="en-US" dirty="0" smtClean="0"/>
              <a:t>Appoints cabinet members, and the vice president.  The current one is Nicolas </a:t>
            </a:r>
            <a:r>
              <a:rPr lang="en-US" dirty="0" err="1" smtClean="0"/>
              <a:t>Maduro</a:t>
            </a:r>
            <a:r>
              <a:rPr lang="en-US" dirty="0" smtClean="0"/>
              <a:t>.</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Hugo </a:t>
            </a:r>
            <a:r>
              <a:rPr lang="en-US" dirty="0" err="1" smtClean="0"/>
              <a:t>Chávez</a:t>
            </a:r>
            <a:endParaRPr lang="en-US" dirty="0"/>
          </a:p>
        </p:txBody>
      </p:sp>
      <p:pic>
        <p:nvPicPr>
          <p:cNvPr id="4" name="Picture 2" descr="http://ts3.mm.bing.net/th?id=H.4719233684013242&amp;pid=1.7&amp;w=208&amp;h=155&amp;c=7&amp;rs=1"/>
          <p:cNvPicPr>
            <a:picLocks noChangeAspect="1" noChangeArrowheads="1"/>
          </p:cNvPicPr>
          <p:nvPr/>
        </p:nvPicPr>
        <p:blipFill>
          <a:blip r:embed="rId2" cstate="print"/>
          <a:srcRect/>
          <a:stretch>
            <a:fillRect/>
          </a:stretch>
        </p:blipFill>
        <p:spPr bwMode="auto">
          <a:xfrm>
            <a:off x="1447800" y="1676400"/>
            <a:ext cx="5969163" cy="44481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Unicameral</a:t>
            </a:r>
          </a:p>
          <a:p>
            <a:r>
              <a:rPr lang="en-US" dirty="0" smtClean="0"/>
              <a:t>It’s called </a:t>
            </a:r>
            <a:r>
              <a:rPr lang="es-ES" i="1" dirty="0" smtClean="0"/>
              <a:t>Asamblea Nacional, </a:t>
            </a:r>
            <a:r>
              <a:rPr lang="en-US" dirty="0" smtClean="0"/>
              <a:t>The National Assembly.</a:t>
            </a:r>
          </a:p>
          <a:p>
            <a:r>
              <a:rPr lang="en-US" dirty="0" smtClean="0"/>
              <a:t>It has 165 seats.</a:t>
            </a:r>
          </a:p>
          <a:p>
            <a:r>
              <a:rPr lang="en-US" dirty="0" smtClean="0"/>
              <a:t>Members serve for 5 years.</a:t>
            </a:r>
          </a:p>
          <a:p>
            <a:r>
              <a:rPr lang="en-US" dirty="0" smtClean="0"/>
              <a:t>Each state gets 3 members, plus some for the population (state population divided by 1.1% national population)</a:t>
            </a:r>
          </a:p>
          <a:p>
            <a:r>
              <a:rPr lang="en-US" dirty="0" smtClean="0"/>
              <a:t>3 seats are reserved for indigenous people, however those seats are elected by everyone, not just indigenous peoples.  </a:t>
            </a:r>
          </a:p>
          <a:p>
            <a:endParaRPr lang="en-US" dirty="0"/>
          </a:p>
        </p:txBody>
      </p:sp>
      <p:pic>
        <p:nvPicPr>
          <p:cNvPr id="20482" name="Picture 2" descr="http://ts4.mm.bing.net/th?id=H.4907735484204491&amp;pid=1.7&amp;w=218&amp;h=106&amp;c=7&amp;rs=1"/>
          <p:cNvPicPr>
            <a:picLocks noChangeAspect="1" noChangeArrowheads="1"/>
          </p:cNvPicPr>
          <p:nvPr/>
        </p:nvPicPr>
        <p:blipFill>
          <a:blip r:embed="rId2" cstate="print"/>
          <a:srcRect/>
          <a:stretch>
            <a:fillRect/>
          </a:stretch>
        </p:blipFill>
        <p:spPr bwMode="auto">
          <a:xfrm>
            <a:off x="5486400" y="2514600"/>
            <a:ext cx="2389876" cy="11620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Judicial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Headed by Supreme Tribunal of Justice</a:t>
            </a:r>
          </a:p>
          <a:p>
            <a:r>
              <a:rPr lang="en-US" dirty="0" smtClean="0"/>
              <a:t>It has 6 branches: constitutional, electoral, civil, criminal, social, and political</a:t>
            </a:r>
          </a:p>
          <a:p>
            <a:r>
              <a:rPr lang="en-US" dirty="0" smtClean="0"/>
              <a:t>Each branch has 5 judges, except for the constitutional branch, which has 7</a:t>
            </a:r>
          </a:p>
          <a:p>
            <a:r>
              <a:rPr lang="en-US" dirty="0" smtClean="0"/>
              <a:t>This makes 32 judges total.  </a:t>
            </a:r>
          </a:p>
          <a:p>
            <a:r>
              <a:rPr lang="en-US" dirty="0" smtClean="0"/>
              <a:t>The judges can serve for just one term, that lasts 12 years.  </a:t>
            </a:r>
          </a:p>
          <a:p>
            <a:r>
              <a:rPr lang="en-US" dirty="0" smtClean="0"/>
              <a:t>Luisa Estela Morales </a:t>
            </a:r>
          </a:p>
          <a:p>
            <a:pPr>
              <a:buNone/>
            </a:pPr>
            <a:r>
              <a:rPr lang="en-US" dirty="0" smtClean="0"/>
              <a:t>is the current head of the </a:t>
            </a:r>
          </a:p>
          <a:p>
            <a:pPr>
              <a:buNone/>
            </a:pPr>
            <a:r>
              <a:rPr lang="en-US" dirty="0" smtClean="0"/>
              <a:t>Judicial Branch.  </a:t>
            </a:r>
            <a:endParaRPr lang="en-US" dirty="0"/>
          </a:p>
        </p:txBody>
      </p:sp>
      <p:pic>
        <p:nvPicPr>
          <p:cNvPr id="19458" name="Picture 2" descr="http://ts4.mm.bing.net/th?id=H.4561728650478091&amp;pid=1.7&amp;w=194&amp;h=154&amp;c=7&amp;rs=1"/>
          <p:cNvPicPr>
            <a:picLocks noChangeAspect="1" noChangeArrowheads="1"/>
          </p:cNvPicPr>
          <p:nvPr/>
        </p:nvPicPr>
        <p:blipFill>
          <a:blip r:embed="rId2" cstate="print"/>
          <a:srcRect/>
          <a:stretch>
            <a:fillRect/>
          </a:stretch>
        </p:blipFill>
        <p:spPr bwMode="auto">
          <a:xfrm>
            <a:off x="4648200" y="4648200"/>
            <a:ext cx="2609850" cy="207173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Electoral</a:t>
            </a:r>
            <a:endParaRPr lang="en-US" dirty="0"/>
          </a:p>
        </p:txBody>
      </p:sp>
      <p:sp>
        <p:nvSpPr>
          <p:cNvPr id="3" name="Content Placeholder 2"/>
          <p:cNvSpPr>
            <a:spLocks noGrp="1"/>
          </p:cNvSpPr>
          <p:nvPr>
            <p:ph idx="1"/>
          </p:nvPr>
        </p:nvSpPr>
        <p:spPr/>
        <p:txBody>
          <a:bodyPr/>
          <a:lstStyle/>
          <a:p>
            <a:r>
              <a:rPr lang="en-US" dirty="0" smtClean="0"/>
              <a:t>Controls all election processes</a:t>
            </a:r>
          </a:p>
          <a:p>
            <a:r>
              <a:rPr lang="en-US" dirty="0" smtClean="0"/>
              <a:t>This 5 man group is known as the National Electoral Council</a:t>
            </a:r>
          </a:p>
          <a:p>
            <a:r>
              <a:rPr lang="en-US" dirty="0" smtClean="0"/>
              <a:t>All the members are elected by the National Assembly</a:t>
            </a:r>
          </a:p>
          <a:p>
            <a:r>
              <a:rPr lang="en-US" dirty="0" smtClean="0"/>
              <a:t>They all serve 7 year terms</a:t>
            </a:r>
          </a:p>
          <a:p>
            <a:r>
              <a:rPr lang="en-US" dirty="0" smtClean="0"/>
              <a:t>The current head of this branch is </a:t>
            </a:r>
            <a:r>
              <a:rPr lang="en-US" dirty="0" err="1" smtClean="0"/>
              <a:t>Tibisay</a:t>
            </a:r>
            <a:r>
              <a:rPr lang="en-US" dirty="0" smtClean="0"/>
              <a:t> </a:t>
            </a:r>
            <a:r>
              <a:rPr lang="en-US" dirty="0" err="1" smtClean="0"/>
              <a:t>Lucena</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Citzens</a:t>
            </a:r>
            <a:endParaRPr lang="en-US" dirty="0"/>
          </a:p>
        </p:txBody>
      </p:sp>
      <p:sp>
        <p:nvSpPr>
          <p:cNvPr id="3" name="Content Placeholder 2"/>
          <p:cNvSpPr>
            <a:spLocks noGrp="1"/>
          </p:cNvSpPr>
          <p:nvPr>
            <p:ph idx="1"/>
          </p:nvPr>
        </p:nvSpPr>
        <p:spPr/>
        <p:txBody>
          <a:bodyPr/>
          <a:lstStyle/>
          <a:p>
            <a:r>
              <a:rPr lang="en-US" dirty="0" smtClean="0"/>
              <a:t>This branch is made of only 3 people: the comptroller general, the defender of the people, and the attorney general.</a:t>
            </a:r>
          </a:p>
          <a:p>
            <a:r>
              <a:rPr lang="en-US" dirty="0" smtClean="0"/>
              <a:t>It’s job is to make sure the other branches follow the law.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228</TotalTime>
  <Words>1225</Words>
  <Application>Microsoft Office PowerPoint</Application>
  <PresentationFormat>On-screen Show (4:3)</PresentationFormat>
  <Paragraphs>112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Venezuelan Government, History, and religion</vt:lpstr>
      <vt:lpstr>Slide 2</vt:lpstr>
      <vt:lpstr>Government:</vt:lpstr>
      <vt:lpstr>Executive</vt:lpstr>
      <vt:lpstr>Hugo Chávez</vt:lpstr>
      <vt:lpstr>Legislative</vt:lpstr>
      <vt:lpstr>Judicial</vt:lpstr>
      <vt:lpstr>Electoral</vt:lpstr>
      <vt:lpstr>Citzens</vt:lpstr>
      <vt:lpstr>Global Impact</vt:lpstr>
      <vt:lpstr>Slide 11</vt:lpstr>
      <vt:lpstr>Precolumbian</vt:lpstr>
      <vt:lpstr>Spanish Invasion</vt:lpstr>
      <vt:lpstr>Freedom!</vt:lpstr>
      <vt:lpstr>Simón Bolívar</vt:lpstr>
      <vt:lpstr>Caudillos</vt:lpstr>
      <vt:lpstr>Democracy</vt:lpstr>
      <vt:lpstr>Rómulo Betancourt</vt:lpstr>
      <vt:lpstr>Hugo Chávez Era</vt:lpstr>
      <vt:lpstr>Slide 20</vt:lpstr>
      <vt:lpstr>By Percentages</vt:lpstr>
      <vt:lpstr>Syncretism</vt:lpstr>
      <vt:lpstr>Santeria</vt:lpstr>
      <vt:lpstr>María Lionza</vt:lpstr>
      <vt:lpstr>Maria Lionza</vt:lpstr>
      <vt:lpstr>Cites (Government)</vt:lpstr>
      <vt:lpstr>Cites (History)</vt:lpstr>
      <vt:lpstr>Cites (Religion)</vt:lpstr>
      <vt:lpstr>Pictures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Venezuelan Government, History, and religion</dc:title>
  <dc:creator>francis.cardamone</dc:creator>
  <cp:lastModifiedBy>Kim.lewis</cp:lastModifiedBy>
  <cp:revision>42</cp:revision>
  <dcterms:created xsi:type="dcterms:W3CDTF">2013-02-25T18:02:56Z</dcterms:created>
  <dcterms:modified xsi:type="dcterms:W3CDTF">2013-03-04T18:12:39Z</dcterms:modified>
</cp:coreProperties>
</file>