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71" r:id="rId3"/>
    <p:sldId id="259" r:id="rId4"/>
    <p:sldId id="258" r:id="rId5"/>
    <p:sldId id="262" r:id="rId6"/>
    <p:sldId id="263" r:id="rId7"/>
    <p:sldId id="264" r:id="rId8"/>
    <p:sldId id="266" r:id="rId9"/>
    <p:sldId id="265" r:id="rId10"/>
    <p:sldId id="267" r:id="rId11"/>
    <p:sldId id="268" r:id="rId12"/>
    <p:sldId id="269" r:id="rId13"/>
    <p:sldId id="295" r:id="rId14"/>
    <p:sldId id="270" r:id="rId15"/>
    <p:sldId id="296" r:id="rId16"/>
    <p:sldId id="278" r:id="rId17"/>
    <p:sldId id="276" r:id="rId18"/>
    <p:sldId id="277" r:id="rId19"/>
    <p:sldId id="279" r:id="rId20"/>
    <p:sldId id="280" r:id="rId21"/>
    <p:sldId id="281" r:id="rId22"/>
    <p:sldId id="282" r:id="rId23"/>
    <p:sldId id="283" r:id="rId24"/>
    <p:sldId id="272" r:id="rId25"/>
    <p:sldId id="297" r:id="rId26"/>
    <p:sldId id="275" r:id="rId27"/>
    <p:sldId id="286" r:id="rId28"/>
    <p:sldId id="287" r:id="rId29"/>
    <p:sldId id="288" r:id="rId30"/>
    <p:sldId id="289" r:id="rId31"/>
    <p:sldId id="290" r:id="rId32"/>
    <p:sldId id="292" r:id="rId33"/>
    <p:sldId id="293" r:id="rId34"/>
    <p:sldId id="284" r:id="rId35"/>
    <p:sldId id="273" r:id="rId36"/>
    <p:sldId id="274" r:id="rId37"/>
    <p:sldId id="299" r:id="rId38"/>
    <p:sldId id="306" r:id="rId39"/>
    <p:sldId id="298" r:id="rId40"/>
    <p:sldId id="300" r:id="rId41"/>
    <p:sldId id="301" r:id="rId42"/>
    <p:sldId id="307" r:id="rId43"/>
    <p:sldId id="302" r:id="rId44"/>
    <p:sldId id="303" r:id="rId45"/>
    <p:sldId id="294" r:id="rId46"/>
    <p:sldId id="304" r:id="rId47"/>
    <p:sldId id="305" r:id="rId48"/>
    <p:sldId id="28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A2E57-73C2-467E-B56D-D586A40978E5}" type="datetimeFigureOut">
              <a:rPr lang="en-US" smtClean="0"/>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B3C4F-1FA8-4C77-8210-D24CDFE1D091}" type="slidenum">
              <a:rPr lang="en-US" smtClean="0"/>
              <a:pPr/>
              <a:t>‹#›</a:t>
            </a:fld>
            <a:endParaRPr lang="en-US"/>
          </a:p>
        </p:txBody>
      </p:sp>
    </p:spTree>
    <p:extLst>
      <p:ext uri="{BB962C8B-B14F-4D97-AF65-F5344CB8AC3E}">
        <p14:creationId xmlns:p14="http://schemas.microsoft.com/office/powerpoint/2010/main" val="212965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6FC2A18-9FC7-48FE-B1AB-83742835953F}" type="datetimeFigureOut">
              <a:rPr lang="en-US" smtClean="0"/>
              <a:pPr/>
              <a:t>10/2/2014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C2A18-9FC7-48FE-B1AB-83742835953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C2A18-9FC7-48FE-B1AB-83742835953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FC2A18-9FC7-48FE-B1AB-83742835953F}" type="datetimeFigureOut">
              <a:rPr lang="en-US" smtClean="0"/>
              <a:pPr/>
              <a:t>10/2/2014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FC2A18-9FC7-48FE-B1AB-83742835953F}" type="datetimeFigureOut">
              <a:rPr lang="en-US" smtClean="0"/>
              <a:pPr/>
              <a:t>10/2/2014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061A7C-8BE0-48A2-8CAF-EC9965CEB8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6FC2A18-9FC7-48FE-B1AB-83742835953F}" type="datetimeFigureOut">
              <a:rPr lang="en-US" smtClean="0"/>
              <a:pPr/>
              <a:t>10/2/2014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6FC2A18-9FC7-48FE-B1AB-83742835953F}"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061A7C-8BE0-48A2-8CAF-EC9965CEB8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FC2A18-9FC7-48FE-B1AB-83742835953F}" type="datetimeFigureOut">
              <a:rPr lang="en-US" smtClean="0"/>
              <a:pPr/>
              <a:t>10/2/2014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FC2A18-9FC7-48FE-B1AB-83742835953F}" type="datetimeFigureOut">
              <a:rPr lang="en-US" smtClean="0"/>
              <a:pPr/>
              <a:t>10/2/2014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FC2A18-9FC7-48FE-B1AB-83742835953F}" type="datetimeFigureOut">
              <a:rPr lang="en-US" smtClean="0"/>
              <a:pPr/>
              <a:t>10/2/2014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6FC2A18-9FC7-48FE-B1AB-83742835953F}"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061A7C-8BE0-48A2-8CAF-EC9965CEB8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FC2A18-9FC7-48FE-B1AB-83742835953F}" type="datetimeFigureOut">
              <a:rPr lang="en-US" smtClean="0"/>
              <a:pPr/>
              <a:t>10/2/2014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061A7C-8BE0-48A2-8CAF-EC9965CEB8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en.wikipedia.org/wiki/Chicken_bus"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youtube.com/watch?v=b1KGBQ_dLq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youtube.com/watch?v=lUz46OwwXF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tripadvisor.ca/LocationPhotoDirectLink-g644018-i17279125-Los_Cobanos_Sonsonate_Department.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en/d/df/%C3%93scar_Arnulfo_Romero_y_Gald%C3%A1mez_.jpg" TargetMode="External"/><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www.youtube.com/watch?v=9UiEGPjJpJE" TargetMode="External"/><Relationship Id="rId5" Type="http://schemas.openxmlformats.org/officeDocument/2006/relationships/hyperlink" Target="http://www.youtube.com/watch?v=ILCZh1SIypA" TargetMode="Externa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foodfrenzy.ocregister.com/2008/12/24/pupusa-platter-at-san-sivar-in-costa-mesa/2744/" TargetMode="External"/><Relationship Id="rId7" Type="http://schemas.openxmlformats.org/officeDocument/2006/relationships/hyperlink" Target="http://cultura-looneytunes.blogspot.com/2010/07/todo-el-mundo-tiene-sus-costumbres-muy.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hyperlink" Target="http://oxwell-lbu.blogspot.com/2011/09/pupusas-salvadorenas.html" TargetMode="External"/><Relationship Id="rId10" Type="http://schemas.openxmlformats.org/officeDocument/2006/relationships/hyperlink" Target="http://video.search.yahoo.com/video/play;_ylt=A2KLqIQ5TFpRW3IAah_7w8QF;_ylu=X3oDMTBvcTJzcm5xBHNlYwNzcgRzbGsDdmlkBHZ0aWQDVjEzMQ--?p=pupusas+salvadorenas&amp;vid=25102de016ee08379f5336dd6f419028&amp;l=7:55&amp;turl=http://ts2.mm.bing.net/th?id=V.4805429375861025&amp;pid=15.1&amp;rurl=http://www.youtube.com/watch?v=WEAxI68Apc4&amp;tit=CHUCHEMAN+como+hacer+pupusas+salvadore%C3%B1as-+Recetas+de+cocina&amp;c=2&amp;sigr=11amh50qd&amp;age=0&amp;fr=fp-yie8-s&amp;tt=b" TargetMode="External"/><Relationship Id="rId4" Type="http://schemas.openxmlformats.org/officeDocument/2006/relationships/image" Target="../media/image35.jpeg"/><Relationship Id="rId9" Type="http://schemas.openxmlformats.org/officeDocument/2006/relationships/hyperlink" Target="http://video.search.yahoo.com/video/play;_ylt=A2KLqIQ5TFpRW3IAah_7w8QF;_ylu=X3oDMTBvcTJzcm5xBHNlYwNzcgRzbGsDdmlkBHZ0aWQDVjEzMQ--?p=pupusas+salvadorenas&amp;vid=25102de016ee08379f5336dd6f419028&amp;l=7:55&amp;turl=http://ts2.mm.bing.net/th?id=V.480542937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omidasalvadorena.wordpress.com/sopa-de-pata/"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elsalvador.travel/yuca-frita/" TargetMode="External"/><Relationship Id="rId7" Type="http://schemas.openxmlformats.org/officeDocument/2006/relationships/hyperlink" Target="http://en.wikipedia.org/wiki/File:Manihot_esculenta_001.jp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hyperlink" Target="http://es-gastronomiaytradicion.blogspot.com/2012_09_16_archive.html" TargetMode="Externa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hyperlink" Target="http://flagwallpapers.com/flag-of-el-salvado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www.lonelyplanet.com/destinationRedirector?openMap=true&amp;ethylCobjId=1300"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www.youtube.com/watch?v=IOSVUs6tJ38" TargetMode="Externa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gVw9HrNbWB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youtube.com/watch?v=CIlicB1TEh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tr2DB-nMaLQ" TargetMode="External"/><Relationship Id="rId7"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humanandnatural.com/data/media/79/copan_honduras_mayan_ruins__5_.jpg" TargetMode="External"/><Relationship Id="rId5" Type="http://schemas.openxmlformats.org/officeDocument/2006/relationships/image" Target="../media/image47.jpeg"/><Relationship Id="rId4" Type="http://schemas.openxmlformats.org/officeDocument/2006/relationships/hyperlink" Target="http://humanandnatural.com/data/media/79/copan_honduras_mayan_ruins.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lu-aP2ITyos" TargetMode="External"/><Relationship Id="rId7" Type="http://schemas.openxmlformats.org/officeDocument/2006/relationships/image" Target="../media/image51.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honduras.com/islands-in-hondura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hyperlink" Target="http://4.bp.blogspot.com/-FsUJ_CpbMeg/TdsL7DSGuBI/AAAAAAAATh4/vVrlOXjqr-g/s1600/roberto_sosa.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hyperlink" Target="http://www.ifood.tv/recipe/dona_rossana_cooks_tostones_or_green_plantain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hyperlink" Target="http://flickriver.com/places/Honduras/Col%C3%B3n/Trujillo/recen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gocentralamerica.about.com/od/restaurantsrecipes/ss/honduras_food_3.htm"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www.coolchaser.com/graphics/805955" TargetMode="External"/><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hyperlink" Target="http://www.youtube.com/watch?v=FLyEjLB4Dqg" TargetMode="Externa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Col-e-vWkVc" TargetMode="External"/><Relationship Id="rId7"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s.utexas.edu/users/shmat/photo/nicaragua/cities/070granada57.JPG" TargetMode="External"/><Relationship Id="rId5" Type="http://schemas.openxmlformats.org/officeDocument/2006/relationships/image" Target="../media/image71.jpeg"/><Relationship Id="rId4" Type="http://schemas.openxmlformats.org/officeDocument/2006/relationships/hyperlink" Target="http://www.youtube.com/watch?v=hDUUv5ISm8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youtube.com/watch?v=xptffCAKsIE"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viaggiareliberi.it/leon_nicaragua.htm" TargetMode="External"/><Relationship Id="rId5" Type="http://schemas.openxmlformats.org/officeDocument/2006/relationships/hyperlink" Target="http://www.youtube.com/watch?v=wgeh_sm35AQ" TargetMode="External"/><Relationship Id="rId4" Type="http://schemas.openxmlformats.org/officeDocument/2006/relationships/hyperlink" Target="http://www.youtube.com/watch?v=h8bhrJHFuNw"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80.jpeg"/><Relationship Id="rId4" Type="http://schemas.openxmlformats.org/officeDocument/2006/relationships/image" Target="../media/image79.jpeg"/></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82.jpeg"/><Relationship Id="rId4" Type="http://schemas.openxmlformats.org/officeDocument/2006/relationships/hyperlink" Target="//upload.wikimedia.org/wikipedia/commons/3/35/Violeta_Chamorro_1993.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87.jpeg"/></Relationships>
</file>

<file path=ppt/slides/_rels/slide48.xml.rels><?xml version="1.0" encoding="UTF-8" standalone="yes"?>
<Relationships xmlns="http://schemas.openxmlformats.org/package/2006/relationships"><Relationship Id="rId3" Type="http://schemas.openxmlformats.org/officeDocument/2006/relationships/hyperlink" Target="http://en.18dao.net/File:P-179_Nicaragua_1995_One_Cordoba.jpg"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89.gif"/><Relationship Id="rId4" Type="http://schemas.openxmlformats.org/officeDocument/2006/relationships/image" Target="../media/image88.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0_qqrzdXrNw"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youtube.com/watch?v=O0115Im5Fdg" TargetMode="External"/><Relationship Id="rId4" Type="http://schemas.openxmlformats.org/officeDocument/2006/relationships/hyperlink" Target="http://www.youtube.com/watch?v=F-zllz3m0dYns-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youtube.com/watch?v=frDj3cldx_s&amp;playnext=1&amp;list=PLDF8364970731DCE4&amp;feature=results_mai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youtube.com/watch?v=IiDPwRvSHJU" TargetMode="External"/><Relationship Id="rId3" Type="http://schemas.openxmlformats.org/officeDocument/2006/relationships/hyperlink" Target="http://www.youtube.com/watch?v=XrUxe0mtli0-i"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flickr.com/photos/antigua-guatemala/1262400303/" TargetMode="External"/><Relationship Id="rId5" Type="http://schemas.openxmlformats.org/officeDocument/2006/relationships/image" Target="../media/image11.jpeg"/><Relationship Id="rId4" Type="http://schemas.openxmlformats.org/officeDocument/2006/relationships/hyperlink" Target="http://www.flickr.com/photos/antigua-guatemala/249161731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6ymUzXUHZVU" TargetMode="External"/><Relationship Id="rId3" Type="http://schemas.openxmlformats.org/officeDocument/2006/relationships/hyperlink" Target="http://thebipolarized.files.wordpress.com/2012/03/rigoberta.jpg" TargetMode="External"/><Relationship Id="rId7" Type="http://schemas.openxmlformats.org/officeDocument/2006/relationships/hyperlink" Target="hhttp://www.youtube.com/watch?v=Ks2TiFtBOw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youtube.com/watch?v=-apU2sviHCM"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GuATEMALA</a:t>
            </a:r>
            <a:r>
              <a:rPr lang="en-US" dirty="0" smtClean="0"/>
              <a:t>, El SALVADOR, HONDURAS y </a:t>
            </a:r>
            <a:r>
              <a:rPr lang="en-US" dirty="0" err="1" smtClean="0"/>
              <a:t>nicaragua</a:t>
            </a:r>
            <a:endParaRPr lang="en-US" dirty="0"/>
          </a:p>
        </p:txBody>
      </p:sp>
      <p:sp>
        <p:nvSpPr>
          <p:cNvPr id="3" name="Subtitle 2"/>
          <p:cNvSpPr>
            <a:spLocks noGrp="1"/>
          </p:cNvSpPr>
          <p:nvPr>
            <p:ph type="subTitle" idx="1"/>
          </p:nvPr>
        </p:nvSpPr>
        <p:spPr>
          <a:xfrm>
            <a:off x="381000" y="3962400"/>
            <a:ext cx="8458200" cy="838200"/>
          </a:xfrm>
        </p:spPr>
        <p:txBody>
          <a:bodyPr>
            <a:normAutofit/>
          </a:bodyPr>
          <a:lstStyle/>
          <a:p>
            <a:r>
              <a:rPr lang="en-US" sz="2800" dirty="0" smtClean="0">
                <a:latin typeface="+mj-lt"/>
              </a:rPr>
              <a:t>Los </a:t>
            </a:r>
            <a:r>
              <a:rPr lang="en-US" sz="2800" dirty="0" err="1" smtClean="0">
                <a:latin typeface="+mj-lt"/>
              </a:rPr>
              <a:t>Países</a:t>
            </a:r>
            <a:r>
              <a:rPr lang="en-US" sz="2800" dirty="0" smtClean="0">
                <a:latin typeface="+mj-lt"/>
              </a:rPr>
              <a:t> de la </a:t>
            </a:r>
            <a:r>
              <a:rPr lang="en-US" sz="2800" dirty="0" err="1" smtClean="0">
                <a:latin typeface="+mj-lt"/>
              </a:rPr>
              <a:t>América</a:t>
            </a:r>
            <a:r>
              <a:rPr lang="en-US" sz="2800" dirty="0" smtClean="0">
                <a:latin typeface="+mj-lt"/>
              </a:rPr>
              <a:t> Central:</a:t>
            </a:r>
            <a:endParaRPr lang="en-US" sz="2800" dirty="0">
              <a:latin typeface="+mj-lt"/>
            </a:endParaRPr>
          </a:p>
        </p:txBody>
      </p:sp>
      <p:sp>
        <p:nvSpPr>
          <p:cNvPr id="4" name="TextBox 3"/>
          <p:cNvSpPr txBox="1"/>
          <p:nvPr/>
        </p:nvSpPr>
        <p:spPr>
          <a:xfrm>
            <a:off x="5344242" y="838200"/>
            <a:ext cx="3256084" cy="646331"/>
          </a:xfrm>
          <a:prstGeom prst="rect">
            <a:avLst/>
          </a:prstGeom>
          <a:noFill/>
          <a:ln>
            <a:solidFill>
              <a:schemeClr val="tx1"/>
            </a:solidFill>
          </a:ln>
        </p:spPr>
        <p:txBody>
          <a:bodyPr wrap="none" rtlCol="0">
            <a:spAutoFit/>
          </a:bodyPr>
          <a:lstStyle/>
          <a:p>
            <a:pPr algn="r"/>
            <a:r>
              <a:rPr lang="en-US" dirty="0" smtClean="0"/>
              <a:t>Spanish Countries and Cultures</a:t>
            </a:r>
          </a:p>
          <a:p>
            <a:pPr algn="r"/>
            <a:r>
              <a:rPr lang="en-US" dirty="0" smtClean="0"/>
              <a:t>2014</a:t>
            </a: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28600"/>
            <a:ext cx="2057400" cy="917448"/>
          </a:xfrm>
          <a:ln>
            <a:solidFill>
              <a:schemeClr val="tx1"/>
            </a:solidFill>
          </a:ln>
        </p:spPr>
        <p:txBody>
          <a:bodyPr>
            <a:normAutofit fontScale="90000"/>
          </a:bodyPr>
          <a:lstStyle/>
          <a:p>
            <a:r>
              <a:rPr lang="en-US" dirty="0" err="1" smtClean="0"/>
              <a:t>licuados</a:t>
            </a:r>
            <a:endParaRPr lang="en-US" dirty="0"/>
          </a:p>
        </p:txBody>
      </p:sp>
      <p:sp>
        <p:nvSpPr>
          <p:cNvPr id="3" name="Title 1"/>
          <p:cNvSpPr txBox="1">
            <a:spLocks/>
          </p:cNvSpPr>
          <p:nvPr/>
        </p:nvSpPr>
        <p:spPr>
          <a:xfrm>
            <a:off x="228600"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Comida de guatemala</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28674" name="Picture 2" descr="http://farm6.staticflickr.com/5174/5401658837_c818d06753.jpg"/>
          <p:cNvPicPr>
            <a:picLocks noChangeAspect="1" noChangeArrowheads="1"/>
          </p:cNvPicPr>
          <p:nvPr/>
        </p:nvPicPr>
        <p:blipFill>
          <a:blip r:embed="rId3" cstate="print"/>
          <a:srcRect l="11200" t="14414" r="36000"/>
          <a:stretch>
            <a:fillRect/>
          </a:stretch>
        </p:blipFill>
        <p:spPr bwMode="auto">
          <a:xfrm>
            <a:off x="609600" y="1447800"/>
            <a:ext cx="2514600" cy="2714626"/>
          </a:xfrm>
          <a:prstGeom prst="rect">
            <a:avLst/>
          </a:prstGeom>
          <a:noFill/>
        </p:spPr>
      </p:pic>
      <p:sp>
        <p:nvSpPr>
          <p:cNvPr id="5" name="TextBox 4"/>
          <p:cNvSpPr txBox="1"/>
          <p:nvPr/>
        </p:nvSpPr>
        <p:spPr>
          <a:xfrm>
            <a:off x="1219200" y="4267200"/>
            <a:ext cx="1133644" cy="369332"/>
          </a:xfrm>
          <a:prstGeom prst="rect">
            <a:avLst/>
          </a:prstGeom>
          <a:noFill/>
          <a:ln>
            <a:solidFill>
              <a:schemeClr val="tx1"/>
            </a:solidFill>
          </a:ln>
        </p:spPr>
        <p:txBody>
          <a:bodyPr wrap="none" rtlCol="0">
            <a:spAutoFit/>
          </a:bodyPr>
          <a:lstStyle/>
          <a:p>
            <a:r>
              <a:rPr lang="en-US" dirty="0" smtClean="0"/>
              <a:t>de </a:t>
            </a:r>
            <a:r>
              <a:rPr lang="en-US" dirty="0" err="1" smtClean="0"/>
              <a:t>mel</a:t>
            </a:r>
            <a:r>
              <a:rPr lang="en-US" dirty="0" err="1" smtClean="0">
                <a:latin typeface="Arial"/>
                <a:cs typeface="Arial"/>
              </a:rPr>
              <a:t>ó</a:t>
            </a:r>
            <a:r>
              <a:rPr lang="en-US" dirty="0" err="1" smtClean="0"/>
              <a:t>n</a:t>
            </a:r>
            <a:endParaRPr lang="en-US" dirty="0"/>
          </a:p>
        </p:txBody>
      </p:sp>
      <p:pic>
        <p:nvPicPr>
          <p:cNvPr id="28676" name="Picture 4" descr="http://esphoto980x880.mnstatic.com/rainbow-cafe_2559111.jpg"/>
          <p:cNvPicPr>
            <a:picLocks noChangeAspect="1" noChangeArrowheads="1"/>
          </p:cNvPicPr>
          <p:nvPr/>
        </p:nvPicPr>
        <p:blipFill>
          <a:blip r:embed="rId4" cstate="print"/>
          <a:srcRect/>
          <a:stretch>
            <a:fillRect/>
          </a:stretch>
        </p:blipFill>
        <p:spPr bwMode="auto">
          <a:xfrm>
            <a:off x="6400800" y="1371600"/>
            <a:ext cx="2362200" cy="3149600"/>
          </a:xfrm>
          <a:prstGeom prst="rect">
            <a:avLst/>
          </a:prstGeom>
          <a:noFill/>
        </p:spPr>
      </p:pic>
      <p:sp>
        <p:nvSpPr>
          <p:cNvPr id="7" name="TextBox 6"/>
          <p:cNvSpPr txBox="1"/>
          <p:nvPr/>
        </p:nvSpPr>
        <p:spPr>
          <a:xfrm>
            <a:off x="6705600" y="4724400"/>
            <a:ext cx="2108269" cy="369332"/>
          </a:xfrm>
          <a:prstGeom prst="rect">
            <a:avLst/>
          </a:prstGeom>
          <a:noFill/>
          <a:ln>
            <a:solidFill>
              <a:schemeClr val="tx1"/>
            </a:solidFill>
          </a:ln>
        </p:spPr>
        <p:txBody>
          <a:bodyPr wrap="none" rtlCol="0">
            <a:spAutoFit/>
          </a:bodyPr>
          <a:lstStyle/>
          <a:p>
            <a:r>
              <a:rPr lang="en-US" dirty="0" smtClean="0"/>
              <a:t>de </a:t>
            </a:r>
            <a:r>
              <a:rPr lang="en-US" dirty="0" err="1" smtClean="0"/>
              <a:t>fresa</a:t>
            </a:r>
            <a:r>
              <a:rPr lang="en-US" dirty="0" smtClean="0"/>
              <a:t> con </a:t>
            </a:r>
            <a:r>
              <a:rPr lang="en-US" dirty="0" err="1" smtClean="0"/>
              <a:t>leche</a:t>
            </a:r>
            <a:endParaRPr lang="en-US" dirty="0"/>
          </a:p>
        </p:txBody>
      </p:sp>
      <p:pic>
        <p:nvPicPr>
          <p:cNvPr id="28678" name="Picture 6" descr="http://www.prensalibre.com/vida/exquisito-licuado-banano-calor_PREIMA20120502_0169_10.jpg"/>
          <p:cNvPicPr>
            <a:picLocks noChangeAspect="1" noChangeArrowheads="1"/>
          </p:cNvPicPr>
          <p:nvPr/>
        </p:nvPicPr>
        <p:blipFill>
          <a:blip r:embed="rId5" cstate="print"/>
          <a:srcRect/>
          <a:stretch>
            <a:fillRect/>
          </a:stretch>
        </p:blipFill>
        <p:spPr bwMode="auto">
          <a:xfrm>
            <a:off x="3352800" y="1676400"/>
            <a:ext cx="2826322" cy="1924050"/>
          </a:xfrm>
          <a:prstGeom prst="rect">
            <a:avLst/>
          </a:prstGeom>
          <a:noFill/>
        </p:spPr>
      </p:pic>
      <p:pic>
        <p:nvPicPr>
          <p:cNvPr id="28680" name="Picture 8" descr="http://farm4.static.flickr.com/3238/2677991407_c54897d9a2_o.jpg"/>
          <p:cNvPicPr>
            <a:picLocks noChangeAspect="1" noChangeArrowheads="1"/>
          </p:cNvPicPr>
          <p:nvPr/>
        </p:nvPicPr>
        <p:blipFill>
          <a:blip r:embed="rId6" cstate="print"/>
          <a:srcRect/>
          <a:stretch>
            <a:fillRect/>
          </a:stretch>
        </p:blipFill>
        <p:spPr bwMode="auto">
          <a:xfrm>
            <a:off x="3276600" y="4267200"/>
            <a:ext cx="3048000" cy="2286000"/>
          </a:xfrm>
          <a:prstGeom prst="rect">
            <a:avLst/>
          </a:prstGeom>
          <a:noFill/>
        </p:spPr>
      </p:pic>
      <p:sp>
        <p:nvSpPr>
          <p:cNvPr id="10" name="TextBox 9"/>
          <p:cNvSpPr txBox="1"/>
          <p:nvPr/>
        </p:nvSpPr>
        <p:spPr>
          <a:xfrm>
            <a:off x="6781800" y="5791200"/>
            <a:ext cx="2209800" cy="646331"/>
          </a:xfrm>
          <a:prstGeom prst="rect">
            <a:avLst/>
          </a:prstGeom>
          <a:noFill/>
          <a:ln>
            <a:solidFill>
              <a:schemeClr val="tx1"/>
            </a:solidFill>
          </a:ln>
        </p:spPr>
        <p:txBody>
          <a:bodyPr wrap="square" rtlCol="0">
            <a:spAutoFit/>
          </a:bodyPr>
          <a:lstStyle/>
          <a:p>
            <a:r>
              <a:rPr lang="en-US" dirty="0" smtClean="0"/>
              <a:t>El </a:t>
            </a:r>
            <a:r>
              <a:rPr lang="en-US" dirty="0" err="1" smtClean="0"/>
              <a:t>lugar</a:t>
            </a:r>
            <a:r>
              <a:rPr lang="en-US" dirty="0" smtClean="0"/>
              <a:t> </a:t>
            </a:r>
            <a:r>
              <a:rPr lang="en-US" dirty="0" err="1" smtClean="0"/>
              <a:t>para</a:t>
            </a:r>
            <a:r>
              <a:rPr lang="en-US" dirty="0" smtClean="0"/>
              <a:t> </a:t>
            </a:r>
            <a:r>
              <a:rPr lang="en-US" dirty="0" err="1" smtClean="0"/>
              <a:t>licuados</a:t>
            </a:r>
            <a:r>
              <a:rPr lang="en-US" dirty="0" smtClean="0"/>
              <a:t> en Antigua</a:t>
            </a:r>
            <a:endParaRPr lang="en-US" dirty="0"/>
          </a:p>
        </p:txBody>
      </p:sp>
      <p:sp>
        <p:nvSpPr>
          <p:cNvPr id="11" name="Left Arrow 10"/>
          <p:cNvSpPr/>
          <p:nvPr/>
        </p:nvSpPr>
        <p:spPr>
          <a:xfrm>
            <a:off x="6400800" y="5257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TextBox 2"/>
          <p:cNvSpPr txBox="1"/>
          <p:nvPr/>
        </p:nvSpPr>
        <p:spPr>
          <a:xfrm>
            <a:off x="609600" y="49530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 13.4 million</a:t>
            </a:r>
            <a:endParaRPr lang="en-US" sz="3200" dirty="0">
              <a:latin typeface="+mj-lt"/>
            </a:endParaRPr>
          </a:p>
        </p:txBody>
      </p:sp>
      <p:sp>
        <p:nvSpPr>
          <p:cNvPr id="4" name="TextBox 3"/>
          <p:cNvSpPr txBox="1"/>
          <p:nvPr/>
        </p:nvSpPr>
        <p:spPr>
          <a:xfrm>
            <a:off x="4724400" y="304800"/>
            <a:ext cx="3276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t>El </a:t>
            </a:r>
            <a:r>
              <a:rPr lang="en-US" sz="3200" dirty="0" err="1" smtClean="0"/>
              <a:t>ingreso</a:t>
            </a:r>
            <a:r>
              <a:rPr lang="en-US" sz="3200" dirty="0" smtClean="0"/>
              <a:t> </a:t>
            </a:r>
            <a:r>
              <a:rPr lang="en-US" sz="3200" dirty="0" err="1" smtClean="0"/>
              <a:t>anual</a:t>
            </a:r>
            <a:r>
              <a:rPr lang="en-US" sz="3200" dirty="0" smtClean="0"/>
              <a:t>- $2,400 per year </a:t>
            </a:r>
            <a:endParaRPr lang="en-US" sz="3200" dirty="0"/>
          </a:p>
        </p:txBody>
      </p:sp>
      <p:sp>
        <p:nvSpPr>
          <p:cNvPr id="5" name="Content Placeholder 2"/>
          <p:cNvSpPr txBox="1">
            <a:spLocks/>
          </p:cNvSpPr>
          <p:nvPr/>
        </p:nvSpPr>
        <p:spPr>
          <a:xfrm>
            <a:off x="4114800" y="1676400"/>
            <a:ext cx="4038600" cy="1189037"/>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La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Moneda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Nacional</a:t>
            </a:r>
            <a:r>
              <a:rPr lang="en-US" sz="3200" dirty="0" smtClean="0">
                <a:solidFill>
                  <a:schemeClr val="tx2"/>
                </a:solidFill>
              </a:rPr>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El Quetzal</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2" descr="Image Detail"/>
          <p:cNvPicPr>
            <a:picLocks noChangeAspect="1" noChangeArrowheads="1"/>
          </p:cNvPicPr>
          <p:nvPr/>
        </p:nvPicPr>
        <p:blipFill>
          <a:blip r:embed="rId3" cstate="print"/>
          <a:srcRect/>
          <a:stretch>
            <a:fillRect/>
          </a:stretch>
        </p:blipFill>
        <p:spPr bwMode="auto">
          <a:xfrm>
            <a:off x="457200" y="1524000"/>
            <a:ext cx="3505200" cy="3017364"/>
          </a:xfrm>
          <a:prstGeom prst="rect">
            <a:avLst/>
          </a:prstGeom>
          <a:noFill/>
        </p:spPr>
      </p:pic>
      <p:pic>
        <p:nvPicPr>
          <p:cNvPr id="7" name="Picture 4" descr="http://ts3.mm.bing.net/images/thumbnail.aspx?q=4801795412066882&amp;id=eb65c6718ca39d3e1b63eb13ff6b9c9f"/>
          <p:cNvPicPr>
            <a:picLocks noChangeAspect="1" noChangeArrowheads="1"/>
          </p:cNvPicPr>
          <p:nvPr/>
        </p:nvPicPr>
        <p:blipFill>
          <a:blip r:embed="rId4" cstate="print"/>
          <a:srcRect/>
          <a:stretch>
            <a:fillRect/>
          </a:stretch>
        </p:blipFill>
        <p:spPr bwMode="auto">
          <a:xfrm>
            <a:off x="7620000" y="3007119"/>
            <a:ext cx="1375790" cy="3012681"/>
          </a:xfrm>
          <a:prstGeom prst="rect">
            <a:avLst/>
          </a:prstGeom>
          <a:noFill/>
        </p:spPr>
      </p:pic>
      <p:pic>
        <p:nvPicPr>
          <p:cNvPr id="8" name="Picture 4" descr="http://ts1.mm.bing.net/images/thumbnail.aspx?q=4745050300679140&amp;id=859e80b1a631c1a1bd74fd998cfca8d9"/>
          <p:cNvPicPr>
            <a:picLocks noChangeAspect="1" noChangeArrowheads="1"/>
          </p:cNvPicPr>
          <p:nvPr/>
        </p:nvPicPr>
        <p:blipFill>
          <a:blip r:embed="rId5" cstate="print"/>
          <a:srcRect/>
          <a:stretch>
            <a:fillRect/>
          </a:stretch>
        </p:blipFill>
        <p:spPr bwMode="auto">
          <a:xfrm>
            <a:off x="4343400" y="3352800"/>
            <a:ext cx="2857500" cy="1905001"/>
          </a:xfrm>
          <a:prstGeom prst="rect">
            <a:avLst/>
          </a:prstGeom>
          <a:noFill/>
        </p:spPr>
      </p:pic>
      <p:sp>
        <p:nvSpPr>
          <p:cNvPr id="9" name="TextBox 8"/>
          <p:cNvSpPr txBox="1"/>
          <p:nvPr/>
        </p:nvSpPr>
        <p:spPr>
          <a:xfrm>
            <a:off x="3962400" y="5410200"/>
            <a:ext cx="3505199" cy="646331"/>
          </a:xfrm>
          <a:prstGeom prst="rect">
            <a:avLst/>
          </a:prstGeom>
          <a:solidFill>
            <a:schemeClr val="bg2">
              <a:lumMod val="90000"/>
            </a:schemeClr>
          </a:solidFill>
          <a:ln>
            <a:solidFill>
              <a:schemeClr val="tx1"/>
            </a:solidFill>
          </a:ln>
        </p:spPr>
        <p:txBody>
          <a:bodyPr wrap="square" rtlCol="0">
            <a:spAutoFit/>
          </a:bodyPr>
          <a:lstStyle/>
          <a:p>
            <a:r>
              <a:rPr lang="en-US" b="1" dirty="0" err="1" smtClean="0"/>
              <a:t>Camioneta</a:t>
            </a:r>
            <a:r>
              <a:rPr lang="en-US" b="1" dirty="0" smtClean="0"/>
              <a:t> - “Chicken bus”</a:t>
            </a:r>
          </a:p>
          <a:p>
            <a:r>
              <a:rPr lang="en-US" dirty="0" smtClean="0"/>
              <a:t>Want to know more? </a:t>
            </a:r>
            <a:r>
              <a:rPr lang="en-US" dirty="0" smtClean="0">
                <a:hlinkClick r:id="rId6"/>
              </a:rPr>
              <a:t>Click here</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686800" cy="1184825"/>
          </a:xfrm>
        </p:spPr>
        <p:txBody>
          <a:bodyPr/>
          <a:lstStyle/>
          <a:p>
            <a:r>
              <a:rPr lang="en-US" dirty="0" smtClean="0"/>
              <a:t>El </a:t>
            </a:r>
            <a:r>
              <a:rPr lang="en-US" dirty="0" err="1" smtClean="0"/>
              <a:t>salvador</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1295400" y="1219200"/>
            <a:ext cx="7172325" cy="5118577"/>
          </a:xfrm>
          <a:prstGeom prst="rect">
            <a:avLst/>
          </a:prstGeom>
          <a:noFill/>
        </p:spPr>
      </p:pic>
      <p:sp>
        <p:nvSpPr>
          <p:cNvPr id="5" name="Down Arrow 4"/>
          <p:cNvSpPr/>
          <p:nvPr/>
        </p:nvSpPr>
        <p:spPr>
          <a:xfrm rot="14088128">
            <a:off x="1441804" y="2901190"/>
            <a:ext cx="621590" cy="2732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Salvador</a:t>
            </a:r>
            <a:endParaRPr lang="en-US" dirty="0"/>
          </a:p>
        </p:txBody>
      </p:sp>
      <p:pic>
        <p:nvPicPr>
          <p:cNvPr id="89090" name="Picture 2" descr="Map of El Salvador and El Salvador Map"/>
          <p:cNvPicPr>
            <a:picLocks noChangeAspect="1" noChangeArrowheads="1"/>
          </p:cNvPicPr>
          <p:nvPr/>
        </p:nvPicPr>
        <p:blipFill>
          <a:blip r:embed="rId3" cstate="print"/>
          <a:srcRect/>
          <a:stretch>
            <a:fillRect/>
          </a:stretch>
        </p:blipFill>
        <p:spPr bwMode="auto">
          <a:xfrm>
            <a:off x="838200" y="1219200"/>
            <a:ext cx="7494190" cy="5296885"/>
          </a:xfrm>
          <a:prstGeom prst="rect">
            <a:avLst/>
          </a:prstGeom>
          <a:noFill/>
        </p:spPr>
      </p:pic>
      <p:sp>
        <p:nvSpPr>
          <p:cNvPr id="4" name="TextBox 3">
            <a:hlinkClick r:id="rId4"/>
          </p:cNvPr>
          <p:cNvSpPr txBox="1"/>
          <p:nvPr/>
        </p:nvSpPr>
        <p:spPr>
          <a:xfrm>
            <a:off x="4572000" y="685800"/>
            <a:ext cx="2219582" cy="369332"/>
          </a:xfrm>
          <a:prstGeom prst="rect">
            <a:avLst/>
          </a:prstGeom>
          <a:solidFill>
            <a:schemeClr val="bg2">
              <a:lumMod val="75000"/>
            </a:schemeClr>
          </a:solidFill>
          <a:ln>
            <a:solidFill>
              <a:schemeClr val="tx1"/>
            </a:solidFill>
          </a:ln>
        </p:spPr>
        <p:txBody>
          <a:bodyPr wrap="none" rtlCol="0">
            <a:spAutoFit/>
          </a:bodyPr>
          <a:lstStyle/>
          <a:p>
            <a:r>
              <a:rPr lang="en-US" dirty="0" smtClean="0"/>
              <a:t>Pictorial Tour- 8 min</a:t>
            </a:r>
            <a:endParaRPr lang="en-US"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t>
            </a:r>
            <a:r>
              <a:rPr lang="en-US" dirty="0" err="1" smtClean="0"/>
              <a:t>salvador</a:t>
            </a:r>
            <a:r>
              <a:rPr lang="en-US" dirty="0" smtClean="0"/>
              <a:t>- La Capital </a:t>
            </a:r>
            <a:endParaRPr lang="en-US" dirty="0"/>
          </a:p>
        </p:txBody>
      </p:sp>
      <p:sp>
        <p:nvSpPr>
          <p:cNvPr id="4" name="Content Placeholder 3"/>
          <p:cNvSpPr>
            <a:spLocks noGrp="1"/>
          </p:cNvSpPr>
          <p:nvPr>
            <p:ph sz="half" idx="1"/>
          </p:nvPr>
        </p:nvSpPr>
        <p:spPr>
          <a:xfrm>
            <a:off x="0" y="1600200"/>
            <a:ext cx="4191000" cy="4724400"/>
          </a:xfrm>
        </p:spPr>
        <p:txBody>
          <a:bodyPr>
            <a:normAutofit fontScale="62500" lnSpcReduction="20000"/>
          </a:bodyPr>
          <a:lstStyle/>
          <a:p>
            <a:r>
              <a:rPr lang="en-US" sz="3800" dirty="0" smtClean="0"/>
              <a:t>San Salvador lies at the base of a volcano.</a:t>
            </a:r>
          </a:p>
          <a:p>
            <a:r>
              <a:rPr lang="en-US" sz="3800" dirty="0" smtClean="0"/>
              <a:t>It is home to one-third of El Salvador's population (nearly 2 million) and one-half of the country's wealth. </a:t>
            </a:r>
          </a:p>
          <a:p>
            <a:r>
              <a:rPr lang="en-US" sz="3800" dirty="0" smtClean="0"/>
              <a:t>The downtown area is filled with shops and modern buildings, but unfortunately earthquakes have damaged or destroyed many of the city's historic buildings. </a:t>
            </a:r>
          </a:p>
          <a:p>
            <a:pPr>
              <a:buNone/>
            </a:pPr>
            <a:endParaRPr lang="en-US" dirty="0"/>
          </a:p>
        </p:txBody>
      </p:sp>
      <p:sp>
        <p:nvSpPr>
          <p:cNvPr id="5" name="Content Placeholder 4"/>
          <p:cNvSpPr>
            <a:spLocks noGrp="1"/>
          </p:cNvSpPr>
          <p:nvPr>
            <p:ph sz="half" idx="2"/>
          </p:nvPr>
        </p:nvSpPr>
        <p:spPr>
          <a:xfrm>
            <a:off x="4267200" y="4724400"/>
            <a:ext cx="4572000" cy="1828800"/>
          </a:xfrm>
        </p:spPr>
        <p:txBody>
          <a:bodyPr>
            <a:noAutofit/>
          </a:bodyPr>
          <a:lstStyle/>
          <a:p>
            <a:r>
              <a:rPr lang="en-US" sz="2400" dirty="0" smtClean="0"/>
              <a:t>San Salvador's climate is tropical, although the weather can vary; the nights may be cool (especially in December</a:t>
            </a:r>
            <a:endParaRPr lang="en-US" sz="2400" dirty="0"/>
          </a:p>
        </p:txBody>
      </p:sp>
      <p:pic>
        <p:nvPicPr>
          <p:cNvPr id="49154" name="Picture 2" descr="http://trialx.com/curetalk/wp-content/blogs.dir/7/files/2011/05/cities/San_Salvador-1.jpg"/>
          <p:cNvPicPr>
            <a:picLocks noChangeAspect="1" noChangeArrowheads="1"/>
          </p:cNvPicPr>
          <p:nvPr/>
        </p:nvPicPr>
        <p:blipFill>
          <a:blip r:embed="rId3" cstate="print"/>
          <a:srcRect/>
          <a:stretch>
            <a:fillRect/>
          </a:stretch>
        </p:blipFill>
        <p:spPr bwMode="auto">
          <a:xfrm>
            <a:off x="4114800" y="1219200"/>
            <a:ext cx="4813300" cy="314669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Business in San </a:t>
            </a:r>
            <a:r>
              <a:rPr lang="en-US" dirty="0" err="1" smtClean="0"/>
              <a:t>salvador</a:t>
            </a:r>
            <a:endParaRPr lang="en-US" dirty="0"/>
          </a:p>
        </p:txBody>
      </p:sp>
      <p:sp>
        <p:nvSpPr>
          <p:cNvPr id="3" name="Content Placeholder 2"/>
          <p:cNvSpPr>
            <a:spLocks noGrp="1"/>
          </p:cNvSpPr>
          <p:nvPr>
            <p:ph idx="1"/>
          </p:nvPr>
        </p:nvSpPr>
        <p:spPr>
          <a:xfrm>
            <a:off x="228600" y="1295400"/>
            <a:ext cx="8686800" cy="6019800"/>
          </a:xfrm>
        </p:spPr>
        <p:txBody>
          <a:bodyPr>
            <a:normAutofit fontScale="47500" lnSpcReduction="20000"/>
          </a:bodyPr>
          <a:lstStyle/>
          <a:p>
            <a:pPr>
              <a:buNone/>
            </a:pPr>
            <a:r>
              <a:rPr lang="en-US" dirty="0" smtClean="0"/>
              <a:t>. </a:t>
            </a:r>
          </a:p>
          <a:p>
            <a:r>
              <a:rPr lang="en-US" sz="4400" dirty="0" err="1" smtClean="0"/>
              <a:t>Feria</a:t>
            </a:r>
            <a:r>
              <a:rPr lang="en-US" sz="4400" dirty="0" smtClean="0"/>
              <a:t> </a:t>
            </a:r>
            <a:r>
              <a:rPr lang="en-US" sz="4400" dirty="0" err="1" smtClean="0"/>
              <a:t>Internacional</a:t>
            </a:r>
            <a:r>
              <a:rPr lang="en-US" sz="4400" dirty="0" smtClean="0"/>
              <a:t> de El Salvador is the largest convention center in Central America. </a:t>
            </a:r>
          </a:p>
          <a:p>
            <a:r>
              <a:rPr lang="en-US" sz="4400" dirty="0" smtClean="0"/>
              <a:t>El Salvador is rated the third best place for investment in Latin America by Moody's. </a:t>
            </a:r>
          </a:p>
          <a:p>
            <a:r>
              <a:rPr lang="en-US" sz="4400" dirty="0" smtClean="0"/>
              <a:t>Some of the very wealthy business families in San Salvador and throughout El Salvador are </a:t>
            </a:r>
            <a:r>
              <a:rPr lang="en-US" sz="4400" dirty="0" err="1" smtClean="0"/>
              <a:t>Siman</a:t>
            </a:r>
            <a:r>
              <a:rPr lang="en-US" sz="4400" dirty="0" smtClean="0"/>
              <a:t> (owners of the largest department store chain in Central America), </a:t>
            </a:r>
            <a:r>
              <a:rPr lang="en-US" sz="4400" dirty="0" err="1" smtClean="0"/>
              <a:t>Poma</a:t>
            </a:r>
            <a:r>
              <a:rPr lang="en-US" sz="4400" dirty="0" smtClean="0"/>
              <a:t> (owners of </a:t>
            </a:r>
            <a:r>
              <a:rPr lang="en-US" sz="4400" dirty="0" err="1" smtClean="0"/>
              <a:t>Grupo</a:t>
            </a:r>
            <a:r>
              <a:rPr lang="en-US" sz="4400" dirty="0" smtClean="0"/>
              <a:t> </a:t>
            </a:r>
            <a:r>
              <a:rPr lang="en-US" sz="4400" dirty="0" err="1" smtClean="0"/>
              <a:t>Roble</a:t>
            </a:r>
            <a:r>
              <a:rPr lang="en-US" sz="4400" dirty="0" smtClean="0"/>
              <a:t> and </a:t>
            </a:r>
            <a:r>
              <a:rPr lang="en-US" sz="4400" dirty="0" err="1" smtClean="0"/>
              <a:t>Grupo</a:t>
            </a:r>
            <a:r>
              <a:rPr lang="en-US" sz="4400" dirty="0" smtClean="0"/>
              <a:t> </a:t>
            </a:r>
            <a:r>
              <a:rPr lang="en-US" sz="4400" dirty="0" err="1" smtClean="0"/>
              <a:t>Poma</a:t>
            </a:r>
            <a:r>
              <a:rPr lang="en-US" sz="4400" dirty="0" smtClean="0"/>
              <a:t>), </a:t>
            </a:r>
            <a:r>
              <a:rPr lang="en-US" sz="4400" dirty="0" err="1" smtClean="0"/>
              <a:t>Quiros</a:t>
            </a:r>
            <a:r>
              <a:rPr lang="en-US" sz="4400" dirty="0" smtClean="0"/>
              <a:t> (owners of </a:t>
            </a:r>
            <a:r>
              <a:rPr lang="en-US" sz="4400" dirty="0" err="1" smtClean="0"/>
              <a:t>Grupo</a:t>
            </a:r>
            <a:r>
              <a:rPr lang="en-US" sz="4400" dirty="0" smtClean="0"/>
              <a:t> Q in Central America), </a:t>
            </a:r>
            <a:r>
              <a:rPr lang="en-US" sz="4400" dirty="0" err="1" smtClean="0"/>
              <a:t>Kriete</a:t>
            </a:r>
            <a:r>
              <a:rPr lang="en-US" sz="4400" dirty="0" smtClean="0"/>
              <a:t> (owners of TACA Airlines), </a:t>
            </a:r>
            <a:r>
              <a:rPr lang="en-US" sz="4400" dirty="0" err="1" smtClean="0"/>
              <a:t>Dueñas</a:t>
            </a:r>
            <a:r>
              <a:rPr lang="en-US" sz="4400" dirty="0" smtClean="0"/>
              <a:t> (owners of La Gran Via), the family that owns Biggest, Pops, Nash and Mister Donut, and a lot of other important families.</a:t>
            </a:r>
          </a:p>
          <a:p>
            <a:r>
              <a:rPr lang="en-US" sz="4400" dirty="0" smtClean="0"/>
              <a:t>The wealthy live in exclusive suburbs behind tall security walls or luxury condominium buildings. Wealthier areas such as San Benito, Colonia Escalon, Colonia San Francisco, Colonia </a:t>
            </a:r>
            <a:r>
              <a:rPr lang="en-US" sz="4400" dirty="0" err="1" smtClean="0"/>
              <a:t>Maquilishuat</a:t>
            </a:r>
            <a:r>
              <a:rPr lang="en-US" sz="4400" dirty="0" smtClean="0"/>
              <a:t>, Santa Elena (where the US embassy is located) and Ciudad </a:t>
            </a:r>
            <a:r>
              <a:rPr lang="en-US" sz="4400" dirty="0" err="1" smtClean="0"/>
              <a:t>Merliot</a:t>
            </a:r>
            <a:r>
              <a:rPr lang="en-US" sz="4400" dirty="0" smtClean="0"/>
              <a:t> have tree-lined avenues, the biggest malls in Central America, bars, clubs, gyms, restaurants, luxury hotels, modern high-rise buildings, plazas, boutiques, cafes, luxury salons, jewelry stores, etc.</a:t>
            </a: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Llopango</a:t>
            </a:r>
            <a:r>
              <a:rPr lang="en-US" dirty="0" smtClean="0"/>
              <a:t> market</a:t>
            </a:r>
            <a:endParaRPr lang="en-US" dirty="0"/>
          </a:p>
        </p:txBody>
      </p:sp>
      <p:sp>
        <p:nvSpPr>
          <p:cNvPr id="3" name="TextBox 2"/>
          <p:cNvSpPr txBox="1"/>
          <p:nvPr/>
        </p:nvSpPr>
        <p:spPr>
          <a:xfrm>
            <a:off x="3429000" y="1524000"/>
            <a:ext cx="2286000" cy="4708981"/>
          </a:xfrm>
          <a:prstGeom prst="rect">
            <a:avLst/>
          </a:prstGeom>
          <a:noFill/>
        </p:spPr>
        <p:txBody>
          <a:bodyPr wrap="square" rtlCol="0">
            <a:spAutoFit/>
          </a:bodyPr>
          <a:lstStyle/>
          <a:p>
            <a:r>
              <a:rPr lang="en-US" sz="2000" dirty="0" smtClean="0"/>
              <a:t>East of the city visit the </a:t>
            </a:r>
            <a:r>
              <a:rPr lang="en-US" sz="2000" dirty="0" err="1" smtClean="0"/>
              <a:t>Llopango</a:t>
            </a:r>
            <a:r>
              <a:rPr lang="en-US" sz="2000" dirty="0" smtClean="0"/>
              <a:t> markets. The best buys here are local crafts including hammocks which are hand-made and very cheap. Other items include carved figures, a lot based on the </a:t>
            </a:r>
            <a:r>
              <a:rPr lang="en-US" sz="2000" dirty="0" err="1" smtClean="0"/>
              <a:t>Pipil</a:t>
            </a:r>
            <a:r>
              <a:rPr lang="en-US" sz="2000" dirty="0" smtClean="0"/>
              <a:t> deities and leather work.</a:t>
            </a:r>
            <a:endParaRPr lang="en-US" sz="2000" dirty="0"/>
          </a:p>
        </p:txBody>
      </p:sp>
      <p:pic>
        <p:nvPicPr>
          <p:cNvPr id="43010" name="Picture 2" descr="http://galenf.com/centralamerica/salvador30.jpg"/>
          <p:cNvPicPr>
            <a:picLocks noChangeAspect="1" noChangeArrowheads="1"/>
          </p:cNvPicPr>
          <p:nvPr/>
        </p:nvPicPr>
        <p:blipFill>
          <a:blip r:embed="rId3" cstate="print"/>
          <a:srcRect/>
          <a:stretch>
            <a:fillRect/>
          </a:stretch>
        </p:blipFill>
        <p:spPr bwMode="auto">
          <a:xfrm>
            <a:off x="228599" y="1447800"/>
            <a:ext cx="3019307" cy="4603556"/>
          </a:xfrm>
          <a:prstGeom prst="rect">
            <a:avLst/>
          </a:prstGeom>
          <a:noFill/>
        </p:spPr>
      </p:pic>
      <p:pic>
        <p:nvPicPr>
          <p:cNvPr id="43014" name="Picture 6" descr="http://galenf.com/salvador/3/2011-06-01_mer_2285.jpg"/>
          <p:cNvPicPr>
            <a:picLocks noChangeAspect="1" noChangeArrowheads="1"/>
          </p:cNvPicPr>
          <p:nvPr/>
        </p:nvPicPr>
        <p:blipFill>
          <a:blip r:embed="rId4" cstate="print"/>
          <a:srcRect/>
          <a:stretch>
            <a:fillRect/>
          </a:stretch>
        </p:blipFill>
        <p:spPr bwMode="auto">
          <a:xfrm>
            <a:off x="5867400" y="3276600"/>
            <a:ext cx="2743200" cy="3249931"/>
          </a:xfrm>
          <a:prstGeom prst="rect">
            <a:avLst/>
          </a:prstGeom>
          <a:noFill/>
        </p:spPr>
      </p:pic>
      <p:pic>
        <p:nvPicPr>
          <p:cNvPr id="43016" name="Picture 8" descr="http://galenf.com/salvador/3/2011-06-01_ca_9123.jpg"/>
          <p:cNvPicPr>
            <a:picLocks noChangeAspect="1" noChangeArrowheads="1"/>
          </p:cNvPicPr>
          <p:nvPr/>
        </p:nvPicPr>
        <p:blipFill>
          <a:blip r:embed="rId5" cstate="print"/>
          <a:srcRect l="21276" t="15043"/>
          <a:stretch>
            <a:fillRect/>
          </a:stretch>
        </p:blipFill>
        <p:spPr bwMode="auto">
          <a:xfrm>
            <a:off x="5943600" y="304800"/>
            <a:ext cx="2819400" cy="2582016"/>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1000"/>
                                        <p:tgtEl>
                                          <p:spTgt spid="43010"/>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43016"/>
                                        </p:tgtEl>
                                        <p:attrNameLst>
                                          <p:attrName>style.visibility</p:attrName>
                                        </p:attrNameLst>
                                      </p:cBhvr>
                                      <p:to>
                                        <p:strVal val="visible"/>
                                      </p:to>
                                    </p:set>
                                    <p:animEffect transition="in" filter="box(in)">
                                      <p:cBhvr>
                                        <p:cTn id="11" dur="1000"/>
                                        <p:tgtEl>
                                          <p:spTgt spid="43016"/>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box(in)">
                                      <p:cBhvr>
                                        <p:cTn id="15"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Tazumal</a:t>
            </a:r>
            <a:endParaRPr lang="en-US" dirty="0"/>
          </a:p>
        </p:txBody>
      </p:sp>
      <p:pic>
        <p:nvPicPr>
          <p:cNvPr id="47106" name="Picture 2" descr="Tazumal"/>
          <p:cNvPicPr>
            <a:picLocks noChangeAspect="1" noChangeArrowheads="1"/>
          </p:cNvPicPr>
          <p:nvPr/>
        </p:nvPicPr>
        <p:blipFill>
          <a:blip r:embed="rId3" cstate="print"/>
          <a:srcRect/>
          <a:stretch>
            <a:fillRect/>
          </a:stretch>
        </p:blipFill>
        <p:spPr bwMode="auto">
          <a:xfrm>
            <a:off x="3581400" y="228600"/>
            <a:ext cx="5203112" cy="3943960"/>
          </a:xfrm>
          <a:prstGeom prst="rect">
            <a:avLst/>
          </a:prstGeom>
          <a:noFill/>
        </p:spPr>
      </p:pic>
      <p:sp>
        <p:nvSpPr>
          <p:cNvPr id="5" name="TextBox 4"/>
          <p:cNvSpPr txBox="1"/>
          <p:nvPr/>
        </p:nvSpPr>
        <p:spPr>
          <a:xfrm>
            <a:off x="457200" y="4267200"/>
            <a:ext cx="8305800" cy="2462213"/>
          </a:xfrm>
          <a:prstGeom prst="rect">
            <a:avLst/>
          </a:prstGeom>
          <a:noFill/>
          <a:ln>
            <a:solidFill>
              <a:schemeClr val="tx1"/>
            </a:solidFill>
          </a:ln>
        </p:spPr>
        <p:txBody>
          <a:bodyPr wrap="square" rtlCol="0">
            <a:spAutoFit/>
          </a:bodyPr>
          <a:lstStyle/>
          <a:p>
            <a:pPr>
              <a:buNone/>
            </a:pPr>
            <a:r>
              <a:rPr lang="en-US" sz="2200" dirty="0" smtClean="0"/>
              <a:t>The excavated remains of </a:t>
            </a:r>
            <a:r>
              <a:rPr lang="en-US" sz="2200" dirty="0" err="1" smtClean="0"/>
              <a:t>Tazumal</a:t>
            </a:r>
            <a:r>
              <a:rPr lang="en-US" sz="2200" dirty="0" smtClean="0"/>
              <a:t> span a period of over 1000 years, from around 100 AD to 1200 AD. It’s believed that the city functioned as an important trading center, and that much of its ruins still remain unexcavated. Most of the construction took place around 400 to 680 AD with building made of adobe, or stone set in adobe, and a facing of lime plaster. The site was abandoned around AD 1200.</a:t>
            </a:r>
          </a:p>
        </p:txBody>
      </p:sp>
      <p:sp>
        <p:nvSpPr>
          <p:cNvPr id="6" name="TextBox 5">
            <a:hlinkClick r:id="rId4"/>
          </p:cNvPr>
          <p:cNvSpPr txBox="1"/>
          <p:nvPr/>
        </p:nvSpPr>
        <p:spPr>
          <a:xfrm>
            <a:off x="533400" y="1905000"/>
            <a:ext cx="1371600" cy="1200329"/>
          </a:xfrm>
          <a:prstGeom prst="rect">
            <a:avLst/>
          </a:prstGeom>
          <a:solidFill>
            <a:schemeClr val="bg2">
              <a:lumMod val="75000"/>
            </a:schemeClr>
          </a:solidFill>
        </p:spPr>
        <p:txBody>
          <a:bodyPr wrap="square" rtlCol="0">
            <a:spAutoFit/>
          </a:bodyPr>
          <a:lstStyle/>
          <a:p>
            <a:r>
              <a:rPr lang="en-US" dirty="0" smtClean="0"/>
              <a:t>El Salvador Unplugged: #7 </a:t>
            </a:r>
            <a:r>
              <a:rPr lang="en-US" dirty="0" err="1" smtClean="0"/>
              <a:t>Tazumal</a:t>
            </a:r>
            <a:r>
              <a:rPr lang="en-US" dirty="0" smtClean="0"/>
              <a:t> Video</a:t>
            </a:r>
            <a:endParaRPr 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73352"/>
            <a:ext cx="8686800" cy="841248"/>
          </a:xfrm>
        </p:spPr>
        <p:txBody>
          <a:bodyPr/>
          <a:lstStyle/>
          <a:p>
            <a:r>
              <a:rPr lang="en-US" dirty="0" smtClean="0"/>
              <a:t>Los </a:t>
            </a:r>
            <a:r>
              <a:rPr lang="en-US" dirty="0" err="1" smtClean="0"/>
              <a:t>cobanos</a:t>
            </a:r>
            <a:r>
              <a:rPr lang="en-US" dirty="0" smtClean="0"/>
              <a:t> - fishing</a:t>
            </a:r>
            <a:endParaRPr lang="en-US" dirty="0"/>
          </a:p>
        </p:txBody>
      </p:sp>
      <p:pic>
        <p:nvPicPr>
          <p:cNvPr id="45058" name="Picture 2" descr="http://media-cdn.tripadvisor.com/media/photo-s/01/07/a8/93/el-salvador-fishing.jpg">
            <a:hlinkClick r:id="rId3"/>
          </p:cNvPr>
          <p:cNvPicPr>
            <a:picLocks noChangeAspect="1" noChangeArrowheads="1"/>
          </p:cNvPicPr>
          <p:nvPr/>
        </p:nvPicPr>
        <p:blipFill>
          <a:blip r:embed="rId4" cstate="print"/>
          <a:srcRect/>
          <a:stretch>
            <a:fillRect/>
          </a:stretch>
        </p:blipFill>
        <p:spPr bwMode="auto">
          <a:xfrm>
            <a:off x="5410200" y="381000"/>
            <a:ext cx="3209925" cy="4286250"/>
          </a:xfrm>
          <a:prstGeom prst="rect">
            <a:avLst/>
          </a:prstGeom>
          <a:noFill/>
        </p:spPr>
      </p:pic>
      <p:pic>
        <p:nvPicPr>
          <p:cNvPr id="45059" name="Picture 3" descr="companylogo.JPG"/>
          <p:cNvPicPr>
            <a:picLocks noChangeAspect="1" noChangeArrowheads="1"/>
          </p:cNvPicPr>
          <p:nvPr/>
        </p:nvPicPr>
        <p:blipFill>
          <a:blip r:embed="rId5" cstate="print"/>
          <a:srcRect/>
          <a:stretch>
            <a:fillRect/>
          </a:stretch>
        </p:blipFill>
        <p:spPr bwMode="auto">
          <a:xfrm>
            <a:off x="152400" y="113621"/>
            <a:ext cx="2362200" cy="1562779"/>
          </a:xfrm>
          <a:prstGeom prst="rect">
            <a:avLst/>
          </a:prstGeom>
          <a:noFill/>
        </p:spPr>
      </p:pic>
      <p:sp>
        <p:nvSpPr>
          <p:cNvPr id="5" name="TextBox 4"/>
          <p:cNvSpPr txBox="1"/>
          <p:nvPr/>
        </p:nvSpPr>
        <p:spPr>
          <a:xfrm>
            <a:off x="1828800" y="5638800"/>
            <a:ext cx="7086600" cy="923330"/>
          </a:xfrm>
          <a:prstGeom prst="rect">
            <a:avLst/>
          </a:prstGeom>
          <a:noFill/>
          <a:ln>
            <a:solidFill>
              <a:schemeClr val="tx1"/>
            </a:solidFill>
          </a:ln>
        </p:spPr>
        <p:txBody>
          <a:bodyPr wrap="square" rtlCol="0">
            <a:spAutoFit/>
          </a:bodyPr>
          <a:lstStyle/>
          <a:p>
            <a:r>
              <a:rPr lang="en-US" dirty="0" smtClean="0"/>
              <a:t>The biodiversity observed daily at the reef accounts for some of the best fishing attracting massive amounts of baitfish and giving fishing enthusiasts priceless experiences with amazing fish. </a:t>
            </a:r>
            <a:endParaRPr lang="en-US" dirty="0"/>
          </a:p>
        </p:txBody>
      </p:sp>
      <p:sp>
        <p:nvSpPr>
          <p:cNvPr id="6" name="TextBox 5"/>
          <p:cNvSpPr txBox="1"/>
          <p:nvPr/>
        </p:nvSpPr>
        <p:spPr>
          <a:xfrm>
            <a:off x="228600" y="2514600"/>
            <a:ext cx="4419600" cy="3170099"/>
          </a:xfrm>
          <a:prstGeom prst="rect">
            <a:avLst/>
          </a:prstGeom>
          <a:noFill/>
        </p:spPr>
        <p:txBody>
          <a:bodyPr wrap="square" rtlCol="0">
            <a:spAutoFit/>
          </a:bodyPr>
          <a:lstStyle/>
          <a:p>
            <a:r>
              <a:rPr lang="en-US" sz="2000" b="1" dirty="0" smtClean="0"/>
              <a:t>Los </a:t>
            </a:r>
            <a:r>
              <a:rPr lang="en-US" sz="2000" b="1" dirty="0" err="1" smtClean="0"/>
              <a:t>Cobanos</a:t>
            </a:r>
            <a:r>
              <a:rPr lang="en-US" sz="2000" b="1" dirty="0" smtClean="0"/>
              <a:t> </a:t>
            </a:r>
            <a:r>
              <a:rPr lang="en-US" sz="2000" dirty="0" smtClean="0"/>
              <a:t>is a protected national reserve where you can expect to find anything but a sophisticated marina and no yachts. The reef is the largest in the Americas Pacific anywhere between Los </a:t>
            </a:r>
            <a:r>
              <a:rPr lang="en-US" sz="2000" dirty="0" err="1" smtClean="0"/>
              <a:t>Cabos</a:t>
            </a:r>
            <a:r>
              <a:rPr lang="en-US" sz="2000" dirty="0" smtClean="0"/>
              <a:t> and Tierra del Fuego. It is estimated that the corals at the reef are more than 150 years old and some of them near 2 meters in height</a:t>
            </a:r>
            <a:endParaRPr lang="en-US" sz="20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304800" y="1600200"/>
            <a:ext cx="4114800" cy="2362200"/>
          </a:xfrm>
          <a:ln>
            <a:solidFill>
              <a:schemeClr val="tx1"/>
            </a:solidFill>
          </a:ln>
        </p:spPr>
        <p:txBody>
          <a:bodyPr/>
          <a:lstStyle/>
          <a:p>
            <a:r>
              <a:rPr lang="en-US" dirty="0" smtClean="0"/>
              <a:t>Oscar Romero</a:t>
            </a:r>
          </a:p>
          <a:p>
            <a:pPr lvl="1"/>
            <a:r>
              <a:rPr lang="en-US" dirty="0" smtClean="0"/>
              <a:t>1917-1980</a:t>
            </a:r>
          </a:p>
          <a:p>
            <a:pPr lvl="1"/>
            <a:r>
              <a:rPr lang="en-US" dirty="0" err="1" smtClean="0"/>
              <a:t>Archibishop</a:t>
            </a:r>
            <a:endParaRPr lang="en-US" dirty="0" smtClean="0"/>
          </a:p>
          <a:p>
            <a:pPr lvl="1"/>
            <a:r>
              <a:rPr lang="en-US" dirty="0" smtClean="0"/>
              <a:t>Murdered during Civil War</a:t>
            </a:r>
            <a:endParaRPr lang="en-US" dirty="0"/>
          </a:p>
        </p:txBody>
      </p:sp>
      <p:sp>
        <p:nvSpPr>
          <p:cNvPr id="4" name="Content Placeholder 3"/>
          <p:cNvSpPr>
            <a:spLocks noGrp="1"/>
          </p:cNvSpPr>
          <p:nvPr>
            <p:ph sz="half" idx="2"/>
          </p:nvPr>
        </p:nvSpPr>
        <p:spPr>
          <a:xfrm>
            <a:off x="4648200" y="4114800"/>
            <a:ext cx="4267200" cy="2286000"/>
          </a:xfrm>
          <a:ln>
            <a:solidFill>
              <a:schemeClr val="tx1"/>
            </a:solidFill>
          </a:ln>
        </p:spPr>
        <p:txBody>
          <a:bodyPr/>
          <a:lstStyle/>
          <a:p>
            <a:r>
              <a:rPr lang="en-US" dirty="0" smtClean="0"/>
              <a:t>Christy </a:t>
            </a:r>
            <a:r>
              <a:rPr lang="en-US" dirty="0" err="1" smtClean="0"/>
              <a:t>Turlington</a:t>
            </a:r>
            <a:endParaRPr lang="en-US" dirty="0" smtClean="0"/>
          </a:p>
          <a:p>
            <a:pPr lvl="1"/>
            <a:r>
              <a:rPr lang="en-US" dirty="0" smtClean="0"/>
              <a:t>Born 1969</a:t>
            </a:r>
          </a:p>
          <a:p>
            <a:pPr lvl="1"/>
            <a:r>
              <a:rPr lang="en-US" dirty="0" smtClean="0"/>
              <a:t>Half Salvadoran</a:t>
            </a:r>
          </a:p>
          <a:p>
            <a:pPr lvl="1"/>
            <a:r>
              <a:rPr lang="en-US" dirty="0" smtClean="0"/>
              <a:t>Supermodel</a:t>
            </a:r>
            <a:endParaRPr lang="en-US" dirty="0"/>
          </a:p>
        </p:txBody>
      </p:sp>
      <p:pic>
        <p:nvPicPr>
          <p:cNvPr id="38914" name="Picture 2" descr="File:Óscar Arnulfo Romero y Galdámez .jpg">
            <a:hlinkClick r:id="rId3"/>
          </p:cNvPr>
          <p:cNvPicPr>
            <a:picLocks noChangeAspect="1" noChangeArrowheads="1"/>
          </p:cNvPicPr>
          <p:nvPr/>
        </p:nvPicPr>
        <p:blipFill>
          <a:blip r:embed="rId4" cstate="print"/>
          <a:srcRect/>
          <a:stretch>
            <a:fillRect/>
          </a:stretch>
        </p:blipFill>
        <p:spPr bwMode="auto">
          <a:xfrm>
            <a:off x="2895600" y="3695699"/>
            <a:ext cx="1476375" cy="2400301"/>
          </a:xfrm>
          <a:prstGeom prst="rect">
            <a:avLst/>
          </a:prstGeom>
          <a:noFill/>
        </p:spPr>
      </p:pic>
      <p:sp>
        <p:nvSpPr>
          <p:cNvPr id="6" name="TextBox 5"/>
          <p:cNvSpPr txBox="1"/>
          <p:nvPr/>
        </p:nvSpPr>
        <p:spPr>
          <a:xfrm>
            <a:off x="228600" y="4267200"/>
            <a:ext cx="2590800" cy="1754326"/>
          </a:xfrm>
          <a:prstGeom prst="rect">
            <a:avLst/>
          </a:prstGeom>
          <a:noFill/>
          <a:ln>
            <a:solidFill>
              <a:schemeClr val="tx1"/>
            </a:solidFill>
          </a:ln>
        </p:spPr>
        <p:txBody>
          <a:bodyPr wrap="square" rtlCol="0">
            <a:spAutoFit/>
          </a:bodyPr>
          <a:lstStyle/>
          <a:p>
            <a:pPr algn="ctr"/>
            <a:r>
              <a:rPr lang="en-US" dirty="0" smtClean="0"/>
              <a:t>Criticized  the government and spoke out against poverty, social injustice, assassinations and torture.</a:t>
            </a:r>
            <a:endParaRPr lang="en-US" dirty="0"/>
          </a:p>
        </p:txBody>
      </p:sp>
      <p:sp>
        <p:nvSpPr>
          <p:cNvPr id="7" name="TextBox 6">
            <a:hlinkClick r:id="rId5"/>
          </p:cNvPr>
          <p:cNvSpPr txBox="1"/>
          <p:nvPr/>
        </p:nvSpPr>
        <p:spPr>
          <a:xfrm>
            <a:off x="304800" y="6172200"/>
            <a:ext cx="2438400" cy="369332"/>
          </a:xfrm>
          <a:prstGeom prst="rect">
            <a:avLst/>
          </a:prstGeom>
          <a:solidFill>
            <a:schemeClr val="bg2">
              <a:lumMod val="75000"/>
            </a:schemeClr>
          </a:solidFill>
          <a:ln>
            <a:solidFill>
              <a:schemeClr val="tx1"/>
            </a:solidFill>
          </a:ln>
        </p:spPr>
        <p:txBody>
          <a:bodyPr wrap="square" rtlCol="0">
            <a:spAutoFit/>
          </a:bodyPr>
          <a:lstStyle/>
          <a:p>
            <a:r>
              <a:rPr lang="en-US" dirty="0" smtClean="0"/>
              <a:t>Trailer : </a:t>
            </a:r>
            <a:r>
              <a:rPr lang="en-US" i="1" dirty="0" smtClean="0"/>
              <a:t>Romero</a:t>
            </a:r>
            <a:r>
              <a:rPr lang="en-US" dirty="0" smtClean="0"/>
              <a:t> 1989</a:t>
            </a:r>
            <a:endParaRPr lang="en-US" dirty="0"/>
          </a:p>
        </p:txBody>
      </p:sp>
      <p:sp>
        <p:nvSpPr>
          <p:cNvPr id="8" name="TextBox 7">
            <a:hlinkClick r:id="rId6"/>
          </p:cNvPr>
          <p:cNvSpPr txBox="1"/>
          <p:nvPr/>
        </p:nvSpPr>
        <p:spPr>
          <a:xfrm>
            <a:off x="3124200" y="6260068"/>
            <a:ext cx="990600" cy="369332"/>
          </a:xfrm>
          <a:prstGeom prst="rect">
            <a:avLst/>
          </a:prstGeom>
          <a:solidFill>
            <a:schemeClr val="bg2">
              <a:lumMod val="75000"/>
            </a:schemeClr>
          </a:solidFill>
          <a:ln>
            <a:solidFill>
              <a:schemeClr val="tx1"/>
            </a:solidFill>
          </a:ln>
        </p:spPr>
        <p:txBody>
          <a:bodyPr wrap="square" rtlCol="0">
            <a:spAutoFit/>
          </a:bodyPr>
          <a:lstStyle/>
          <a:p>
            <a:r>
              <a:rPr lang="en-US" dirty="0" smtClean="0"/>
              <a:t>Tribute</a:t>
            </a:r>
            <a:endParaRPr lang="en-US" dirty="0"/>
          </a:p>
        </p:txBody>
      </p:sp>
      <p:pic>
        <p:nvPicPr>
          <p:cNvPr id="38916" name="Picture 4" descr="http://ts1.mm.bing.net/th?id=H.4867470213710616&amp;pid=15.1"/>
          <p:cNvPicPr>
            <a:picLocks noChangeAspect="1" noChangeArrowheads="1"/>
          </p:cNvPicPr>
          <p:nvPr/>
        </p:nvPicPr>
        <p:blipFill>
          <a:blip r:embed="rId7" cstate="print"/>
          <a:srcRect/>
          <a:stretch>
            <a:fillRect/>
          </a:stretch>
        </p:blipFill>
        <p:spPr bwMode="auto">
          <a:xfrm>
            <a:off x="4800600" y="762000"/>
            <a:ext cx="3998383" cy="2998788"/>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914"/>
                                        </p:tgtEl>
                                        <p:attrNameLst>
                                          <p:attrName>style.visibility</p:attrName>
                                        </p:attrNameLst>
                                      </p:cBhvr>
                                      <p:to>
                                        <p:strVal val="visible"/>
                                      </p:to>
                                    </p:set>
                                    <p:animEffect transition="in" filter="fade">
                                      <p:cBhvr>
                                        <p:cTn id="26" dur="2000"/>
                                        <p:tgtEl>
                                          <p:spTgt spid="3891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916"/>
                                        </p:tgtEl>
                                        <p:attrNameLst>
                                          <p:attrName>style.visibility</p:attrName>
                                        </p:attrNameLst>
                                      </p:cBhvr>
                                      <p:to>
                                        <p:strVal val="visible"/>
                                      </p:to>
                                    </p:set>
                                    <p:animEffect transition="in" filter="fade">
                                      <p:cBhvr>
                                        <p:cTn id="42" dur="1000"/>
                                        <p:tgtEl>
                                          <p:spTgt spid="3891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4">
                                            <p:bg/>
                                          </p:spTgt>
                                        </p:tgtEl>
                                        <p:attrNameLst>
                                          <p:attrName>style.visibility</p:attrName>
                                        </p:attrNameLst>
                                      </p:cBhvr>
                                      <p:to>
                                        <p:strVal val="visible"/>
                                      </p:to>
                                    </p:set>
                                    <p:animEffect transition="in" filter="fade">
                                      <p:cBhvr>
                                        <p:cTn id="46" dur="2000"/>
                                        <p:tgtEl>
                                          <p:spTgt spid="4">
                                            <p:bg/>
                                          </p:spTgt>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fade">
                                      <p:cBhvr>
                                        <p:cTn id="50" dur="2000"/>
                                        <p:tgtEl>
                                          <p:spTgt spid="4">
                                            <p:txEl>
                                              <p:pRg st="0" end="0"/>
                                            </p:txEl>
                                          </p:spTgt>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2000"/>
                                        <p:tgtEl>
                                          <p:spTgt spid="4">
                                            <p:txEl>
                                              <p:pRg st="1" end="1"/>
                                            </p:txEl>
                                          </p:spTgt>
                                        </p:tgtEl>
                                      </p:cBhvr>
                                    </p:animEffect>
                                  </p:childTnLst>
                                </p:cTn>
                              </p:par>
                            </p:childTnLst>
                          </p:cTn>
                        </p:par>
                        <p:par>
                          <p:cTn id="55" fill="hold">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fade">
                                      <p:cBhvr>
                                        <p:cTn id="58" dur="2000"/>
                                        <p:tgtEl>
                                          <p:spTgt spid="4">
                                            <p:txEl>
                                              <p:pRg st="2" end="2"/>
                                            </p:txEl>
                                          </p:spTgt>
                                        </p:tgtEl>
                                      </p:cBhvr>
                                    </p:animEffect>
                                  </p:childTnLst>
                                </p:cTn>
                              </p:par>
                            </p:childTnLst>
                          </p:cTn>
                        </p:par>
                        <p:par>
                          <p:cTn id="59" fill="hold">
                            <p:stCondLst>
                              <p:cond delay="9000"/>
                            </p:stCondLst>
                            <p:childTnLst>
                              <p:par>
                                <p:cTn id="60" presetID="10" presetClass="entr" presetSubtype="0" fill="hold" grpId="0" nodeType="after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184825"/>
          </a:xfrm>
        </p:spPr>
        <p:txBody>
          <a:bodyPr/>
          <a:lstStyle/>
          <a:p>
            <a:r>
              <a:rPr lang="en-US" dirty="0" err="1" smtClean="0"/>
              <a:t>guatemala</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762000" y="1143000"/>
            <a:ext cx="7260634" cy="5181599"/>
          </a:xfrm>
          <a:prstGeom prst="rect">
            <a:avLst/>
          </a:prstGeom>
          <a:noFill/>
        </p:spPr>
      </p:pic>
      <p:sp>
        <p:nvSpPr>
          <p:cNvPr id="5" name="Down Arrow 4"/>
          <p:cNvSpPr/>
          <p:nvPr/>
        </p:nvSpPr>
        <p:spPr>
          <a:xfrm rot="2233503">
            <a:off x="2722690" y="234549"/>
            <a:ext cx="571574" cy="1638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a:t>
            </a:r>
            <a:r>
              <a:rPr lang="en-US" dirty="0" err="1" smtClean="0"/>
              <a:t>salvadoreÑa</a:t>
            </a:r>
            <a:endParaRPr lang="en-US" dirty="0"/>
          </a:p>
        </p:txBody>
      </p:sp>
      <p:sp>
        <p:nvSpPr>
          <p:cNvPr id="3" name="Title 1"/>
          <p:cNvSpPr txBox="1">
            <a:spLocks/>
          </p:cNvSpPr>
          <p:nvPr/>
        </p:nvSpPr>
        <p:spPr>
          <a:xfrm>
            <a:off x="609600" y="1447800"/>
            <a:ext cx="1676400" cy="685800"/>
          </a:xfrm>
          <a:prstGeom prst="rect">
            <a:avLst/>
          </a:prstGeom>
          <a:ln>
            <a:solidFill>
              <a:schemeClr val="tx1"/>
            </a:solidFill>
          </a:ln>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pupusas</a:t>
            </a:r>
            <a:endParaRPr kumimoji="0" lang="en-US"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2590800" y="1905000"/>
            <a:ext cx="2209800" cy="369332"/>
          </a:xfrm>
          <a:prstGeom prst="rect">
            <a:avLst/>
          </a:prstGeom>
          <a:noFill/>
          <a:ln>
            <a:solidFill>
              <a:schemeClr val="tx1"/>
            </a:solidFill>
          </a:ln>
        </p:spPr>
        <p:txBody>
          <a:bodyPr wrap="square" rtlCol="0">
            <a:spAutoFit/>
          </a:bodyPr>
          <a:lstStyle/>
          <a:p>
            <a:r>
              <a:rPr lang="en-US" dirty="0" smtClean="0"/>
              <a:t>thick , corn tortillas</a:t>
            </a:r>
            <a:endParaRPr lang="en-US" dirty="0"/>
          </a:p>
        </p:txBody>
      </p:sp>
      <p:pic>
        <p:nvPicPr>
          <p:cNvPr id="12292" name="Picture 4" descr="http://foodfrenzy.ocregister.com/files/2008/12/img_2702.jpg">
            <a:hlinkClick r:id="rId3"/>
          </p:cNvPr>
          <p:cNvPicPr>
            <a:picLocks noChangeAspect="1" noChangeArrowheads="1"/>
          </p:cNvPicPr>
          <p:nvPr/>
        </p:nvPicPr>
        <p:blipFill>
          <a:blip r:embed="rId4" cstate="print"/>
          <a:srcRect/>
          <a:stretch>
            <a:fillRect/>
          </a:stretch>
        </p:blipFill>
        <p:spPr bwMode="auto">
          <a:xfrm>
            <a:off x="5076012" y="3352800"/>
            <a:ext cx="3660998" cy="2743200"/>
          </a:xfrm>
          <a:prstGeom prst="rect">
            <a:avLst/>
          </a:prstGeom>
          <a:noFill/>
        </p:spPr>
      </p:pic>
      <p:pic>
        <p:nvPicPr>
          <p:cNvPr id="12294" name="Picture 6" descr="http://1.bp.blogspot.com/-4i79bdPlH00/TmlW5ORbO-I/AAAAAAAAAw4/XlWBcM-i7F8/s1600/Nuestra+Comida+021.JPG">
            <a:hlinkClick r:id="rId5"/>
          </p:cNvPr>
          <p:cNvPicPr>
            <a:picLocks noChangeAspect="1" noChangeArrowheads="1"/>
          </p:cNvPicPr>
          <p:nvPr/>
        </p:nvPicPr>
        <p:blipFill>
          <a:blip r:embed="rId6" cstate="print"/>
          <a:srcRect/>
          <a:stretch>
            <a:fillRect/>
          </a:stretch>
        </p:blipFill>
        <p:spPr bwMode="auto">
          <a:xfrm>
            <a:off x="228600" y="2438400"/>
            <a:ext cx="4038600" cy="3028951"/>
          </a:xfrm>
          <a:prstGeom prst="rect">
            <a:avLst/>
          </a:prstGeom>
          <a:noFill/>
        </p:spPr>
      </p:pic>
      <p:pic>
        <p:nvPicPr>
          <p:cNvPr id="12296" name="Picture 8" descr="http://1.bp.blogspot.com/_DNvZcznWIE0/TEDdlwCnXSI/AAAAAAAAAAw/8n3s5okWfAA/s1600/pupusas.jpg">
            <a:hlinkClick r:id="rId7"/>
          </p:cNvPr>
          <p:cNvPicPr>
            <a:picLocks noChangeAspect="1" noChangeArrowheads="1"/>
          </p:cNvPicPr>
          <p:nvPr/>
        </p:nvPicPr>
        <p:blipFill>
          <a:blip r:embed="rId8" cstate="print"/>
          <a:srcRect/>
          <a:stretch>
            <a:fillRect/>
          </a:stretch>
        </p:blipFill>
        <p:spPr bwMode="auto">
          <a:xfrm>
            <a:off x="5257800" y="152400"/>
            <a:ext cx="3657600" cy="2743200"/>
          </a:xfrm>
          <a:prstGeom prst="rect">
            <a:avLst/>
          </a:prstGeom>
          <a:noFill/>
        </p:spPr>
      </p:pic>
      <p:sp>
        <p:nvSpPr>
          <p:cNvPr id="9" name="TextBox 8">
            <a:hlinkClick r:id="rId9"/>
          </p:cNvPr>
          <p:cNvSpPr txBox="1"/>
          <p:nvPr/>
        </p:nvSpPr>
        <p:spPr>
          <a:xfrm>
            <a:off x="838200" y="6019801"/>
            <a:ext cx="1219200" cy="646331"/>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Como se </a:t>
            </a:r>
            <a:r>
              <a:rPr lang="en-US" dirty="0" err="1" smtClean="0"/>
              <a:t>prepara</a:t>
            </a:r>
            <a:endParaRPr lang="en-US" dirty="0"/>
          </a:p>
        </p:txBody>
      </p:sp>
      <p:sp>
        <p:nvSpPr>
          <p:cNvPr id="10" name="TextBox 9">
            <a:hlinkClick r:id="rId10"/>
          </p:cNvPr>
          <p:cNvSpPr txBox="1"/>
          <p:nvPr/>
        </p:nvSpPr>
        <p:spPr>
          <a:xfrm>
            <a:off x="2667000" y="6172200"/>
            <a:ext cx="2518638" cy="369332"/>
          </a:xfrm>
          <a:prstGeom prst="rect">
            <a:avLst/>
          </a:prstGeom>
          <a:solidFill>
            <a:schemeClr val="bg2">
              <a:lumMod val="75000"/>
            </a:schemeClr>
          </a:solidFill>
          <a:ln>
            <a:solidFill>
              <a:schemeClr val="tx1"/>
            </a:solidFill>
          </a:ln>
        </p:spPr>
        <p:txBody>
          <a:bodyPr wrap="none" rtlCol="0">
            <a:spAutoFit/>
          </a:bodyPr>
          <a:lstStyle/>
          <a:p>
            <a:r>
              <a:rPr lang="en-US" dirty="0" smtClean="0"/>
              <a:t>La </a:t>
            </a:r>
            <a:r>
              <a:rPr lang="en-US" dirty="0" err="1" smtClean="0"/>
              <a:t>ensalada</a:t>
            </a:r>
            <a:r>
              <a:rPr lang="en-US" dirty="0" smtClean="0"/>
              <a:t> de </a:t>
            </a:r>
            <a:r>
              <a:rPr lang="en-US" dirty="0" err="1" smtClean="0"/>
              <a:t>repollo</a:t>
            </a:r>
            <a:endParaRPr lang="en-US"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a:t>
            </a:r>
            <a:r>
              <a:rPr lang="en-US" dirty="0" err="1" smtClean="0"/>
              <a:t>salvadoreÑa</a:t>
            </a:r>
            <a:endParaRPr lang="en-US" dirty="0"/>
          </a:p>
        </p:txBody>
      </p:sp>
      <p:sp>
        <p:nvSpPr>
          <p:cNvPr id="4" name="Title 1"/>
          <p:cNvSpPr txBox="1">
            <a:spLocks/>
          </p:cNvSpPr>
          <p:nvPr/>
        </p:nvSpPr>
        <p:spPr>
          <a:xfrm>
            <a:off x="5638800" y="304800"/>
            <a:ext cx="2819400" cy="6888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Sopa</a:t>
            </a: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US"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pata</a:t>
            </a:r>
            <a:endParaRPr kumimoji="0" lang="en-US"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4514" name="Picture 2" descr="http://comidasalvadorena.files.wordpress.com/2011/05/sopa-de-pata.jpg">
            <a:hlinkClick r:id="rId3"/>
          </p:cNvPr>
          <p:cNvPicPr>
            <a:picLocks noChangeAspect="1" noChangeArrowheads="1"/>
          </p:cNvPicPr>
          <p:nvPr/>
        </p:nvPicPr>
        <p:blipFill>
          <a:blip r:embed="rId4" cstate="print"/>
          <a:srcRect/>
          <a:stretch>
            <a:fillRect/>
          </a:stretch>
        </p:blipFill>
        <p:spPr bwMode="auto">
          <a:xfrm>
            <a:off x="228600" y="1600200"/>
            <a:ext cx="4892622" cy="3581400"/>
          </a:xfrm>
          <a:prstGeom prst="rect">
            <a:avLst/>
          </a:prstGeom>
          <a:noFill/>
        </p:spPr>
      </p:pic>
      <p:sp>
        <p:nvSpPr>
          <p:cNvPr id="6" name="TextBox 5"/>
          <p:cNvSpPr txBox="1"/>
          <p:nvPr/>
        </p:nvSpPr>
        <p:spPr>
          <a:xfrm>
            <a:off x="5257800" y="1219200"/>
            <a:ext cx="3505200" cy="5262979"/>
          </a:xfrm>
          <a:prstGeom prst="rect">
            <a:avLst/>
          </a:prstGeom>
          <a:noFill/>
          <a:ln>
            <a:solidFill>
              <a:schemeClr val="tx1"/>
            </a:solidFill>
          </a:ln>
        </p:spPr>
        <p:txBody>
          <a:bodyPr wrap="square" rtlCol="0">
            <a:spAutoFit/>
          </a:bodyPr>
          <a:lstStyle/>
          <a:p>
            <a:r>
              <a:rPr lang="en-US" sz="2400" dirty="0" err="1" smtClean="0"/>
              <a:t>Sopa</a:t>
            </a:r>
            <a:r>
              <a:rPr lang="en-US" sz="2400" dirty="0" smtClean="0"/>
              <a:t> de </a:t>
            </a:r>
            <a:r>
              <a:rPr lang="en-US" sz="2400" dirty="0" err="1" smtClean="0"/>
              <a:t>pata</a:t>
            </a:r>
            <a:r>
              <a:rPr lang="en-US" sz="2400" dirty="0" smtClean="0"/>
              <a:t> is a traditional El Salvador soup, famous outside El Salvador for a few choice ingredients. Besides fruits and veggies like plantains, green beans, corn and </a:t>
            </a:r>
            <a:r>
              <a:rPr lang="en-US" sz="2400" dirty="0" err="1" smtClean="0"/>
              <a:t>yuca</a:t>
            </a:r>
            <a:r>
              <a:rPr lang="en-US" sz="2400" dirty="0" smtClean="0"/>
              <a:t>, </a:t>
            </a:r>
            <a:r>
              <a:rPr lang="en-US" sz="2400" dirty="0" err="1" smtClean="0"/>
              <a:t>sopa</a:t>
            </a:r>
            <a:r>
              <a:rPr lang="en-US" sz="2400" dirty="0" smtClean="0"/>
              <a:t> de </a:t>
            </a:r>
            <a:r>
              <a:rPr lang="en-US" sz="2400" dirty="0" err="1" smtClean="0"/>
              <a:t>pata</a:t>
            </a:r>
            <a:r>
              <a:rPr lang="en-US" sz="2400" dirty="0" smtClean="0"/>
              <a:t> contains tripe (cow's stomach) and cow's feet. </a:t>
            </a:r>
            <a:r>
              <a:rPr lang="en-US" sz="2400" dirty="0" err="1" smtClean="0"/>
              <a:t>Sopa</a:t>
            </a:r>
            <a:r>
              <a:rPr lang="en-US" sz="2400" dirty="0" smtClean="0"/>
              <a:t> de </a:t>
            </a:r>
            <a:r>
              <a:rPr lang="en-US" sz="2400" dirty="0" err="1" smtClean="0"/>
              <a:t>pata</a:t>
            </a:r>
            <a:r>
              <a:rPr lang="en-US" sz="2400" dirty="0" smtClean="0"/>
              <a:t> is also flavored with lemon juice, </a:t>
            </a:r>
            <a:r>
              <a:rPr lang="en-US" sz="2400" dirty="0" err="1" smtClean="0"/>
              <a:t>chile</a:t>
            </a:r>
            <a:r>
              <a:rPr lang="en-US" sz="2400" dirty="0" smtClean="0"/>
              <a:t> and cilantro.</a:t>
            </a:r>
            <a:endParaRPr lang="en-US" sz="2400"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a:t>
            </a:r>
            <a:r>
              <a:rPr lang="en-US" dirty="0" err="1" smtClean="0"/>
              <a:t>salvadoreÑa</a:t>
            </a:r>
            <a:endParaRPr lang="en-US" dirty="0"/>
          </a:p>
        </p:txBody>
      </p:sp>
      <p:sp>
        <p:nvSpPr>
          <p:cNvPr id="4" name="Title 1"/>
          <p:cNvSpPr txBox="1">
            <a:spLocks/>
          </p:cNvSpPr>
          <p:nvPr/>
        </p:nvSpPr>
        <p:spPr>
          <a:xfrm>
            <a:off x="5638800" y="304800"/>
            <a:ext cx="2819400" cy="68884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Yuca</a:t>
            </a: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28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frita</a:t>
            </a:r>
            <a:endParaRPr kumimoji="0" lang="en-US"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TextBox 5"/>
          <p:cNvSpPr txBox="1"/>
          <p:nvPr/>
        </p:nvSpPr>
        <p:spPr>
          <a:xfrm>
            <a:off x="5257800" y="1219200"/>
            <a:ext cx="3505200" cy="461665"/>
          </a:xfrm>
          <a:prstGeom prst="rect">
            <a:avLst/>
          </a:prstGeom>
          <a:noFill/>
          <a:ln>
            <a:solidFill>
              <a:schemeClr val="tx1"/>
            </a:solidFill>
          </a:ln>
        </p:spPr>
        <p:txBody>
          <a:bodyPr wrap="square" rtlCol="0">
            <a:spAutoFit/>
          </a:bodyPr>
          <a:lstStyle/>
          <a:p>
            <a:r>
              <a:rPr lang="en-US" sz="2400" dirty="0" smtClean="0"/>
              <a:t>Deep fried cassava root</a:t>
            </a:r>
            <a:endParaRPr lang="en-US" sz="2400" dirty="0"/>
          </a:p>
        </p:txBody>
      </p:sp>
      <p:pic>
        <p:nvPicPr>
          <p:cNvPr id="66562" name="Picture 2" descr="http://www.elsalvador.travel/wp-content/uploads/2011/06/Yuca-frita-660x440.jpg">
            <a:hlinkClick r:id="rId3"/>
          </p:cNvPr>
          <p:cNvPicPr>
            <a:picLocks noChangeAspect="1" noChangeArrowheads="1"/>
          </p:cNvPicPr>
          <p:nvPr/>
        </p:nvPicPr>
        <p:blipFill>
          <a:blip r:embed="rId4" cstate="print"/>
          <a:srcRect/>
          <a:stretch>
            <a:fillRect/>
          </a:stretch>
        </p:blipFill>
        <p:spPr bwMode="auto">
          <a:xfrm>
            <a:off x="304800" y="1600200"/>
            <a:ext cx="4686299" cy="3124200"/>
          </a:xfrm>
          <a:prstGeom prst="rect">
            <a:avLst/>
          </a:prstGeom>
          <a:noFill/>
        </p:spPr>
      </p:pic>
      <p:pic>
        <p:nvPicPr>
          <p:cNvPr id="66564" name="Picture 4" descr="http://1.bp.blogspot.com/-i0NtiyzKdX0/UFi0hfq3aLI/AAAAAAAAAF8/_PSSqHxTMYI/s1600/DSC01566.jpg">
            <a:hlinkClick r:id="rId5"/>
          </p:cNvPr>
          <p:cNvPicPr>
            <a:picLocks noChangeAspect="1" noChangeArrowheads="1"/>
          </p:cNvPicPr>
          <p:nvPr/>
        </p:nvPicPr>
        <p:blipFill>
          <a:blip r:embed="rId6" cstate="print"/>
          <a:srcRect/>
          <a:stretch>
            <a:fillRect/>
          </a:stretch>
        </p:blipFill>
        <p:spPr bwMode="auto">
          <a:xfrm>
            <a:off x="5052574" y="3810000"/>
            <a:ext cx="4091425" cy="2609851"/>
          </a:xfrm>
          <a:prstGeom prst="rect">
            <a:avLst/>
          </a:prstGeom>
          <a:noFill/>
        </p:spPr>
      </p:pic>
      <p:sp>
        <p:nvSpPr>
          <p:cNvPr id="8" name="TextBox 7"/>
          <p:cNvSpPr txBox="1"/>
          <p:nvPr/>
        </p:nvSpPr>
        <p:spPr>
          <a:xfrm>
            <a:off x="2286000" y="5105400"/>
            <a:ext cx="2514600" cy="1569660"/>
          </a:xfrm>
          <a:prstGeom prst="rect">
            <a:avLst/>
          </a:prstGeom>
          <a:noFill/>
          <a:ln>
            <a:solidFill>
              <a:schemeClr val="tx1"/>
            </a:solidFill>
          </a:ln>
        </p:spPr>
        <p:txBody>
          <a:bodyPr wrap="square" rtlCol="0">
            <a:spAutoFit/>
          </a:bodyPr>
          <a:lstStyle/>
          <a:p>
            <a:r>
              <a:rPr lang="en-US" sz="2400" dirty="0" smtClean="0"/>
              <a:t>Often served with </a:t>
            </a:r>
            <a:r>
              <a:rPr lang="en-US" sz="2400" dirty="0" err="1" smtClean="0"/>
              <a:t>chicharones</a:t>
            </a:r>
            <a:r>
              <a:rPr lang="en-US" sz="2400" dirty="0" smtClean="0"/>
              <a:t> – deep fried pork cracklings</a:t>
            </a:r>
            <a:endParaRPr lang="en-US" sz="2400" dirty="0"/>
          </a:p>
        </p:txBody>
      </p:sp>
      <p:pic>
        <p:nvPicPr>
          <p:cNvPr id="66566" name="Picture 6" descr="http://upload.wikimedia.org/wikipedia/commons/thumb/7/77/Manihot_esculenta_001.jpg/220px-Manihot_esculenta_001.jpg">
            <a:hlinkClick r:id="rId7"/>
          </p:cNvPr>
          <p:cNvPicPr>
            <a:picLocks noChangeAspect="1" noChangeArrowheads="1"/>
          </p:cNvPicPr>
          <p:nvPr/>
        </p:nvPicPr>
        <p:blipFill>
          <a:blip r:embed="rId8" cstate="print"/>
          <a:srcRect/>
          <a:stretch>
            <a:fillRect/>
          </a:stretch>
        </p:blipFill>
        <p:spPr bwMode="auto">
          <a:xfrm>
            <a:off x="5943600" y="2057400"/>
            <a:ext cx="2095500" cy="9334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TextBox 2"/>
          <p:cNvSpPr txBox="1"/>
          <p:nvPr/>
        </p:nvSpPr>
        <p:spPr>
          <a:xfrm>
            <a:off x="609600" y="49530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–6.9 million</a:t>
            </a:r>
            <a:endParaRPr lang="en-US" sz="3200" dirty="0">
              <a:latin typeface="+mj-lt"/>
            </a:endParaRPr>
          </a:p>
        </p:txBody>
      </p:sp>
      <p:sp>
        <p:nvSpPr>
          <p:cNvPr id="4" name="TextBox 3"/>
          <p:cNvSpPr txBox="1"/>
          <p:nvPr/>
        </p:nvSpPr>
        <p:spPr>
          <a:xfrm>
            <a:off x="4724400" y="609600"/>
            <a:ext cx="3276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t>El </a:t>
            </a:r>
            <a:r>
              <a:rPr lang="en-US" sz="3200" dirty="0" err="1" smtClean="0"/>
              <a:t>ingreso</a:t>
            </a:r>
            <a:r>
              <a:rPr lang="en-US" sz="3200" dirty="0" smtClean="0"/>
              <a:t> </a:t>
            </a:r>
            <a:r>
              <a:rPr lang="en-US" sz="3200" dirty="0" err="1" smtClean="0"/>
              <a:t>anual</a:t>
            </a:r>
            <a:r>
              <a:rPr lang="en-US" sz="3200" dirty="0" smtClean="0"/>
              <a:t>- $2,850 per year </a:t>
            </a:r>
            <a:endParaRPr lang="en-US" sz="3200" dirty="0"/>
          </a:p>
        </p:txBody>
      </p:sp>
      <p:sp>
        <p:nvSpPr>
          <p:cNvPr id="5" name="Content Placeholder 2"/>
          <p:cNvSpPr txBox="1">
            <a:spLocks/>
          </p:cNvSpPr>
          <p:nvPr/>
        </p:nvSpPr>
        <p:spPr>
          <a:xfrm>
            <a:off x="4419600" y="2286000"/>
            <a:ext cx="4267200" cy="1752600"/>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La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Moneda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Nacional</a:t>
            </a:r>
            <a:r>
              <a:rPr lang="en-US" sz="3200" dirty="0" smtClean="0">
                <a:solidFill>
                  <a:schemeClr val="tx2"/>
                </a:solidFill>
              </a:rPr>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3200" dirty="0" smtClean="0">
                <a:solidFill>
                  <a:schemeClr val="tx2"/>
                </a:solidFill>
              </a:rPr>
              <a:t>U.S. Dollar  replaced</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3200" dirty="0" smtClean="0">
                <a:solidFill>
                  <a:schemeClr val="tx2"/>
                </a:solidFill>
              </a:rPr>
              <a:t>Col</a:t>
            </a:r>
            <a:r>
              <a:rPr lang="en-US" sz="3200" dirty="0" smtClean="0">
                <a:solidFill>
                  <a:schemeClr val="tx2"/>
                </a:solidFill>
                <a:latin typeface="Arial"/>
                <a:cs typeface="Arial"/>
              </a:rPr>
              <a:t>ón in 2001</a:t>
            </a:r>
            <a:endParaRPr lang="en-US" sz="3200" dirty="0" smtClean="0">
              <a:solidFill>
                <a:schemeClr val="tx2"/>
              </a:solidFill>
            </a:endParaRPr>
          </a:p>
        </p:txBody>
      </p:sp>
      <p:pic>
        <p:nvPicPr>
          <p:cNvPr id="68610" name="Picture 2" descr="http://www.salvatruchosonline.com/files/1-Un-Colon-Salvadoreno---1954.png"/>
          <p:cNvPicPr>
            <a:picLocks noChangeAspect="1" noChangeArrowheads="1"/>
          </p:cNvPicPr>
          <p:nvPr/>
        </p:nvPicPr>
        <p:blipFill>
          <a:blip r:embed="rId3" cstate="print"/>
          <a:srcRect/>
          <a:stretch>
            <a:fillRect/>
          </a:stretch>
        </p:blipFill>
        <p:spPr bwMode="auto">
          <a:xfrm>
            <a:off x="4038600" y="4419600"/>
            <a:ext cx="4714875" cy="2029093"/>
          </a:xfrm>
          <a:prstGeom prst="rect">
            <a:avLst/>
          </a:prstGeom>
          <a:noFill/>
        </p:spPr>
      </p:pic>
      <p:pic>
        <p:nvPicPr>
          <p:cNvPr id="30722" name="Picture 2" descr="http://flagwallpapers.com/wp-content/uploads/2011/07/Flag-of-El-Salvador.jpg">
            <a:hlinkClick r:id="rId4"/>
          </p:cNvPr>
          <p:cNvPicPr>
            <a:picLocks noChangeAspect="1" noChangeArrowheads="1"/>
          </p:cNvPicPr>
          <p:nvPr/>
        </p:nvPicPr>
        <p:blipFill>
          <a:blip r:embed="rId5" cstate="print"/>
          <a:srcRect/>
          <a:stretch>
            <a:fillRect/>
          </a:stretch>
        </p:blipFill>
        <p:spPr bwMode="auto">
          <a:xfrm>
            <a:off x="228600" y="1524000"/>
            <a:ext cx="3867974" cy="2419351"/>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68610"/>
                                        </p:tgtEl>
                                        <p:attrNameLst>
                                          <p:attrName>style.visibility</p:attrName>
                                        </p:attrNameLst>
                                      </p:cBhvr>
                                      <p:to>
                                        <p:strVal val="visible"/>
                                      </p:to>
                                    </p:set>
                                    <p:animEffect transition="in" filter="box(in)">
                                      <p:cBhvr>
                                        <p:cTn id="15" dur="500"/>
                                        <p:tgtEl>
                                          <p:spTgt spid="686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184825"/>
          </a:xfrm>
        </p:spPr>
        <p:txBody>
          <a:bodyPr/>
          <a:lstStyle/>
          <a:p>
            <a:r>
              <a:rPr lang="en-US" dirty="0" err="1" smtClean="0"/>
              <a:t>honduras</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1371600" y="1295400"/>
            <a:ext cx="7172325" cy="5118577"/>
          </a:xfrm>
          <a:prstGeom prst="rect">
            <a:avLst/>
          </a:prstGeom>
          <a:noFill/>
        </p:spPr>
      </p:pic>
      <p:sp>
        <p:nvSpPr>
          <p:cNvPr id="5" name="Down Arrow 4"/>
          <p:cNvSpPr/>
          <p:nvPr/>
        </p:nvSpPr>
        <p:spPr>
          <a:xfrm rot="2233503">
            <a:off x="4862711" y="560268"/>
            <a:ext cx="571574" cy="2239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p of Honduras">
            <a:hlinkClick r:id="rId3"/>
          </p:cNvPr>
          <p:cNvPicPr>
            <a:picLocks noChangeAspect="1" noChangeArrowheads="1"/>
          </p:cNvPicPr>
          <p:nvPr/>
        </p:nvPicPr>
        <p:blipFill>
          <a:blip r:embed="rId4" cstate="print"/>
          <a:srcRect/>
          <a:stretch>
            <a:fillRect/>
          </a:stretch>
        </p:blipFill>
        <p:spPr bwMode="auto">
          <a:xfrm>
            <a:off x="685800" y="228600"/>
            <a:ext cx="7772400" cy="5837639"/>
          </a:xfrm>
          <a:prstGeom prst="rect">
            <a:avLst/>
          </a:prstGeom>
          <a:noFill/>
        </p:spPr>
      </p:pic>
      <p:sp>
        <p:nvSpPr>
          <p:cNvPr id="4" name="TextBox 3"/>
          <p:cNvSpPr txBox="1"/>
          <p:nvPr/>
        </p:nvSpPr>
        <p:spPr>
          <a:xfrm>
            <a:off x="609600" y="6324600"/>
            <a:ext cx="4335546" cy="369332"/>
          </a:xfrm>
          <a:prstGeom prst="rect">
            <a:avLst/>
          </a:prstGeom>
          <a:solidFill>
            <a:schemeClr val="bg2">
              <a:lumMod val="75000"/>
            </a:schemeClr>
          </a:solidFill>
          <a:ln>
            <a:solidFill>
              <a:schemeClr val="tx1"/>
            </a:solidFill>
          </a:ln>
        </p:spPr>
        <p:txBody>
          <a:bodyPr wrap="none" rtlCol="0">
            <a:spAutoFit/>
          </a:bodyPr>
          <a:lstStyle/>
          <a:p>
            <a:r>
              <a:rPr lang="en-US" dirty="0" smtClean="0">
                <a:hlinkClick r:id="rId5"/>
              </a:rPr>
              <a:t>Honduras</a:t>
            </a:r>
            <a:r>
              <a:rPr lang="en-US" dirty="0" smtClean="0"/>
              <a:t>: Tourism and Investment 2008</a:t>
            </a:r>
            <a:endParaRPr lang="en-US"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Tegucigalpa – la capital</a:t>
            </a:r>
            <a:endParaRPr lang="en-US" dirty="0"/>
          </a:p>
        </p:txBody>
      </p:sp>
      <p:sp>
        <p:nvSpPr>
          <p:cNvPr id="3" name="TextBox 2">
            <a:hlinkClick r:id="rId3"/>
          </p:cNvPr>
          <p:cNvSpPr txBox="1"/>
          <p:nvPr/>
        </p:nvSpPr>
        <p:spPr>
          <a:xfrm>
            <a:off x="5410200" y="3429000"/>
            <a:ext cx="2895600" cy="369332"/>
          </a:xfrm>
          <a:prstGeom prst="rect">
            <a:avLst/>
          </a:prstGeom>
          <a:solidFill>
            <a:schemeClr val="bg2">
              <a:lumMod val="75000"/>
            </a:schemeClr>
          </a:solidFill>
          <a:ln>
            <a:solidFill>
              <a:schemeClr val="tx1"/>
            </a:solidFill>
          </a:ln>
        </p:spPr>
        <p:txBody>
          <a:bodyPr wrap="square" rtlCol="0">
            <a:spAutoFit/>
          </a:bodyPr>
          <a:lstStyle/>
          <a:p>
            <a:r>
              <a:rPr lang="en-US" dirty="0" smtClean="0"/>
              <a:t>Travel Tips on </a:t>
            </a:r>
            <a:r>
              <a:rPr lang="en-US" dirty="0" err="1" smtClean="0"/>
              <a:t>Tegucigulpa</a:t>
            </a:r>
            <a:endParaRPr lang="en-US" dirty="0"/>
          </a:p>
        </p:txBody>
      </p:sp>
      <p:sp>
        <p:nvSpPr>
          <p:cNvPr id="4" name="TextBox 3">
            <a:hlinkClick r:id="rId4"/>
          </p:cNvPr>
          <p:cNvSpPr txBox="1"/>
          <p:nvPr/>
        </p:nvSpPr>
        <p:spPr>
          <a:xfrm>
            <a:off x="5791200" y="228600"/>
            <a:ext cx="2967607" cy="369332"/>
          </a:xfrm>
          <a:prstGeom prst="rect">
            <a:avLst/>
          </a:prstGeom>
          <a:solidFill>
            <a:schemeClr val="bg2">
              <a:lumMod val="75000"/>
            </a:schemeClr>
          </a:solidFill>
          <a:ln>
            <a:solidFill>
              <a:schemeClr val="tx1"/>
            </a:solidFill>
          </a:ln>
        </p:spPr>
        <p:txBody>
          <a:bodyPr wrap="none" rtlCol="0">
            <a:spAutoFit/>
          </a:bodyPr>
          <a:lstStyle/>
          <a:p>
            <a:r>
              <a:rPr lang="en-US" dirty="0" smtClean="0"/>
              <a:t>Travel </a:t>
            </a:r>
            <a:r>
              <a:rPr lang="en-US" dirty="0" err="1" smtClean="0"/>
              <a:t>Tegucigulpa</a:t>
            </a:r>
            <a:r>
              <a:rPr lang="en-US" dirty="0" smtClean="0"/>
              <a:t> Resorts</a:t>
            </a:r>
            <a:endParaRPr lang="en-US" dirty="0"/>
          </a:p>
        </p:txBody>
      </p:sp>
      <p:pic>
        <p:nvPicPr>
          <p:cNvPr id="26626" name="Picture 2" descr="The Capital City of Honduras – Tegucigalpa"/>
          <p:cNvPicPr>
            <a:picLocks noChangeAspect="1" noChangeArrowheads="1"/>
          </p:cNvPicPr>
          <p:nvPr/>
        </p:nvPicPr>
        <p:blipFill>
          <a:blip r:embed="rId5" cstate="print"/>
          <a:srcRect/>
          <a:stretch>
            <a:fillRect/>
          </a:stretch>
        </p:blipFill>
        <p:spPr bwMode="auto">
          <a:xfrm>
            <a:off x="5181600" y="1143000"/>
            <a:ext cx="3810000" cy="2143125"/>
          </a:xfrm>
          <a:prstGeom prst="rect">
            <a:avLst/>
          </a:prstGeom>
          <a:noFill/>
        </p:spPr>
      </p:pic>
      <p:pic>
        <p:nvPicPr>
          <p:cNvPr id="26630" name="Picture 6" descr="http://www.honduras.com/wp-content/themes/newspro/timthumb.php?src=http://www.honduras.com/wp-content/uploads/2012/12/TEATRO-Honduras.jpg&amp;q=90&amp;w=634&amp;zc=1"/>
          <p:cNvPicPr>
            <a:picLocks noChangeAspect="1" noChangeArrowheads="1"/>
          </p:cNvPicPr>
          <p:nvPr/>
        </p:nvPicPr>
        <p:blipFill>
          <a:blip r:embed="rId6" cstate="print"/>
          <a:srcRect/>
          <a:stretch>
            <a:fillRect/>
          </a:stretch>
        </p:blipFill>
        <p:spPr bwMode="auto">
          <a:xfrm>
            <a:off x="4800600" y="3962400"/>
            <a:ext cx="3962400" cy="2656183"/>
          </a:xfrm>
          <a:prstGeom prst="rect">
            <a:avLst/>
          </a:prstGeom>
          <a:noFill/>
        </p:spPr>
      </p:pic>
      <p:sp>
        <p:nvSpPr>
          <p:cNvPr id="9" name="TextBox 8"/>
          <p:cNvSpPr txBox="1"/>
          <p:nvPr/>
        </p:nvSpPr>
        <p:spPr>
          <a:xfrm>
            <a:off x="228600" y="1219200"/>
            <a:ext cx="4648200" cy="5415379"/>
          </a:xfrm>
          <a:prstGeom prst="rect">
            <a:avLst/>
          </a:prstGeom>
          <a:noFill/>
        </p:spPr>
        <p:txBody>
          <a:bodyPr wrap="square" rtlCol="0">
            <a:spAutoFit/>
          </a:bodyPr>
          <a:lstStyle/>
          <a:p>
            <a:r>
              <a:rPr lang="en-US" sz="2400" dirty="0" smtClean="0"/>
              <a:t>Tegucigalpa is the capital of Honduras, founded in 1536, with a gold and silver mining center which winds around a valley and over the mountains. </a:t>
            </a:r>
          </a:p>
          <a:p>
            <a:endParaRPr lang="en-US" sz="2400" dirty="0" smtClean="0"/>
          </a:p>
          <a:p>
            <a:r>
              <a:rPr lang="en-US" sz="2400" dirty="0" smtClean="0"/>
              <a:t>Along the Boulevard Morazán is a busy commercial area with restaurants, and shopping for tourists and busy working individuals during their lunch breaks. Hotels here are only steps away to the hottest nightclub spots</a:t>
            </a:r>
            <a:r>
              <a:rPr lang="en-US" sz="2000" dirty="0" smtClean="0"/>
              <a:t>.</a:t>
            </a:r>
            <a:endParaRPr lang="en-US" sz="20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Copán </a:t>
            </a:r>
            <a:r>
              <a:rPr lang="en-US" dirty="0" err="1" smtClean="0"/>
              <a:t>ruinas</a:t>
            </a:r>
            <a:r>
              <a:rPr lang="en-US" dirty="0" smtClean="0"/>
              <a:t> – </a:t>
            </a:r>
            <a:r>
              <a:rPr lang="en-US" dirty="0" err="1" smtClean="0"/>
              <a:t>mayan</a:t>
            </a:r>
            <a:r>
              <a:rPr lang="en-US" dirty="0" smtClean="0"/>
              <a:t> ruins</a:t>
            </a:r>
            <a:endParaRPr lang="en-US" dirty="0"/>
          </a:p>
        </p:txBody>
      </p:sp>
      <p:sp>
        <p:nvSpPr>
          <p:cNvPr id="3" name="TextBox 2"/>
          <p:cNvSpPr txBox="1"/>
          <p:nvPr/>
        </p:nvSpPr>
        <p:spPr>
          <a:xfrm>
            <a:off x="762000" y="1371600"/>
            <a:ext cx="3581400" cy="1938992"/>
          </a:xfrm>
          <a:prstGeom prst="rect">
            <a:avLst/>
          </a:prstGeom>
          <a:noFill/>
          <a:ln>
            <a:solidFill>
              <a:schemeClr val="tx1"/>
            </a:solidFill>
          </a:ln>
        </p:spPr>
        <p:txBody>
          <a:bodyPr wrap="square" rtlCol="0">
            <a:spAutoFit/>
          </a:bodyPr>
          <a:lstStyle/>
          <a:p>
            <a:r>
              <a:rPr lang="en-US" sz="2400" dirty="0" smtClean="0"/>
              <a:t>The Copan Ruins are located in the western part of Honduras, about 60 kilometers from the border with Guatemala..</a:t>
            </a:r>
            <a:endParaRPr lang="en-US" sz="2400" dirty="0"/>
          </a:p>
        </p:txBody>
      </p:sp>
      <p:sp>
        <p:nvSpPr>
          <p:cNvPr id="4" name="TextBox 3">
            <a:hlinkClick r:id="rId3"/>
          </p:cNvPr>
          <p:cNvSpPr txBox="1"/>
          <p:nvPr/>
        </p:nvSpPr>
        <p:spPr>
          <a:xfrm>
            <a:off x="7391400" y="152400"/>
            <a:ext cx="1447800" cy="91440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Brief Introductory Tour</a:t>
            </a:r>
            <a:endParaRPr lang="en-US" dirty="0"/>
          </a:p>
        </p:txBody>
      </p:sp>
      <p:pic>
        <p:nvPicPr>
          <p:cNvPr id="24578" name="Picture 2" descr="Copan Honduras Mayan Ruins">
            <a:hlinkClick r:id="rId4" tooltip="Copan Honduras Mayan Ruins"/>
          </p:cNvPr>
          <p:cNvPicPr>
            <a:picLocks noChangeAspect="1" noChangeArrowheads="1"/>
          </p:cNvPicPr>
          <p:nvPr/>
        </p:nvPicPr>
        <p:blipFill>
          <a:blip r:embed="rId5" cstate="print"/>
          <a:srcRect/>
          <a:stretch>
            <a:fillRect/>
          </a:stretch>
        </p:blipFill>
        <p:spPr bwMode="auto">
          <a:xfrm>
            <a:off x="228600" y="3505200"/>
            <a:ext cx="4038600" cy="3028951"/>
          </a:xfrm>
          <a:prstGeom prst="rect">
            <a:avLst/>
          </a:prstGeom>
          <a:noFill/>
        </p:spPr>
      </p:pic>
      <p:pic>
        <p:nvPicPr>
          <p:cNvPr id="24580" name="Picture 4" descr="Copan Honduras Mayan Ruins (5)">
            <a:hlinkClick r:id="rId6" tooltip="Copan Honduras Mayan Ruins (5)"/>
          </p:cNvPr>
          <p:cNvPicPr>
            <a:picLocks noChangeAspect="1" noChangeArrowheads="1"/>
          </p:cNvPicPr>
          <p:nvPr/>
        </p:nvPicPr>
        <p:blipFill>
          <a:blip r:embed="rId7" cstate="print"/>
          <a:srcRect/>
          <a:stretch>
            <a:fillRect/>
          </a:stretch>
        </p:blipFill>
        <p:spPr bwMode="auto">
          <a:xfrm>
            <a:off x="4953000" y="1311063"/>
            <a:ext cx="3505200" cy="2346537"/>
          </a:xfrm>
          <a:prstGeom prst="rect">
            <a:avLst/>
          </a:prstGeom>
          <a:noFill/>
        </p:spPr>
      </p:pic>
      <p:sp>
        <p:nvSpPr>
          <p:cNvPr id="7" name="TextBox 6"/>
          <p:cNvSpPr txBox="1"/>
          <p:nvPr/>
        </p:nvSpPr>
        <p:spPr>
          <a:xfrm>
            <a:off x="4724400" y="3875544"/>
            <a:ext cx="4038600" cy="2677656"/>
          </a:xfrm>
          <a:prstGeom prst="rect">
            <a:avLst/>
          </a:prstGeom>
          <a:noFill/>
          <a:ln>
            <a:solidFill>
              <a:schemeClr val="tx1"/>
            </a:solidFill>
          </a:ln>
        </p:spPr>
        <p:txBody>
          <a:bodyPr wrap="square" rtlCol="0">
            <a:spAutoFit/>
          </a:bodyPr>
          <a:lstStyle/>
          <a:p>
            <a:r>
              <a:rPr lang="en-US" sz="2400" dirty="0" smtClean="0"/>
              <a:t>Copan - known as </a:t>
            </a:r>
            <a:r>
              <a:rPr lang="en-US" sz="2400" dirty="0" err="1" smtClean="0"/>
              <a:t>Xukpi</a:t>
            </a:r>
            <a:r>
              <a:rPr lang="en-US" sz="2400" dirty="0" smtClean="0"/>
              <a:t> to the Maya - was the dominant Mayan city in the south of their territory. Its known for its rich stone sculptures and intricate hieroglyphs</a:t>
            </a:r>
            <a:endParaRPr lang="en-US" sz="2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islands</a:t>
            </a:r>
            <a:endParaRPr lang="en-US" dirty="0"/>
          </a:p>
        </p:txBody>
      </p:sp>
      <p:sp>
        <p:nvSpPr>
          <p:cNvPr id="6" name="Content Placeholder 5"/>
          <p:cNvSpPr>
            <a:spLocks noGrp="1"/>
          </p:cNvSpPr>
          <p:nvPr>
            <p:ph idx="1"/>
          </p:nvPr>
        </p:nvSpPr>
        <p:spPr>
          <a:xfrm>
            <a:off x="3048000" y="228601"/>
            <a:ext cx="5867400" cy="3276600"/>
          </a:xfrm>
          <a:solidFill>
            <a:schemeClr val="bg2"/>
          </a:solidFill>
        </p:spPr>
        <p:txBody>
          <a:bodyPr>
            <a:normAutofit/>
          </a:bodyPr>
          <a:lstStyle/>
          <a:p>
            <a:r>
              <a:rPr lang="en-US" sz="2000" dirty="0" err="1" smtClean="0"/>
              <a:t>Roatan</a:t>
            </a:r>
            <a:r>
              <a:rPr lang="en-US" sz="2000" dirty="0" smtClean="0"/>
              <a:t>, </a:t>
            </a:r>
            <a:r>
              <a:rPr lang="en-US" sz="2000" dirty="0" err="1" smtClean="0"/>
              <a:t>Utila</a:t>
            </a:r>
            <a:r>
              <a:rPr lang="en-US" sz="2000" dirty="0" smtClean="0"/>
              <a:t> and </a:t>
            </a:r>
            <a:r>
              <a:rPr lang="en-US" sz="2000" dirty="0" err="1" smtClean="0"/>
              <a:t>Guanaja</a:t>
            </a:r>
            <a:r>
              <a:rPr lang="en-US" sz="2000" dirty="0" smtClean="0"/>
              <a:t> are the three largest of several islands known as the Bay Islands of Honduras. </a:t>
            </a:r>
          </a:p>
          <a:p>
            <a:r>
              <a:rPr lang="en-US" sz="2000" dirty="0" smtClean="0"/>
              <a:t>Diving is the main travel attraction and is considered amongst the best in the Caribbean. </a:t>
            </a:r>
          </a:p>
          <a:p>
            <a:r>
              <a:rPr lang="en-US" sz="2000" dirty="0" smtClean="0"/>
              <a:t>Real Estate in the Bay Islands is amongst the most affordable in the Caribbean and many foreigners have established themselves here</a:t>
            </a:r>
            <a:endParaRPr lang="en-US" sz="2000" dirty="0"/>
          </a:p>
        </p:txBody>
      </p:sp>
      <p:sp>
        <p:nvSpPr>
          <p:cNvPr id="3" name="TextBox 2">
            <a:hlinkClick r:id="rId3"/>
          </p:cNvPr>
          <p:cNvSpPr txBox="1"/>
          <p:nvPr/>
        </p:nvSpPr>
        <p:spPr>
          <a:xfrm>
            <a:off x="685800" y="1676400"/>
            <a:ext cx="2057400" cy="646331"/>
          </a:xfrm>
          <a:prstGeom prst="rect">
            <a:avLst/>
          </a:prstGeom>
          <a:solidFill>
            <a:schemeClr val="bg2">
              <a:lumMod val="75000"/>
            </a:schemeClr>
          </a:solidFill>
          <a:ln>
            <a:solidFill>
              <a:schemeClr val="tx1"/>
            </a:solidFill>
          </a:ln>
        </p:spPr>
        <p:txBody>
          <a:bodyPr wrap="square" rtlCol="0">
            <a:spAutoFit/>
          </a:bodyPr>
          <a:lstStyle/>
          <a:p>
            <a:r>
              <a:rPr lang="en-US" dirty="0" smtClean="0"/>
              <a:t>Chamber of Commerce Video</a:t>
            </a:r>
            <a:endParaRPr lang="en-US" dirty="0"/>
          </a:p>
        </p:txBody>
      </p:sp>
      <p:pic>
        <p:nvPicPr>
          <p:cNvPr id="22530" name="Picture 2" descr="http://www.honduras.com/wp-content/uploads/2012/05/honduras-bay-islands1.jpg">
            <a:hlinkClick r:id="rId4"/>
          </p:cNvPr>
          <p:cNvPicPr>
            <a:picLocks noChangeAspect="1" noChangeArrowheads="1"/>
          </p:cNvPicPr>
          <p:nvPr/>
        </p:nvPicPr>
        <p:blipFill>
          <a:blip r:embed="rId5" cstate="print"/>
          <a:srcRect/>
          <a:stretch>
            <a:fillRect/>
          </a:stretch>
        </p:blipFill>
        <p:spPr bwMode="auto">
          <a:xfrm>
            <a:off x="152400" y="2971800"/>
            <a:ext cx="5466175" cy="3341587"/>
          </a:xfrm>
          <a:prstGeom prst="rect">
            <a:avLst/>
          </a:prstGeom>
          <a:noFill/>
        </p:spPr>
      </p:pic>
      <p:pic>
        <p:nvPicPr>
          <p:cNvPr id="22532" name="Picture 4" descr="http://tourlinks.webs.com/roatan-island-meridian01.jpg"/>
          <p:cNvPicPr>
            <a:picLocks noChangeAspect="1" noChangeArrowheads="1"/>
          </p:cNvPicPr>
          <p:nvPr/>
        </p:nvPicPr>
        <p:blipFill>
          <a:blip r:embed="rId6" cstate="print"/>
          <a:srcRect/>
          <a:stretch>
            <a:fillRect/>
          </a:stretch>
        </p:blipFill>
        <p:spPr bwMode="auto">
          <a:xfrm>
            <a:off x="5845024" y="3581400"/>
            <a:ext cx="3298976" cy="2076451"/>
          </a:xfrm>
          <a:prstGeom prst="rect">
            <a:avLst/>
          </a:prstGeom>
          <a:noFill/>
        </p:spPr>
      </p:pic>
      <p:pic>
        <p:nvPicPr>
          <p:cNvPr id="22536" name="Picture 8" descr="http://image.fg-a.com/sports/scuba-diver-1.gif"/>
          <p:cNvPicPr>
            <a:picLocks noChangeAspect="1" noChangeArrowheads="1"/>
          </p:cNvPicPr>
          <p:nvPr/>
        </p:nvPicPr>
        <p:blipFill>
          <a:blip r:embed="rId7" cstate="print"/>
          <a:srcRect/>
          <a:stretch>
            <a:fillRect/>
          </a:stretch>
        </p:blipFill>
        <p:spPr bwMode="auto">
          <a:xfrm rot="1707987">
            <a:off x="7010400" y="5202651"/>
            <a:ext cx="1371600" cy="1495044"/>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733800" cy="762000"/>
          </a:xfrm>
        </p:spPr>
        <p:txBody>
          <a:bodyPr/>
          <a:lstStyle/>
          <a:p>
            <a:r>
              <a:rPr lang="en-US" dirty="0" smtClean="0"/>
              <a:t>San Pedro </a:t>
            </a:r>
            <a:r>
              <a:rPr lang="en-US" dirty="0" err="1" smtClean="0"/>
              <a:t>Sula</a:t>
            </a:r>
            <a:endParaRPr lang="en-US" dirty="0"/>
          </a:p>
        </p:txBody>
      </p:sp>
      <p:sp>
        <p:nvSpPr>
          <p:cNvPr id="6" name="Content Placeholder 5"/>
          <p:cNvSpPr>
            <a:spLocks noGrp="1"/>
          </p:cNvSpPr>
          <p:nvPr>
            <p:ph idx="1"/>
          </p:nvPr>
        </p:nvSpPr>
        <p:spPr>
          <a:xfrm>
            <a:off x="228600" y="1295400"/>
            <a:ext cx="8610600" cy="2438400"/>
          </a:xfrm>
        </p:spPr>
        <p:txBody>
          <a:bodyPr>
            <a:normAutofit/>
          </a:bodyPr>
          <a:lstStyle/>
          <a:p>
            <a:r>
              <a:rPr lang="en-US" sz="2000" dirty="0" smtClean="0"/>
              <a:t>San Pedro </a:t>
            </a:r>
            <a:r>
              <a:rPr lang="en-US" sz="2000" dirty="0" err="1" smtClean="0"/>
              <a:t>Sula</a:t>
            </a:r>
            <a:r>
              <a:rPr lang="en-US" sz="2000" dirty="0" smtClean="0"/>
              <a:t>  offers more flights to </a:t>
            </a:r>
            <a:r>
              <a:rPr lang="en-US" sz="2000" dirty="0" err="1" smtClean="0"/>
              <a:t>Roatan</a:t>
            </a:r>
            <a:r>
              <a:rPr lang="en-US" sz="2000" dirty="0" smtClean="0"/>
              <a:t> than does Tegucigalpa.</a:t>
            </a:r>
          </a:p>
          <a:p>
            <a:r>
              <a:rPr lang="en-US" sz="2000" dirty="0" smtClean="0"/>
              <a:t>San Pedro </a:t>
            </a:r>
            <a:r>
              <a:rPr lang="en-US" sz="2000" dirty="0" err="1" smtClean="0"/>
              <a:t>Sula</a:t>
            </a:r>
            <a:r>
              <a:rPr lang="en-US" sz="2000" dirty="0" smtClean="0"/>
              <a:t>  is considered the economic capital of Honduras.  It sits squarely in the center of the </a:t>
            </a:r>
            <a:r>
              <a:rPr lang="en-US" sz="2000" dirty="0" err="1" smtClean="0"/>
              <a:t>Sula</a:t>
            </a:r>
            <a:r>
              <a:rPr lang="en-US" sz="2000" dirty="0" smtClean="0"/>
              <a:t> valley.  Most of Honduras' commerce and traffic travel through the </a:t>
            </a:r>
            <a:r>
              <a:rPr lang="en-US" sz="2000" dirty="0" err="1" smtClean="0"/>
              <a:t>Sula</a:t>
            </a:r>
            <a:r>
              <a:rPr lang="en-US" sz="2000" dirty="0" smtClean="0"/>
              <a:t> valley. </a:t>
            </a:r>
          </a:p>
          <a:p>
            <a:r>
              <a:rPr lang="en-US" sz="2000" dirty="0" smtClean="0"/>
              <a:t>Land travel within Honduras is much easier if you begin in San Pedro </a:t>
            </a:r>
            <a:r>
              <a:rPr lang="en-US" sz="2000" dirty="0" err="1" smtClean="0"/>
              <a:t>Sula</a:t>
            </a:r>
            <a:r>
              <a:rPr lang="en-US" sz="2000" dirty="0" smtClean="0"/>
              <a:t>..  San Pedro </a:t>
            </a:r>
            <a:r>
              <a:rPr lang="en-US" sz="2000" dirty="0" err="1" smtClean="0"/>
              <a:t>Sula</a:t>
            </a:r>
            <a:r>
              <a:rPr lang="en-US" sz="2000" dirty="0" smtClean="0"/>
              <a:t> sits equidistant between Copan </a:t>
            </a:r>
            <a:r>
              <a:rPr lang="en-US" sz="2000" dirty="0" err="1" smtClean="0"/>
              <a:t>Ruinas</a:t>
            </a:r>
            <a:r>
              <a:rPr lang="en-US" sz="2000" dirty="0" smtClean="0"/>
              <a:t> and La </a:t>
            </a:r>
            <a:r>
              <a:rPr lang="en-US" sz="2000" dirty="0" err="1" smtClean="0"/>
              <a:t>Ceiba</a:t>
            </a:r>
            <a:r>
              <a:rPr lang="en-US" sz="2000" dirty="0" smtClean="0"/>
              <a:t> (and on to the Bay Islands).  </a:t>
            </a:r>
          </a:p>
          <a:p>
            <a:endParaRPr lang="en-US" dirty="0"/>
          </a:p>
        </p:txBody>
      </p:sp>
      <p:pic>
        <p:nvPicPr>
          <p:cNvPr id="20482" name="Picture 2" descr="http://cdn2.localyte.com/images/user/537890_med.jpg"/>
          <p:cNvPicPr>
            <a:picLocks noChangeAspect="1" noChangeArrowheads="1"/>
          </p:cNvPicPr>
          <p:nvPr/>
        </p:nvPicPr>
        <p:blipFill>
          <a:blip r:embed="rId3" cstate="print"/>
          <a:srcRect/>
          <a:stretch>
            <a:fillRect/>
          </a:stretch>
        </p:blipFill>
        <p:spPr bwMode="auto">
          <a:xfrm>
            <a:off x="228599" y="3810000"/>
            <a:ext cx="4153759" cy="2762251"/>
          </a:xfrm>
          <a:prstGeom prst="rect">
            <a:avLst/>
          </a:prstGeom>
          <a:noFill/>
        </p:spPr>
      </p:pic>
      <p:sp>
        <p:nvSpPr>
          <p:cNvPr id="5" name="Title 1"/>
          <p:cNvSpPr txBox="1">
            <a:spLocks/>
          </p:cNvSpPr>
          <p:nvPr/>
        </p:nvSpPr>
        <p:spPr>
          <a:xfrm>
            <a:off x="4648200" y="3730752"/>
            <a:ext cx="4267200" cy="765048"/>
          </a:xfrm>
          <a:prstGeom prst="rect">
            <a:avLst/>
          </a:prstGeom>
          <a:ln>
            <a:solidFill>
              <a:schemeClr val="tx1"/>
            </a:solidFill>
          </a:ln>
        </p:spPr>
        <p:txBody>
          <a:bodyPr vert="horz"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Museum of anthropology</a:t>
            </a:r>
            <a:r>
              <a:rPr kumimoji="0" lang="en-US" sz="36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and History</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 name="TextBox 7"/>
          <p:cNvSpPr txBox="1"/>
          <p:nvPr/>
        </p:nvSpPr>
        <p:spPr>
          <a:xfrm>
            <a:off x="4267200" y="152400"/>
            <a:ext cx="4648200" cy="1107996"/>
          </a:xfrm>
          <a:prstGeom prst="rect">
            <a:avLst/>
          </a:prstGeom>
          <a:noFill/>
        </p:spPr>
        <p:txBody>
          <a:bodyPr wrap="square" rtlCol="0">
            <a:spAutoFit/>
          </a:bodyPr>
          <a:lstStyle/>
          <a:p>
            <a:pPr algn="ctr">
              <a:buNone/>
            </a:pPr>
            <a:r>
              <a:rPr lang="en-US" sz="2400" dirty="0" smtClean="0"/>
              <a:t>“The best arrival and departure point within Honduras.”  </a:t>
            </a:r>
          </a:p>
          <a:p>
            <a:endParaRPr lang="en-US" dirty="0"/>
          </a:p>
        </p:txBody>
      </p:sp>
      <p:sp>
        <p:nvSpPr>
          <p:cNvPr id="9" name="TextBox 8"/>
          <p:cNvSpPr txBox="1"/>
          <p:nvPr/>
        </p:nvSpPr>
        <p:spPr>
          <a:xfrm>
            <a:off x="4724400" y="4648200"/>
            <a:ext cx="4191000" cy="1981200"/>
          </a:xfrm>
          <a:prstGeom prst="rect">
            <a:avLst/>
          </a:prstGeom>
          <a:noFill/>
        </p:spPr>
        <p:txBody>
          <a:bodyPr wrap="square" rtlCol="0">
            <a:spAutoFit/>
          </a:bodyPr>
          <a:lstStyle/>
          <a:p>
            <a:r>
              <a:rPr lang="en-US" sz="2000" dirty="0" smtClean="0"/>
              <a:t>This museum has a selection of pre-Columbian pottery, grinders and other items up through colonial times. Some Spanish would be helpful since few items have English labels. </a:t>
            </a:r>
            <a:endParaRPr lang="en-US" sz="20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eguatemala.org/images/guatemap.png"/>
          <p:cNvPicPr>
            <a:picLocks noChangeAspect="1" noChangeArrowheads="1"/>
          </p:cNvPicPr>
          <p:nvPr/>
        </p:nvPicPr>
        <p:blipFill>
          <a:blip r:embed="rId3" cstate="print"/>
          <a:srcRect/>
          <a:stretch>
            <a:fillRect/>
          </a:stretch>
        </p:blipFill>
        <p:spPr bwMode="auto">
          <a:xfrm>
            <a:off x="1496454" y="284987"/>
            <a:ext cx="5971146" cy="6359271"/>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13648" cy="993648"/>
          </a:xfrm>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3429000"/>
            <a:ext cx="4038600" cy="3048000"/>
          </a:xfrm>
          <a:ln>
            <a:solidFill>
              <a:schemeClr val="tx1"/>
            </a:solidFill>
          </a:ln>
        </p:spPr>
        <p:txBody>
          <a:bodyPr>
            <a:normAutofit lnSpcReduction="10000"/>
          </a:bodyPr>
          <a:lstStyle/>
          <a:p>
            <a:pPr>
              <a:buNone/>
            </a:pPr>
            <a:r>
              <a:rPr lang="en-US" b="1" dirty="0" smtClean="0"/>
              <a:t>Lempira</a:t>
            </a:r>
          </a:p>
          <a:p>
            <a:r>
              <a:rPr lang="en-US" dirty="0" smtClean="0"/>
              <a:t>Died 1537</a:t>
            </a:r>
          </a:p>
          <a:p>
            <a:r>
              <a:rPr lang="en-US" dirty="0" smtClean="0"/>
              <a:t>War captain of the </a:t>
            </a:r>
            <a:r>
              <a:rPr lang="en-US" dirty="0" err="1" smtClean="0"/>
              <a:t>Lencas</a:t>
            </a:r>
            <a:r>
              <a:rPr lang="en-US" dirty="0" smtClean="0"/>
              <a:t> who unified over 200 tribes and fought against the Spanish conquerors.</a:t>
            </a:r>
          </a:p>
        </p:txBody>
      </p:sp>
      <p:sp>
        <p:nvSpPr>
          <p:cNvPr id="4" name="Content Placeholder 3"/>
          <p:cNvSpPr>
            <a:spLocks noGrp="1"/>
          </p:cNvSpPr>
          <p:nvPr>
            <p:ph sz="half" idx="2"/>
          </p:nvPr>
        </p:nvSpPr>
        <p:spPr>
          <a:xfrm>
            <a:off x="4419600" y="1143000"/>
            <a:ext cx="4495800" cy="3657600"/>
          </a:xfrm>
          <a:ln>
            <a:solidFill>
              <a:schemeClr val="tx1"/>
            </a:solidFill>
          </a:ln>
        </p:spPr>
        <p:txBody>
          <a:bodyPr>
            <a:normAutofit lnSpcReduction="10000"/>
          </a:bodyPr>
          <a:lstStyle/>
          <a:p>
            <a:pPr>
              <a:buNone/>
            </a:pPr>
            <a:r>
              <a:rPr lang="en-US" b="1" dirty="0" smtClean="0"/>
              <a:t>Robert Sosa </a:t>
            </a:r>
            <a:r>
              <a:rPr lang="en-US" dirty="0" smtClean="0"/>
              <a:t>(1930-2011)</a:t>
            </a:r>
          </a:p>
          <a:p>
            <a:r>
              <a:rPr lang="en-US" dirty="0" smtClean="0"/>
              <a:t>Considered the national poet of Honduras. </a:t>
            </a:r>
          </a:p>
          <a:p>
            <a:r>
              <a:rPr lang="en-US" dirty="0" smtClean="0"/>
              <a:t>Published Los </a:t>
            </a:r>
            <a:r>
              <a:rPr lang="en-US" dirty="0" err="1" smtClean="0"/>
              <a:t>Pobres</a:t>
            </a:r>
            <a:r>
              <a:rPr lang="en-US" dirty="0" smtClean="0"/>
              <a:t>, his first book, in 1969, which won the </a:t>
            </a:r>
            <a:r>
              <a:rPr lang="en-US" dirty="0" err="1" smtClean="0"/>
              <a:t>Adonais</a:t>
            </a:r>
            <a:r>
              <a:rPr lang="en-US" dirty="0" smtClean="0"/>
              <a:t> Prize in Spain. </a:t>
            </a:r>
          </a:p>
        </p:txBody>
      </p:sp>
      <p:pic>
        <p:nvPicPr>
          <p:cNvPr id="18434" name="Picture 2" descr="Honduran Hero Lempira"/>
          <p:cNvPicPr>
            <a:picLocks noChangeAspect="1" noChangeArrowheads="1"/>
          </p:cNvPicPr>
          <p:nvPr/>
        </p:nvPicPr>
        <p:blipFill>
          <a:blip r:embed="rId3" cstate="print"/>
          <a:srcRect/>
          <a:stretch>
            <a:fillRect/>
          </a:stretch>
        </p:blipFill>
        <p:spPr bwMode="auto">
          <a:xfrm>
            <a:off x="2286000" y="1419224"/>
            <a:ext cx="1905000" cy="2924176"/>
          </a:xfrm>
          <a:prstGeom prst="rect">
            <a:avLst/>
          </a:prstGeom>
          <a:noFill/>
        </p:spPr>
      </p:pic>
      <p:pic>
        <p:nvPicPr>
          <p:cNvPr id="18436" name="Picture 4" descr="http://4.bp.blogspot.com/-FsUJ_CpbMeg/TdsL7DSGuBI/AAAAAAAATh4/vVrlOXjqr-g/s200/roberto_sosa.jpg">
            <a:hlinkClick r:id="rId4"/>
          </p:cNvPr>
          <p:cNvPicPr>
            <a:picLocks noChangeAspect="1" noChangeArrowheads="1"/>
          </p:cNvPicPr>
          <p:nvPr/>
        </p:nvPicPr>
        <p:blipFill>
          <a:blip r:embed="rId5" cstate="print"/>
          <a:srcRect/>
          <a:stretch>
            <a:fillRect/>
          </a:stretch>
        </p:blipFill>
        <p:spPr bwMode="auto">
          <a:xfrm>
            <a:off x="5334000" y="4267200"/>
            <a:ext cx="3552180" cy="23622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2000"/>
                                        <p:tgtEl>
                                          <p:spTgt spid="4">
                                            <p:bg/>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436"/>
                                        </p:tgtEl>
                                        <p:attrNameLst>
                                          <p:attrName>style.visibility</p:attrName>
                                        </p:attrNameLst>
                                      </p:cBhvr>
                                      <p:to>
                                        <p:strVal val="visible"/>
                                      </p:to>
                                    </p:set>
                                    <p:animEffect transition="in" filter="fade">
                                      <p:cBhvr>
                                        <p:cTn id="27" dur="2000"/>
                                        <p:tgtEl>
                                          <p:spTgt spid="184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2000"/>
                                        <p:tgtEl>
                                          <p:spTgt spid="4">
                                            <p:txEl>
                                              <p:pRg st="0" end="0"/>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2000"/>
                                        <p:tgtEl>
                                          <p:spTgt spid="4">
                                            <p:txEl>
                                              <p:pRg st="1" end="1"/>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304800" y="1295400"/>
            <a:ext cx="8077200" cy="2057400"/>
          </a:xfrm>
          <a:ln>
            <a:solidFill>
              <a:schemeClr val="tx1"/>
            </a:solidFill>
          </a:ln>
        </p:spPr>
        <p:txBody>
          <a:bodyPr/>
          <a:lstStyle/>
          <a:p>
            <a:r>
              <a:rPr lang="en-US" dirty="0" err="1" smtClean="0"/>
              <a:t>Neida</a:t>
            </a:r>
            <a:r>
              <a:rPr lang="en-US" dirty="0" smtClean="0"/>
              <a:t> Sandoval and </a:t>
            </a:r>
            <a:r>
              <a:rPr lang="en-US" dirty="0" err="1" smtClean="0"/>
              <a:t>Satcha</a:t>
            </a:r>
            <a:r>
              <a:rPr lang="en-US" dirty="0" smtClean="0"/>
              <a:t> </a:t>
            </a:r>
            <a:r>
              <a:rPr lang="en-US" dirty="0" err="1" smtClean="0"/>
              <a:t>Pretto</a:t>
            </a:r>
            <a:r>
              <a:rPr lang="en-US" dirty="0" smtClean="0"/>
              <a:t> </a:t>
            </a:r>
          </a:p>
          <a:p>
            <a:pPr lvl="1"/>
            <a:r>
              <a:rPr lang="en-US" dirty="0" err="1" smtClean="0"/>
              <a:t>Univisi</a:t>
            </a:r>
            <a:r>
              <a:rPr lang="en-US" dirty="0" err="1" smtClean="0">
                <a:latin typeface="Arial"/>
                <a:cs typeface="Arial"/>
              </a:rPr>
              <a:t>ón</a:t>
            </a:r>
            <a:r>
              <a:rPr lang="en-US" dirty="0" smtClean="0">
                <a:latin typeface="Arial"/>
                <a:cs typeface="Arial"/>
              </a:rPr>
              <a:t> Television</a:t>
            </a:r>
            <a:endParaRPr lang="en-US" dirty="0" smtClean="0"/>
          </a:p>
        </p:txBody>
      </p:sp>
      <p:pic>
        <p:nvPicPr>
          <p:cNvPr id="16390" name="Picture 6" descr="http://www.mediamoves.com/wp-content/uploads/2011/06/Neida-Sandoval.jpg"/>
          <p:cNvPicPr>
            <a:picLocks noChangeAspect="1" noChangeArrowheads="1"/>
          </p:cNvPicPr>
          <p:nvPr/>
        </p:nvPicPr>
        <p:blipFill>
          <a:blip r:embed="rId3" cstate="print"/>
          <a:srcRect/>
          <a:stretch>
            <a:fillRect/>
          </a:stretch>
        </p:blipFill>
        <p:spPr bwMode="auto">
          <a:xfrm>
            <a:off x="228600" y="2895600"/>
            <a:ext cx="4567424" cy="3025177"/>
          </a:xfrm>
          <a:prstGeom prst="rect">
            <a:avLst/>
          </a:prstGeom>
          <a:noFill/>
        </p:spPr>
      </p:pic>
      <p:pic>
        <p:nvPicPr>
          <p:cNvPr id="16392" name="Picture 8" descr="Satcha Pretto - 25th Anniversary Of Univision's &quot;Premio Lo Nuestro A La Musica Latina&quot; - Arrivals"/>
          <p:cNvPicPr>
            <a:picLocks noChangeAspect="1" noChangeArrowheads="1"/>
          </p:cNvPicPr>
          <p:nvPr/>
        </p:nvPicPr>
        <p:blipFill>
          <a:blip r:embed="rId4" cstate="print"/>
          <a:srcRect/>
          <a:stretch>
            <a:fillRect/>
          </a:stretch>
        </p:blipFill>
        <p:spPr bwMode="auto">
          <a:xfrm>
            <a:off x="5410200" y="1828800"/>
            <a:ext cx="3141910" cy="47244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28600"/>
            <a:ext cx="2057400" cy="917448"/>
          </a:xfrm>
          <a:ln>
            <a:solidFill>
              <a:schemeClr val="tx1"/>
            </a:solidFill>
          </a:ln>
        </p:spPr>
        <p:txBody>
          <a:bodyPr>
            <a:normAutofit fontScale="90000"/>
          </a:bodyPr>
          <a:lstStyle/>
          <a:p>
            <a:r>
              <a:rPr lang="en-US" dirty="0" err="1" smtClean="0"/>
              <a:t>tostones</a:t>
            </a:r>
            <a:endParaRPr lang="en-US" dirty="0"/>
          </a:p>
        </p:txBody>
      </p:sp>
      <p:sp>
        <p:nvSpPr>
          <p:cNvPr id="3" name="Title 1"/>
          <p:cNvSpPr txBox="1">
            <a:spLocks/>
          </p:cNvSpPr>
          <p:nvPr/>
        </p:nvSpPr>
        <p:spPr>
          <a:xfrm>
            <a:off x="228600"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Comida de Honduras</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TextBox 5"/>
          <p:cNvSpPr txBox="1"/>
          <p:nvPr/>
        </p:nvSpPr>
        <p:spPr>
          <a:xfrm>
            <a:off x="685800" y="1447801"/>
            <a:ext cx="3048000" cy="461665"/>
          </a:xfrm>
          <a:prstGeom prst="rect">
            <a:avLst/>
          </a:prstGeom>
          <a:solidFill>
            <a:schemeClr val="bg2"/>
          </a:solidFill>
          <a:ln>
            <a:solidFill>
              <a:schemeClr val="tx1"/>
            </a:solidFill>
          </a:ln>
        </p:spPr>
        <p:txBody>
          <a:bodyPr wrap="square" rtlCol="0">
            <a:spAutoFit/>
          </a:bodyPr>
          <a:lstStyle/>
          <a:p>
            <a:r>
              <a:rPr lang="en-US" sz="2400" dirty="0" smtClean="0"/>
              <a:t>Twice fried plantains</a:t>
            </a:r>
            <a:endParaRPr lang="en-US" sz="2400" dirty="0"/>
          </a:p>
        </p:txBody>
      </p:sp>
      <p:sp>
        <p:nvSpPr>
          <p:cNvPr id="8" name="TextBox 7">
            <a:hlinkClick r:id="rId3"/>
          </p:cNvPr>
          <p:cNvSpPr txBox="1"/>
          <p:nvPr/>
        </p:nvSpPr>
        <p:spPr>
          <a:xfrm>
            <a:off x="762000" y="5105400"/>
            <a:ext cx="1831821" cy="1077218"/>
          </a:xfrm>
          <a:prstGeom prst="rect">
            <a:avLst/>
          </a:prstGeom>
          <a:solidFill>
            <a:schemeClr val="bg2">
              <a:lumMod val="75000"/>
            </a:schemeClr>
          </a:solidFill>
          <a:ln>
            <a:solidFill>
              <a:schemeClr val="tx1"/>
            </a:solidFill>
          </a:ln>
        </p:spPr>
        <p:txBody>
          <a:bodyPr wrap="square" rtlCol="0">
            <a:spAutoFit/>
          </a:bodyPr>
          <a:lstStyle/>
          <a:p>
            <a:pPr algn="ctr"/>
            <a:r>
              <a:rPr lang="en-US" sz="3200" dirty="0" smtClean="0"/>
              <a:t>Video recipe </a:t>
            </a:r>
            <a:endParaRPr lang="en-US" sz="3200" dirty="0"/>
          </a:p>
        </p:txBody>
      </p:sp>
      <p:pic>
        <p:nvPicPr>
          <p:cNvPr id="14344" name="Picture 8" descr="http://farm9.staticflickr.com/8194/8088622984_d0440afd99_z.jpg">
            <a:hlinkClick r:id="rId4"/>
          </p:cNvPr>
          <p:cNvPicPr>
            <a:picLocks noChangeAspect="1" noChangeArrowheads="1"/>
          </p:cNvPicPr>
          <p:nvPr/>
        </p:nvPicPr>
        <p:blipFill>
          <a:blip r:embed="rId5" cstate="print"/>
          <a:srcRect t="2139" r="20120"/>
          <a:stretch>
            <a:fillRect/>
          </a:stretch>
        </p:blipFill>
        <p:spPr bwMode="auto">
          <a:xfrm>
            <a:off x="4023195" y="1905000"/>
            <a:ext cx="4663605" cy="4267200"/>
          </a:xfrm>
          <a:prstGeom prst="rect">
            <a:avLst/>
          </a:prstGeom>
          <a:noFill/>
        </p:spPr>
      </p:pic>
      <p:pic>
        <p:nvPicPr>
          <p:cNvPr id="14346" name="Picture 10" descr="http://yhwhleads.files.wordpress.com/2011/07/green-plantains.jpg"/>
          <p:cNvPicPr>
            <a:picLocks noChangeAspect="1" noChangeArrowheads="1"/>
          </p:cNvPicPr>
          <p:nvPr/>
        </p:nvPicPr>
        <p:blipFill>
          <a:blip r:embed="rId6" cstate="print"/>
          <a:srcRect/>
          <a:stretch>
            <a:fillRect/>
          </a:stretch>
        </p:blipFill>
        <p:spPr bwMode="auto">
          <a:xfrm>
            <a:off x="533400" y="2057400"/>
            <a:ext cx="2743200" cy="205582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28600"/>
            <a:ext cx="2057400" cy="917448"/>
          </a:xfrm>
          <a:ln>
            <a:solidFill>
              <a:schemeClr val="tx1"/>
            </a:solidFill>
          </a:ln>
        </p:spPr>
        <p:txBody>
          <a:bodyPr>
            <a:normAutofit fontScale="90000"/>
          </a:bodyPr>
          <a:lstStyle/>
          <a:p>
            <a:r>
              <a:rPr lang="en-US" dirty="0" err="1" smtClean="0"/>
              <a:t>anafres</a:t>
            </a:r>
            <a:endParaRPr lang="en-US" dirty="0"/>
          </a:p>
        </p:txBody>
      </p:sp>
      <p:sp>
        <p:nvSpPr>
          <p:cNvPr id="3" name="Title 1"/>
          <p:cNvSpPr txBox="1">
            <a:spLocks/>
          </p:cNvSpPr>
          <p:nvPr/>
        </p:nvSpPr>
        <p:spPr>
          <a:xfrm>
            <a:off x="228600"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Comida de Honduras</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304800" y="1981200"/>
            <a:ext cx="4038600" cy="3046988"/>
          </a:xfrm>
          <a:prstGeom prst="rect">
            <a:avLst/>
          </a:prstGeom>
          <a:noFill/>
        </p:spPr>
        <p:txBody>
          <a:bodyPr wrap="square" rtlCol="0">
            <a:spAutoFit/>
          </a:bodyPr>
          <a:lstStyle/>
          <a:p>
            <a:r>
              <a:rPr lang="en-US" sz="2400" dirty="0" smtClean="0"/>
              <a:t>A refried black bean and cheese fondue, served hot over coals in a clay pot as an appetizer. Often, peppers and/or chorizo can be added. Tortilla chips accompany the </a:t>
            </a:r>
            <a:r>
              <a:rPr lang="en-US" sz="2400" dirty="0" err="1" smtClean="0"/>
              <a:t>anafres</a:t>
            </a:r>
            <a:r>
              <a:rPr lang="en-US" sz="2400" dirty="0" smtClean="0"/>
              <a:t> for dipping.</a:t>
            </a:r>
            <a:endParaRPr lang="en-US" sz="2400" dirty="0"/>
          </a:p>
        </p:txBody>
      </p:sp>
      <p:pic>
        <p:nvPicPr>
          <p:cNvPr id="12290" name="Picture 2" descr="honduras food anafres">
            <a:hlinkClick r:id="rId3"/>
          </p:cNvPr>
          <p:cNvPicPr>
            <a:picLocks noChangeAspect="1" noChangeArrowheads="1"/>
          </p:cNvPicPr>
          <p:nvPr/>
        </p:nvPicPr>
        <p:blipFill>
          <a:blip r:embed="rId4" cstate="print"/>
          <a:srcRect/>
          <a:stretch>
            <a:fillRect/>
          </a:stretch>
        </p:blipFill>
        <p:spPr bwMode="auto">
          <a:xfrm>
            <a:off x="4495800" y="1322613"/>
            <a:ext cx="3962400" cy="530678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dirty="0" smtClean="0"/>
              <a:t>Other facts</a:t>
            </a:r>
            <a:endParaRPr lang="en-US" dirty="0"/>
          </a:p>
        </p:txBody>
      </p:sp>
      <p:sp>
        <p:nvSpPr>
          <p:cNvPr id="3" name="TextBox 2"/>
          <p:cNvSpPr txBox="1"/>
          <p:nvPr/>
        </p:nvSpPr>
        <p:spPr>
          <a:xfrm>
            <a:off x="5867400" y="51816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–7.1 million</a:t>
            </a:r>
            <a:endParaRPr lang="en-US" sz="3200" dirty="0">
              <a:latin typeface="+mj-lt"/>
            </a:endParaRPr>
          </a:p>
        </p:txBody>
      </p:sp>
      <p:sp>
        <p:nvSpPr>
          <p:cNvPr id="4" name="TextBox 3"/>
          <p:cNvSpPr txBox="1"/>
          <p:nvPr/>
        </p:nvSpPr>
        <p:spPr>
          <a:xfrm>
            <a:off x="5029200" y="2971800"/>
            <a:ext cx="3276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t>El </a:t>
            </a:r>
            <a:r>
              <a:rPr lang="en-US" sz="3200" dirty="0" err="1" smtClean="0"/>
              <a:t>ingreso</a:t>
            </a:r>
            <a:r>
              <a:rPr lang="en-US" sz="3200" dirty="0" smtClean="0"/>
              <a:t> </a:t>
            </a:r>
            <a:r>
              <a:rPr lang="en-US" sz="3200" dirty="0" err="1" smtClean="0"/>
              <a:t>anual</a:t>
            </a:r>
            <a:r>
              <a:rPr lang="en-US" sz="3200" dirty="0" smtClean="0"/>
              <a:t>- $1,600 per year </a:t>
            </a:r>
            <a:endParaRPr lang="en-US" sz="3200" dirty="0"/>
          </a:p>
        </p:txBody>
      </p:sp>
      <p:sp>
        <p:nvSpPr>
          <p:cNvPr id="5" name="Content Placeholder 2"/>
          <p:cNvSpPr txBox="1">
            <a:spLocks/>
          </p:cNvSpPr>
          <p:nvPr/>
        </p:nvSpPr>
        <p:spPr>
          <a:xfrm>
            <a:off x="228600" y="1447800"/>
            <a:ext cx="4267200" cy="1219200"/>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La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Moneda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Nacional</a:t>
            </a:r>
            <a:r>
              <a:rPr lang="en-US" sz="3200" dirty="0" smtClean="0">
                <a:solidFill>
                  <a:schemeClr val="tx2"/>
                </a:solidFill>
              </a:rPr>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3200" dirty="0" smtClean="0">
                <a:solidFill>
                  <a:schemeClr val="tx2"/>
                </a:solidFill>
              </a:rPr>
              <a:t>Lempira </a:t>
            </a:r>
          </a:p>
        </p:txBody>
      </p:sp>
      <p:pic>
        <p:nvPicPr>
          <p:cNvPr id="10242" name="Picture 2" descr="One Lempira, 1 Lempira"/>
          <p:cNvPicPr>
            <a:picLocks noChangeAspect="1" noChangeArrowheads="1"/>
          </p:cNvPicPr>
          <p:nvPr/>
        </p:nvPicPr>
        <p:blipFill>
          <a:blip r:embed="rId3" cstate="print"/>
          <a:srcRect/>
          <a:stretch>
            <a:fillRect/>
          </a:stretch>
        </p:blipFill>
        <p:spPr bwMode="auto">
          <a:xfrm>
            <a:off x="457200" y="2819400"/>
            <a:ext cx="3200400" cy="2560321"/>
          </a:xfrm>
          <a:prstGeom prst="rect">
            <a:avLst/>
          </a:prstGeom>
          <a:noFill/>
        </p:spPr>
      </p:pic>
      <p:pic>
        <p:nvPicPr>
          <p:cNvPr id="10244" name="Picture 4" descr="Five Lempiras, 5 Lempiras"/>
          <p:cNvPicPr>
            <a:picLocks noChangeAspect="1" noChangeArrowheads="1"/>
          </p:cNvPicPr>
          <p:nvPr/>
        </p:nvPicPr>
        <p:blipFill>
          <a:blip r:embed="rId4" cstate="print"/>
          <a:srcRect/>
          <a:stretch>
            <a:fillRect/>
          </a:stretch>
        </p:blipFill>
        <p:spPr bwMode="auto">
          <a:xfrm rot="1272955">
            <a:off x="2454622" y="4096086"/>
            <a:ext cx="2895600" cy="2316481"/>
          </a:xfrm>
          <a:prstGeom prst="rect">
            <a:avLst/>
          </a:prstGeom>
          <a:noFill/>
        </p:spPr>
      </p:pic>
      <p:pic>
        <p:nvPicPr>
          <p:cNvPr id="10246" name="Picture 6" descr="Twenty Lempiras, 20 Lempiras"/>
          <p:cNvPicPr>
            <a:picLocks noChangeAspect="1" noChangeArrowheads="1"/>
          </p:cNvPicPr>
          <p:nvPr/>
        </p:nvPicPr>
        <p:blipFill>
          <a:blip r:embed="rId5" cstate="print"/>
          <a:srcRect/>
          <a:stretch>
            <a:fillRect/>
          </a:stretch>
        </p:blipFill>
        <p:spPr bwMode="auto">
          <a:xfrm rot="20642285">
            <a:off x="228600" y="4343400"/>
            <a:ext cx="2667000" cy="2133601"/>
          </a:xfrm>
          <a:prstGeom prst="rect">
            <a:avLst/>
          </a:prstGeom>
          <a:noFill/>
        </p:spPr>
      </p:pic>
      <p:pic>
        <p:nvPicPr>
          <p:cNvPr id="10248" name="Picture 8" descr="Flag_honduras">
            <a:hlinkClick r:id="rId6"/>
          </p:cNvPr>
          <p:cNvPicPr>
            <a:picLocks noChangeAspect="1" noChangeArrowheads="1"/>
          </p:cNvPicPr>
          <p:nvPr/>
        </p:nvPicPr>
        <p:blipFill>
          <a:blip r:embed="rId7" cstate="print"/>
          <a:srcRect/>
          <a:stretch>
            <a:fillRect/>
          </a:stretch>
        </p:blipFill>
        <p:spPr bwMode="auto">
          <a:xfrm rot="899637">
            <a:off x="5342599" y="432539"/>
            <a:ext cx="2847975" cy="2208446"/>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184825"/>
          </a:xfrm>
        </p:spPr>
        <p:txBody>
          <a:bodyPr/>
          <a:lstStyle/>
          <a:p>
            <a:r>
              <a:rPr lang="en-US" dirty="0" err="1" smtClean="0"/>
              <a:t>nicaragua</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1371600" y="1295400"/>
            <a:ext cx="7172325" cy="5118577"/>
          </a:xfrm>
          <a:prstGeom prst="rect">
            <a:avLst/>
          </a:prstGeom>
          <a:noFill/>
        </p:spPr>
      </p:pic>
      <p:sp>
        <p:nvSpPr>
          <p:cNvPr id="5" name="Down Arrow 4"/>
          <p:cNvSpPr/>
          <p:nvPr/>
        </p:nvSpPr>
        <p:spPr>
          <a:xfrm rot="2233503">
            <a:off x="5865677" y="952410"/>
            <a:ext cx="571574" cy="2706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Map of Nicaragua"/>
          <p:cNvPicPr>
            <a:picLocks noChangeAspect="1" noChangeArrowheads="1"/>
          </p:cNvPicPr>
          <p:nvPr/>
        </p:nvPicPr>
        <p:blipFill>
          <a:blip r:embed="rId3" cstate="print"/>
          <a:srcRect/>
          <a:stretch>
            <a:fillRect/>
          </a:stretch>
        </p:blipFill>
        <p:spPr bwMode="auto">
          <a:xfrm>
            <a:off x="380999" y="331875"/>
            <a:ext cx="6211927" cy="629752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lstStyle/>
          <a:p>
            <a:r>
              <a:rPr lang="en-US" dirty="0" smtClean="0"/>
              <a:t>Managua- la capital</a:t>
            </a:r>
            <a:endParaRPr lang="en-US" dirty="0"/>
          </a:p>
        </p:txBody>
      </p:sp>
      <p:pic>
        <p:nvPicPr>
          <p:cNvPr id="105474" name="Picture 2" descr="http://www.edicioneslupita.com/nicaragua/managua2.jpg"/>
          <p:cNvPicPr>
            <a:picLocks noChangeAspect="1" noChangeArrowheads="1"/>
          </p:cNvPicPr>
          <p:nvPr/>
        </p:nvPicPr>
        <p:blipFill>
          <a:blip r:embed="rId3" cstate="print"/>
          <a:srcRect/>
          <a:stretch>
            <a:fillRect/>
          </a:stretch>
        </p:blipFill>
        <p:spPr bwMode="auto">
          <a:xfrm>
            <a:off x="4953000" y="228600"/>
            <a:ext cx="3833232" cy="2514601"/>
          </a:xfrm>
          <a:prstGeom prst="rect">
            <a:avLst/>
          </a:prstGeom>
          <a:noFill/>
        </p:spPr>
      </p:pic>
      <p:sp>
        <p:nvSpPr>
          <p:cNvPr id="6" name="TextBox 5"/>
          <p:cNvSpPr txBox="1"/>
          <p:nvPr/>
        </p:nvSpPr>
        <p:spPr>
          <a:xfrm>
            <a:off x="5029200" y="2971800"/>
            <a:ext cx="3733800" cy="1015663"/>
          </a:xfrm>
          <a:prstGeom prst="rect">
            <a:avLst/>
          </a:prstGeom>
          <a:noFill/>
        </p:spPr>
        <p:txBody>
          <a:bodyPr wrap="square" rtlCol="0">
            <a:spAutoFit/>
          </a:bodyPr>
          <a:lstStyle/>
          <a:p>
            <a:r>
              <a:rPr lang="en-US" sz="2000" dirty="0" smtClean="0"/>
              <a:t>Managua has no “downtown” because it was destroyed by an earthquake in 1972. </a:t>
            </a:r>
            <a:endParaRPr lang="en-US" sz="2000" dirty="0"/>
          </a:p>
        </p:txBody>
      </p:sp>
      <p:sp>
        <p:nvSpPr>
          <p:cNvPr id="9" name="TextBox 8"/>
          <p:cNvSpPr txBox="1"/>
          <p:nvPr/>
        </p:nvSpPr>
        <p:spPr>
          <a:xfrm>
            <a:off x="228601" y="3962400"/>
            <a:ext cx="4572000" cy="2554545"/>
          </a:xfrm>
          <a:prstGeom prst="rect">
            <a:avLst/>
          </a:prstGeom>
          <a:noFill/>
        </p:spPr>
        <p:txBody>
          <a:bodyPr wrap="square" rtlCol="0">
            <a:spAutoFit/>
          </a:bodyPr>
          <a:lstStyle/>
          <a:p>
            <a:r>
              <a:rPr lang="en-US" sz="2000" dirty="0" smtClean="0"/>
              <a:t>If you view Managua from the neighboring hills, you won't see much, because the majority of its buildings are of </a:t>
            </a:r>
            <a:r>
              <a:rPr lang="en-US" sz="2000" smtClean="0"/>
              <a:t>one </a:t>
            </a:r>
            <a:r>
              <a:rPr lang="en-US" sz="2000" smtClean="0"/>
              <a:t>story </a:t>
            </a:r>
            <a:r>
              <a:rPr lang="en-US" sz="2000" dirty="0" smtClean="0"/>
              <a:t>and are obscured by Managua's abundant vegetation; only a few buildings rise above the trees, notably the Bank of America building, the tallest in Managua</a:t>
            </a:r>
            <a:endParaRPr lang="en-US" sz="2000" dirty="0"/>
          </a:p>
        </p:txBody>
      </p:sp>
      <p:pic>
        <p:nvPicPr>
          <p:cNvPr id="105476" name="Picture 4" descr="Managua Nicaragua"/>
          <p:cNvPicPr>
            <a:picLocks noChangeAspect="1" noChangeArrowheads="1"/>
          </p:cNvPicPr>
          <p:nvPr/>
        </p:nvPicPr>
        <p:blipFill>
          <a:blip r:embed="rId4" cstate="print"/>
          <a:srcRect t="31325" r="-241"/>
          <a:stretch>
            <a:fillRect/>
          </a:stretch>
        </p:blipFill>
        <p:spPr bwMode="auto">
          <a:xfrm>
            <a:off x="4953000" y="4457700"/>
            <a:ext cx="3962400" cy="2171700"/>
          </a:xfrm>
          <a:prstGeom prst="rect">
            <a:avLst/>
          </a:prstGeom>
          <a:noFill/>
        </p:spPr>
      </p:pic>
      <p:pic>
        <p:nvPicPr>
          <p:cNvPr id="105478" name="Picture 6" descr="http://4.bp.blogspot.com/-gVbNg4NqmbA/Tw5p7fczO-I/AAAAAAAAAt0/rVIhX7vjpws/s1600/Carretera_a_Masaya.jpg"/>
          <p:cNvPicPr>
            <a:picLocks noChangeAspect="1" noChangeArrowheads="1"/>
          </p:cNvPicPr>
          <p:nvPr/>
        </p:nvPicPr>
        <p:blipFill>
          <a:blip r:embed="rId5" cstate="print"/>
          <a:srcRect t="15130"/>
          <a:stretch>
            <a:fillRect/>
          </a:stretch>
        </p:blipFill>
        <p:spPr bwMode="auto">
          <a:xfrm>
            <a:off x="457200" y="1447800"/>
            <a:ext cx="3810000" cy="2324101"/>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943600" cy="914400"/>
          </a:xfrm>
        </p:spPr>
        <p:txBody>
          <a:bodyPr/>
          <a:lstStyle/>
          <a:p>
            <a:r>
              <a:rPr lang="en-US" dirty="0" smtClean="0"/>
              <a:t>Managua- la capital</a:t>
            </a:r>
            <a:endParaRPr lang="en-US" dirty="0"/>
          </a:p>
        </p:txBody>
      </p:sp>
      <p:sp>
        <p:nvSpPr>
          <p:cNvPr id="10" name="TextBox 9"/>
          <p:cNvSpPr txBox="1"/>
          <p:nvPr/>
        </p:nvSpPr>
        <p:spPr>
          <a:xfrm>
            <a:off x="152400" y="1295400"/>
            <a:ext cx="5791200" cy="2831544"/>
          </a:xfrm>
          <a:prstGeom prst="rect">
            <a:avLst/>
          </a:prstGeom>
          <a:noFill/>
        </p:spPr>
        <p:txBody>
          <a:bodyPr wrap="square" rtlCol="0">
            <a:spAutoFit/>
          </a:bodyPr>
          <a:lstStyle/>
          <a:p>
            <a:pPr lvl="0"/>
            <a:r>
              <a:rPr lang="en-US" sz="2000" dirty="0" smtClean="0"/>
              <a:t>Getting around in Managua can be tricky. Some streets have names, but no one knows them.  They navigate by the points of the compass from a known point of reference: 'from where the small tree was, one block toward the Lake, and 25 leagues up (up is east, down is west, to the Lake is toward the north, and only for south is the habitual word used). </a:t>
            </a:r>
          </a:p>
          <a:p>
            <a:endParaRPr lang="en-US" dirty="0"/>
          </a:p>
        </p:txBody>
      </p:sp>
      <p:sp>
        <p:nvSpPr>
          <p:cNvPr id="12" name="Title 1"/>
          <p:cNvSpPr txBox="1">
            <a:spLocks/>
          </p:cNvSpPr>
          <p:nvPr/>
        </p:nvSpPr>
        <p:spPr>
          <a:xfrm>
            <a:off x="2590800" y="3657600"/>
            <a:ext cx="2590800" cy="685800"/>
          </a:xfrm>
          <a:prstGeom prst="rect">
            <a:avLst/>
          </a:prstGeom>
          <a:ln>
            <a:solidFill>
              <a:schemeClr val="tx1"/>
            </a:solidFill>
          </a:ln>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cap="all" dirty="0" err="1" smtClean="0">
                <a:solidFill>
                  <a:schemeClr val="tx2"/>
                </a:solidFill>
                <a:effectLst>
                  <a:reflection blurRad="12700" stA="48000" endA="300" endPos="55000" dir="5400000" sy="-90000" algn="bl" rotWithShape="0"/>
                </a:effectLst>
                <a:latin typeface="+mj-lt"/>
                <a:ea typeface="+mj-ea"/>
                <a:cs typeface="+mj-cs"/>
              </a:rPr>
              <a:t>Zona</a:t>
            </a:r>
            <a:r>
              <a:rPr lang="en-US" sz="3600" cap="all" dirty="0" smtClean="0">
                <a:solidFill>
                  <a:schemeClr val="tx2"/>
                </a:solidFill>
                <a:effectLst>
                  <a:reflection blurRad="12700" stA="48000" endA="300" endPos="55000" dir="5400000" sy="-90000" algn="bl" rotWithShape="0"/>
                </a:effectLst>
                <a:latin typeface="+mj-lt"/>
                <a:ea typeface="+mj-ea"/>
                <a:cs typeface="+mj-cs"/>
              </a:rPr>
              <a:t> </a:t>
            </a:r>
            <a:r>
              <a:rPr lang="en-US" sz="3600" cap="all" dirty="0" err="1" smtClean="0">
                <a:solidFill>
                  <a:schemeClr val="tx2"/>
                </a:solidFill>
                <a:effectLst>
                  <a:reflection blurRad="12700" stA="48000" endA="300" endPos="55000" dir="5400000" sy="-90000" algn="bl" rotWithShape="0"/>
                </a:effectLst>
                <a:latin typeface="+mj-lt"/>
                <a:ea typeface="+mj-ea"/>
                <a:cs typeface="+mj-cs"/>
              </a:rPr>
              <a:t>rosa</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09570" name="Picture 2" descr="http://www.living-history-nicaragua.com/images/Managua-ciudad.jpg"/>
          <p:cNvPicPr>
            <a:picLocks noChangeAspect="1" noChangeArrowheads="1"/>
          </p:cNvPicPr>
          <p:nvPr/>
        </p:nvPicPr>
        <p:blipFill>
          <a:blip r:embed="rId3" cstate="print"/>
          <a:srcRect/>
          <a:stretch>
            <a:fillRect/>
          </a:stretch>
        </p:blipFill>
        <p:spPr bwMode="auto">
          <a:xfrm>
            <a:off x="5229113" y="3733800"/>
            <a:ext cx="3686287" cy="2438400"/>
          </a:xfrm>
          <a:prstGeom prst="rect">
            <a:avLst/>
          </a:prstGeom>
          <a:noFill/>
        </p:spPr>
      </p:pic>
      <p:sp>
        <p:nvSpPr>
          <p:cNvPr id="13" name="TextBox 12"/>
          <p:cNvSpPr txBox="1"/>
          <p:nvPr/>
        </p:nvSpPr>
        <p:spPr>
          <a:xfrm>
            <a:off x="3276600" y="4724400"/>
            <a:ext cx="1752600" cy="1015663"/>
          </a:xfrm>
          <a:prstGeom prst="rect">
            <a:avLst/>
          </a:prstGeom>
          <a:noFill/>
        </p:spPr>
        <p:txBody>
          <a:bodyPr wrap="square" rtlCol="0">
            <a:spAutoFit/>
          </a:bodyPr>
          <a:lstStyle/>
          <a:p>
            <a:r>
              <a:rPr lang="en-US" sz="2000" dirty="0" smtClean="0"/>
              <a:t>Business and entertainment district</a:t>
            </a:r>
            <a:endParaRPr lang="en-US" sz="2000" dirty="0"/>
          </a:p>
        </p:txBody>
      </p:sp>
      <p:pic>
        <p:nvPicPr>
          <p:cNvPr id="109572" name="Picture 4" descr="http://solidcashflow.com/mapsnicaragua/managua-tourist.jpg"/>
          <p:cNvPicPr>
            <a:picLocks noChangeAspect="1" noChangeArrowheads="1"/>
          </p:cNvPicPr>
          <p:nvPr/>
        </p:nvPicPr>
        <p:blipFill>
          <a:blip r:embed="rId4" cstate="print"/>
          <a:srcRect/>
          <a:stretch>
            <a:fillRect/>
          </a:stretch>
        </p:blipFill>
        <p:spPr bwMode="auto">
          <a:xfrm>
            <a:off x="5867400" y="228600"/>
            <a:ext cx="3048000" cy="2286000"/>
          </a:xfrm>
          <a:prstGeom prst="rect">
            <a:avLst/>
          </a:prstGeom>
          <a:noFill/>
        </p:spPr>
      </p:pic>
      <p:sp>
        <p:nvSpPr>
          <p:cNvPr id="15" name="TextBox 14">
            <a:hlinkClick r:id="rId5"/>
          </p:cNvPr>
          <p:cNvSpPr txBox="1"/>
          <p:nvPr/>
        </p:nvSpPr>
        <p:spPr>
          <a:xfrm>
            <a:off x="6096000" y="2971800"/>
            <a:ext cx="2939074" cy="400110"/>
          </a:xfrm>
          <a:prstGeom prst="rect">
            <a:avLst/>
          </a:prstGeom>
          <a:solidFill>
            <a:schemeClr val="bg2">
              <a:lumMod val="75000"/>
            </a:schemeClr>
          </a:solidFill>
          <a:ln>
            <a:solidFill>
              <a:schemeClr val="tx1"/>
            </a:solidFill>
          </a:ln>
        </p:spPr>
        <p:txBody>
          <a:bodyPr wrap="none" rtlCol="0">
            <a:spAutoFit/>
          </a:bodyPr>
          <a:lstStyle/>
          <a:p>
            <a:r>
              <a:rPr lang="en-US" sz="2000" dirty="0" smtClean="0"/>
              <a:t>Travel Tips for Managua</a:t>
            </a:r>
            <a:endParaRPr lang="en-US" sz="2000" dirty="0"/>
          </a:p>
        </p:txBody>
      </p:sp>
      <p:pic>
        <p:nvPicPr>
          <p:cNvPr id="109574" name="Picture 6" descr="http://www.my-world-travelguides.com/pics/metrocentro-shopping-mall-managua.jpg"/>
          <p:cNvPicPr>
            <a:picLocks noChangeAspect="1" noChangeArrowheads="1"/>
          </p:cNvPicPr>
          <p:nvPr/>
        </p:nvPicPr>
        <p:blipFill>
          <a:blip r:embed="rId6" cstate="print"/>
          <a:srcRect/>
          <a:stretch>
            <a:fillRect/>
          </a:stretch>
        </p:blipFill>
        <p:spPr bwMode="auto">
          <a:xfrm>
            <a:off x="304800" y="4419600"/>
            <a:ext cx="2911755" cy="2181226"/>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9574"/>
                                        </p:tgtEl>
                                        <p:attrNameLst>
                                          <p:attrName>style.visibility</p:attrName>
                                        </p:attrNameLst>
                                      </p:cBhvr>
                                      <p:to>
                                        <p:strVal val="visible"/>
                                      </p:to>
                                    </p:set>
                                    <p:animEffect transition="in" filter="fade">
                                      <p:cBhvr>
                                        <p:cTn id="15" dur="2000"/>
                                        <p:tgtEl>
                                          <p:spTgt spid="1095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Granada</a:t>
            </a:r>
            <a:endParaRPr lang="en-US" dirty="0"/>
          </a:p>
        </p:txBody>
      </p:sp>
      <p:sp>
        <p:nvSpPr>
          <p:cNvPr id="3" name="Content Placeholder 2"/>
          <p:cNvSpPr>
            <a:spLocks noGrp="1"/>
          </p:cNvSpPr>
          <p:nvPr>
            <p:ph idx="1"/>
          </p:nvPr>
        </p:nvSpPr>
        <p:spPr>
          <a:xfrm>
            <a:off x="0" y="1219200"/>
            <a:ext cx="4648200" cy="5410200"/>
          </a:xfrm>
        </p:spPr>
        <p:txBody>
          <a:bodyPr>
            <a:normAutofit fontScale="70000" lnSpcReduction="20000"/>
          </a:bodyPr>
          <a:lstStyle/>
          <a:p>
            <a:r>
              <a:rPr lang="en-US" sz="3400" dirty="0" smtClean="0"/>
              <a:t>National tourism hub</a:t>
            </a:r>
          </a:p>
          <a:p>
            <a:r>
              <a:rPr lang="en-US" sz="3400" dirty="0" smtClean="0"/>
              <a:t>Center of commerce in timber, gold and silver as well as production of organic coffee and cacao, cattle, plantain and bananas occurs within its boundaries.</a:t>
            </a:r>
          </a:p>
          <a:p>
            <a:r>
              <a:rPr lang="en-US" sz="3400" dirty="0" smtClean="0"/>
              <a:t>A real estate boom had been underway for several years, with many European and Americans purchasing and renovating the area's homes for retirement or holiday homes and several foreign realtors establishing offices, but that boom slowed in 2007</a:t>
            </a:r>
            <a:r>
              <a:rPr lang="en-US" dirty="0" smtClean="0"/>
              <a:t>.</a:t>
            </a:r>
            <a:endParaRPr lang="en-US" dirty="0"/>
          </a:p>
        </p:txBody>
      </p:sp>
      <p:sp>
        <p:nvSpPr>
          <p:cNvPr id="4" name="TextBox 3">
            <a:hlinkClick r:id="rId3"/>
          </p:cNvPr>
          <p:cNvSpPr txBox="1"/>
          <p:nvPr/>
        </p:nvSpPr>
        <p:spPr>
          <a:xfrm>
            <a:off x="914400" y="6248400"/>
            <a:ext cx="3105722" cy="461665"/>
          </a:xfrm>
          <a:prstGeom prst="rect">
            <a:avLst/>
          </a:prstGeom>
          <a:solidFill>
            <a:schemeClr val="bg2">
              <a:lumMod val="75000"/>
            </a:schemeClr>
          </a:solidFill>
          <a:ln>
            <a:solidFill>
              <a:schemeClr val="tx1"/>
            </a:solidFill>
          </a:ln>
        </p:spPr>
        <p:txBody>
          <a:bodyPr wrap="none" rtlCol="0">
            <a:spAutoFit/>
          </a:bodyPr>
          <a:lstStyle/>
          <a:p>
            <a:r>
              <a:rPr lang="en-US" sz="2400" dirty="0" smtClean="0"/>
              <a:t>City Tour en </a:t>
            </a:r>
            <a:r>
              <a:rPr lang="en-US" sz="2400" dirty="0" err="1" smtClean="0"/>
              <a:t>Español</a:t>
            </a:r>
            <a:r>
              <a:rPr lang="en-US" sz="2400" dirty="0" smtClean="0"/>
              <a:t> </a:t>
            </a:r>
          </a:p>
        </p:txBody>
      </p:sp>
      <p:sp>
        <p:nvSpPr>
          <p:cNvPr id="5" name="TextBox 4">
            <a:hlinkClick r:id="rId4"/>
          </p:cNvPr>
          <p:cNvSpPr txBox="1"/>
          <p:nvPr/>
        </p:nvSpPr>
        <p:spPr>
          <a:xfrm>
            <a:off x="5867400" y="2743200"/>
            <a:ext cx="2438400" cy="461665"/>
          </a:xfrm>
          <a:prstGeom prst="rect">
            <a:avLst/>
          </a:prstGeom>
          <a:solidFill>
            <a:schemeClr val="bg2">
              <a:lumMod val="75000"/>
            </a:schemeClr>
          </a:solidFill>
          <a:ln>
            <a:solidFill>
              <a:schemeClr val="tx1"/>
            </a:solidFill>
          </a:ln>
        </p:spPr>
        <p:txBody>
          <a:bodyPr wrap="square" rtlCol="0">
            <a:spAutoFit/>
          </a:bodyPr>
          <a:lstStyle/>
          <a:p>
            <a:r>
              <a:rPr lang="en-US" sz="2400" dirty="0" smtClean="0"/>
              <a:t>Travel with Kate</a:t>
            </a:r>
            <a:endParaRPr lang="en-US" sz="2400" dirty="0"/>
          </a:p>
        </p:txBody>
      </p:sp>
      <p:pic>
        <p:nvPicPr>
          <p:cNvPr id="107522" name="Picture 2" descr="http://upload.wikimedia.org/wikipedia/commons/0/00/Granada%2C_Nicaragua_2.jpg"/>
          <p:cNvPicPr>
            <a:picLocks noChangeAspect="1" noChangeArrowheads="1"/>
          </p:cNvPicPr>
          <p:nvPr/>
        </p:nvPicPr>
        <p:blipFill>
          <a:blip r:embed="rId5" cstate="print"/>
          <a:srcRect l="12984" t="35643" r="1956" b="1436"/>
          <a:stretch>
            <a:fillRect/>
          </a:stretch>
        </p:blipFill>
        <p:spPr bwMode="auto">
          <a:xfrm>
            <a:off x="4572000" y="228600"/>
            <a:ext cx="4495800" cy="2217107"/>
          </a:xfrm>
          <a:prstGeom prst="rect">
            <a:avLst/>
          </a:prstGeom>
          <a:noFill/>
        </p:spPr>
      </p:pic>
      <p:pic>
        <p:nvPicPr>
          <p:cNvPr id="107524" name="Picture 4" descr="Original image">
            <a:hlinkClick r:id="rId6"/>
          </p:cNvPr>
          <p:cNvPicPr>
            <a:picLocks noChangeAspect="1" noChangeArrowheads="1"/>
          </p:cNvPicPr>
          <p:nvPr/>
        </p:nvPicPr>
        <p:blipFill>
          <a:blip r:embed="rId7" cstate="print"/>
          <a:srcRect/>
          <a:stretch>
            <a:fillRect/>
          </a:stretch>
        </p:blipFill>
        <p:spPr bwMode="auto">
          <a:xfrm>
            <a:off x="4572000" y="3632168"/>
            <a:ext cx="4455771" cy="2968658"/>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Guatemala: Los </a:t>
            </a:r>
            <a:r>
              <a:rPr lang="en-US" dirty="0" err="1" smtClean="0"/>
              <a:t>lugares</a:t>
            </a:r>
            <a:r>
              <a:rPr lang="en-US" dirty="0" smtClean="0"/>
              <a:t> </a:t>
            </a:r>
            <a:r>
              <a:rPr lang="en-US" dirty="0" err="1" smtClean="0"/>
              <a:t>para</a:t>
            </a:r>
            <a:r>
              <a:rPr lang="en-US" dirty="0" smtClean="0"/>
              <a:t> </a:t>
            </a:r>
            <a:r>
              <a:rPr lang="en-US" dirty="0" err="1" smtClean="0"/>
              <a:t>visitar</a:t>
            </a:r>
            <a:endParaRPr lang="en-US" dirty="0"/>
          </a:p>
        </p:txBody>
      </p:sp>
      <p:sp>
        <p:nvSpPr>
          <p:cNvPr id="3" name="Content Placeholder 2"/>
          <p:cNvSpPr>
            <a:spLocks noGrp="1"/>
          </p:cNvSpPr>
          <p:nvPr>
            <p:ph idx="1"/>
          </p:nvPr>
        </p:nvSpPr>
        <p:spPr>
          <a:xfrm>
            <a:off x="990600" y="1295400"/>
            <a:ext cx="3505200" cy="533400"/>
          </a:xfrm>
          <a:ln>
            <a:solidFill>
              <a:schemeClr val="tx1"/>
            </a:solidFill>
          </a:ln>
        </p:spPr>
        <p:txBody>
          <a:bodyPr>
            <a:normAutofit lnSpcReduction="10000"/>
          </a:bodyPr>
          <a:lstStyle/>
          <a:p>
            <a:pPr>
              <a:buNone/>
            </a:pPr>
            <a:r>
              <a:rPr lang="en-US" dirty="0" smtClean="0"/>
              <a:t>Guatemala City</a:t>
            </a:r>
            <a:endParaRPr lang="en-US" dirty="0"/>
          </a:p>
        </p:txBody>
      </p:sp>
      <p:pic>
        <p:nvPicPr>
          <p:cNvPr id="19458" name="Picture 2" descr="Image Detail"/>
          <p:cNvPicPr>
            <a:picLocks noChangeAspect="1" noChangeArrowheads="1"/>
          </p:cNvPicPr>
          <p:nvPr/>
        </p:nvPicPr>
        <p:blipFill>
          <a:blip r:embed="rId3" cstate="print"/>
          <a:srcRect/>
          <a:stretch>
            <a:fillRect/>
          </a:stretch>
        </p:blipFill>
        <p:spPr bwMode="auto">
          <a:xfrm>
            <a:off x="457200" y="1905000"/>
            <a:ext cx="3333750" cy="2209800"/>
          </a:xfrm>
          <a:prstGeom prst="rect">
            <a:avLst/>
          </a:prstGeom>
          <a:noFill/>
        </p:spPr>
      </p:pic>
      <p:pic>
        <p:nvPicPr>
          <p:cNvPr id="19462" name="Picture 6" descr="Image Detail"/>
          <p:cNvPicPr>
            <a:picLocks noChangeAspect="1" noChangeArrowheads="1"/>
          </p:cNvPicPr>
          <p:nvPr/>
        </p:nvPicPr>
        <p:blipFill>
          <a:blip r:embed="rId4" cstate="print"/>
          <a:srcRect/>
          <a:stretch>
            <a:fillRect/>
          </a:stretch>
        </p:blipFill>
        <p:spPr bwMode="auto">
          <a:xfrm>
            <a:off x="1143000" y="4495800"/>
            <a:ext cx="2895600" cy="2157196"/>
          </a:xfrm>
          <a:prstGeom prst="rect">
            <a:avLst/>
          </a:prstGeom>
          <a:noFill/>
        </p:spPr>
      </p:pic>
      <p:pic>
        <p:nvPicPr>
          <p:cNvPr id="19464" name="Picture 8" descr="Image Detail"/>
          <p:cNvPicPr>
            <a:picLocks noChangeAspect="1" noChangeArrowheads="1"/>
          </p:cNvPicPr>
          <p:nvPr/>
        </p:nvPicPr>
        <p:blipFill>
          <a:blip r:embed="rId5" cstate="print"/>
          <a:srcRect/>
          <a:stretch>
            <a:fillRect/>
          </a:stretch>
        </p:blipFill>
        <p:spPr bwMode="auto">
          <a:xfrm>
            <a:off x="6172200" y="1371599"/>
            <a:ext cx="2590799" cy="2752723"/>
          </a:xfrm>
          <a:prstGeom prst="rect">
            <a:avLst/>
          </a:prstGeom>
          <a:noFill/>
        </p:spPr>
      </p:pic>
      <p:sp>
        <p:nvSpPr>
          <p:cNvPr id="7" name="TextBox 6"/>
          <p:cNvSpPr txBox="1"/>
          <p:nvPr/>
        </p:nvSpPr>
        <p:spPr>
          <a:xfrm>
            <a:off x="4572000" y="4507468"/>
            <a:ext cx="1898918" cy="369332"/>
          </a:xfrm>
          <a:prstGeom prst="rect">
            <a:avLst/>
          </a:prstGeom>
          <a:solidFill>
            <a:schemeClr val="bg2">
              <a:lumMod val="75000"/>
            </a:schemeClr>
          </a:solidFill>
        </p:spPr>
        <p:txBody>
          <a:bodyPr wrap="none" rtlCol="0">
            <a:spAutoFit/>
          </a:bodyPr>
          <a:lstStyle/>
          <a:p>
            <a:r>
              <a:rPr lang="en-US" dirty="0" smtClean="0">
                <a:hlinkClick r:id="rId6"/>
              </a:rPr>
              <a:t>Video</a:t>
            </a:r>
            <a:r>
              <a:rPr lang="en-US" dirty="0" smtClean="0"/>
              <a:t> tour of city</a:t>
            </a:r>
            <a:endParaRPr lang="en-US" dirty="0"/>
          </a:p>
        </p:txBody>
      </p:sp>
      <p:sp>
        <p:nvSpPr>
          <p:cNvPr id="8" name="TextBox 7"/>
          <p:cNvSpPr txBox="1"/>
          <p:nvPr/>
        </p:nvSpPr>
        <p:spPr>
          <a:xfrm>
            <a:off x="4038600" y="2362200"/>
            <a:ext cx="1524000" cy="1569660"/>
          </a:xfrm>
          <a:prstGeom prst="rect">
            <a:avLst/>
          </a:prstGeom>
          <a:noFill/>
          <a:ln>
            <a:solidFill>
              <a:schemeClr val="tx1"/>
            </a:solidFill>
          </a:ln>
        </p:spPr>
        <p:txBody>
          <a:bodyPr wrap="square" rtlCol="0">
            <a:spAutoFit/>
          </a:bodyPr>
          <a:lstStyle/>
          <a:p>
            <a:pPr algn="ctr"/>
            <a:r>
              <a:rPr lang="en-US" sz="2400" dirty="0" err="1" smtClean="0"/>
              <a:t>Zona</a:t>
            </a:r>
            <a:r>
              <a:rPr lang="en-US" sz="2400" dirty="0" smtClean="0"/>
              <a:t> Viva (business district)</a:t>
            </a:r>
            <a:endParaRPr lang="en-US" sz="2400" dirty="0"/>
          </a:p>
        </p:txBody>
      </p:sp>
      <p:pic>
        <p:nvPicPr>
          <p:cNvPr id="43010" name="Picture 2" descr="http://mw2.google.com/mw-panoramio/photos/medium/12678175.jpg"/>
          <p:cNvPicPr>
            <a:picLocks noChangeAspect="1" noChangeArrowheads="1"/>
          </p:cNvPicPr>
          <p:nvPr/>
        </p:nvPicPr>
        <p:blipFill>
          <a:blip r:embed="rId7" cstate="print"/>
          <a:srcRect t="25150" r="1099"/>
          <a:stretch>
            <a:fillRect/>
          </a:stretch>
        </p:blipFill>
        <p:spPr bwMode="auto">
          <a:xfrm>
            <a:off x="5486400" y="4953000"/>
            <a:ext cx="3429000" cy="1733549"/>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2000"/>
                                        <p:tgtEl>
                                          <p:spTgt spid="1946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2000"/>
                                        <p:tgtEl>
                                          <p:spTgt spid="1945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fade">
                                      <p:cBhvr>
                                        <p:cTn id="15" dur="2000"/>
                                        <p:tgtEl>
                                          <p:spTgt spid="1946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3010"/>
                                        </p:tgtEl>
                                        <p:attrNameLst>
                                          <p:attrName>style.visibility</p:attrName>
                                        </p:attrNameLst>
                                      </p:cBhvr>
                                      <p:to>
                                        <p:strVal val="visible"/>
                                      </p:to>
                                    </p:set>
                                    <p:animEffect transition="in" filter="fade">
                                      <p:cBhvr>
                                        <p:cTn id="19" dur="2000"/>
                                        <p:tgtEl>
                                          <p:spTgt spid="43010"/>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t>
            </a:r>
            <a:r>
              <a:rPr lang="en-US" dirty="0" smtClean="0">
                <a:cs typeface="Arial"/>
              </a:rPr>
              <a:t>ón</a:t>
            </a:r>
            <a:endParaRPr lang="en-US" dirty="0"/>
          </a:p>
        </p:txBody>
      </p:sp>
      <p:sp>
        <p:nvSpPr>
          <p:cNvPr id="3" name="Content Placeholder 2"/>
          <p:cNvSpPr>
            <a:spLocks noGrp="1"/>
          </p:cNvSpPr>
          <p:nvPr>
            <p:ph idx="1"/>
          </p:nvPr>
        </p:nvSpPr>
        <p:spPr>
          <a:xfrm>
            <a:off x="3581400" y="228600"/>
            <a:ext cx="5486400" cy="4876800"/>
          </a:xfrm>
        </p:spPr>
        <p:txBody>
          <a:bodyPr>
            <a:normAutofit fontScale="70000" lnSpcReduction="20000"/>
          </a:bodyPr>
          <a:lstStyle/>
          <a:p>
            <a:r>
              <a:rPr lang="en-US" dirty="0" smtClean="0"/>
              <a:t>The region of </a:t>
            </a:r>
            <a:r>
              <a:rPr lang="en-US" dirty="0" err="1" smtClean="0"/>
              <a:t>leon</a:t>
            </a:r>
            <a:r>
              <a:rPr lang="en-US" dirty="0" smtClean="0"/>
              <a:t> has one of the most impressive </a:t>
            </a:r>
            <a:r>
              <a:rPr lang="en-US" b="1" dirty="0" smtClean="0"/>
              <a:t>colonial cities </a:t>
            </a:r>
            <a:r>
              <a:rPr lang="en-US" dirty="0" smtClean="0"/>
              <a:t>in the country. Here, tourists will find </a:t>
            </a:r>
            <a:r>
              <a:rPr lang="en-US" b="1" dirty="0" smtClean="0"/>
              <a:t>hotels, restaurants, bars, tour operators, museums, cultural centers</a:t>
            </a:r>
            <a:r>
              <a:rPr lang="en-US" dirty="0" smtClean="0"/>
              <a:t>, several colonial churches and the </a:t>
            </a:r>
            <a:r>
              <a:rPr lang="en-US" b="1" dirty="0" smtClean="0"/>
              <a:t>largest cathedral</a:t>
            </a:r>
            <a:r>
              <a:rPr lang="en-US" dirty="0" smtClean="0"/>
              <a:t> in Central America. Leon also has a couple of famous </a:t>
            </a:r>
            <a:r>
              <a:rPr lang="en-US" b="1" dirty="0" smtClean="0"/>
              <a:t>beaches</a:t>
            </a:r>
            <a:r>
              <a:rPr lang="en-US" dirty="0" smtClean="0"/>
              <a:t>: </a:t>
            </a:r>
            <a:r>
              <a:rPr lang="en-US" dirty="0" err="1" smtClean="0"/>
              <a:t>Poneloya</a:t>
            </a:r>
            <a:r>
              <a:rPr lang="en-US" dirty="0" smtClean="0"/>
              <a:t> and Las </a:t>
            </a:r>
            <a:r>
              <a:rPr lang="en-US" dirty="0" err="1" smtClean="0"/>
              <a:t>Peñitas</a:t>
            </a:r>
            <a:r>
              <a:rPr lang="en-US" dirty="0" smtClean="0"/>
              <a:t>. The </a:t>
            </a:r>
            <a:r>
              <a:rPr lang="en-US" b="1" dirty="0" smtClean="0"/>
              <a:t>Juan </a:t>
            </a:r>
            <a:r>
              <a:rPr lang="en-US" b="1" dirty="0" err="1" smtClean="0"/>
              <a:t>Venado</a:t>
            </a:r>
            <a:r>
              <a:rPr lang="en-US" b="1" dirty="0" smtClean="0"/>
              <a:t> Island Natural Reserve </a:t>
            </a:r>
            <a:r>
              <a:rPr lang="en-US" dirty="0" smtClean="0"/>
              <a:t>is located close to the last beach, featuring abundant marine life and mangrove vegetation. The municipality is also famous for the festivities held in honor of Virgin Mary (December) and the colorful sawdust carpets than can be seen during Holy Week (Easter). </a:t>
            </a:r>
            <a:endParaRPr lang="en-US" dirty="0"/>
          </a:p>
        </p:txBody>
      </p:sp>
      <p:pic>
        <p:nvPicPr>
          <p:cNvPr id="103426" name="Picture 2" descr="Leon Nicaragua"/>
          <p:cNvPicPr>
            <a:picLocks noChangeAspect="1" noChangeArrowheads="1"/>
          </p:cNvPicPr>
          <p:nvPr/>
        </p:nvPicPr>
        <p:blipFill>
          <a:blip r:embed="rId3" cstate="print"/>
          <a:srcRect t="24096" r="1687"/>
          <a:stretch>
            <a:fillRect/>
          </a:stretch>
        </p:blipFill>
        <p:spPr bwMode="auto">
          <a:xfrm>
            <a:off x="152400" y="4191000"/>
            <a:ext cx="3762829" cy="2324100"/>
          </a:xfrm>
          <a:prstGeom prst="rect">
            <a:avLst/>
          </a:prstGeom>
          <a:noFill/>
        </p:spPr>
      </p:pic>
      <p:sp>
        <p:nvSpPr>
          <p:cNvPr id="5" name="TextBox 4">
            <a:hlinkClick r:id="rId4"/>
          </p:cNvPr>
          <p:cNvSpPr txBox="1"/>
          <p:nvPr/>
        </p:nvSpPr>
        <p:spPr>
          <a:xfrm>
            <a:off x="4343400" y="5334000"/>
            <a:ext cx="1752600" cy="1200329"/>
          </a:xfrm>
          <a:prstGeom prst="rect">
            <a:avLst/>
          </a:prstGeom>
          <a:solidFill>
            <a:schemeClr val="bg2">
              <a:lumMod val="75000"/>
            </a:schemeClr>
          </a:solidFill>
          <a:ln>
            <a:solidFill>
              <a:schemeClr val="tx1"/>
            </a:solidFill>
          </a:ln>
        </p:spPr>
        <p:txBody>
          <a:bodyPr wrap="square" rtlCol="0">
            <a:spAutoFit/>
          </a:bodyPr>
          <a:lstStyle/>
          <a:p>
            <a:r>
              <a:rPr lang="en-US" dirty="0" smtClean="0"/>
              <a:t>Review of International Living in the city of Leon</a:t>
            </a:r>
            <a:endParaRPr lang="en-US" dirty="0"/>
          </a:p>
        </p:txBody>
      </p:sp>
      <p:sp>
        <p:nvSpPr>
          <p:cNvPr id="6" name="TextBox 5">
            <a:hlinkClick r:id="rId5"/>
          </p:cNvPr>
          <p:cNvSpPr txBox="1"/>
          <p:nvPr/>
        </p:nvSpPr>
        <p:spPr>
          <a:xfrm>
            <a:off x="6629400" y="5486400"/>
            <a:ext cx="2005677" cy="369332"/>
          </a:xfrm>
          <a:prstGeom prst="rect">
            <a:avLst/>
          </a:prstGeom>
          <a:solidFill>
            <a:schemeClr val="bg2">
              <a:lumMod val="75000"/>
            </a:schemeClr>
          </a:solidFill>
          <a:ln>
            <a:solidFill>
              <a:schemeClr val="tx1"/>
            </a:solidFill>
          </a:ln>
        </p:spPr>
        <p:txBody>
          <a:bodyPr wrap="none" rtlCol="0">
            <a:spAutoFit/>
          </a:bodyPr>
          <a:lstStyle/>
          <a:p>
            <a:r>
              <a:rPr lang="en-US" dirty="0" smtClean="0"/>
              <a:t>Photographic tour</a:t>
            </a:r>
            <a:endParaRPr lang="en-US" dirty="0"/>
          </a:p>
        </p:txBody>
      </p:sp>
      <p:pic>
        <p:nvPicPr>
          <p:cNvPr id="103428" name="Picture 4" descr="http://www.viaggiareliberi.it/NICARAGUA/Leon_cattedrale_9-01-03.jpg">
            <a:hlinkClick r:id="rId6"/>
          </p:cNvPr>
          <p:cNvPicPr>
            <a:picLocks noChangeAspect="1" noChangeArrowheads="1"/>
          </p:cNvPicPr>
          <p:nvPr/>
        </p:nvPicPr>
        <p:blipFill>
          <a:blip r:embed="rId7" cstate="print"/>
          <a:srcRect/>
          <a:stretch>
            <a:fillRect/>
          </a:stretch>
        </p:blipFill>
        <p:spPr bwMode="auto">
          <a:xfrm>
            <a:off x="304800" y="1524000"/>
            <a:ext cx="3405012" cy="2419351"/>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a:bodyPr>
          <a:lstStyle/>
          <a:p>
            <a:r>
              <a:rPr lang="en-US" dirty="0" err="1" smtClean="0"/>
              <a:t>momotombo</a:t>
            </a:r>
            <a:r>
              <a:rPr lang="en-US" dirty="0" smtClean="0"/>
              <a:t> volcano</a:t>
            </a:r>
            <a:endParaRPr lang="en-US" dirty="0"/>
          </a:p>
        </p:txBody>
      </p:sp>
      <p:sp>
        <p:nvSpPr>
          <p:cNvPr id="13" name="TextBox 12"/>
          <p:cNvSpPr txBox="1"/>
          <p:nvPr/>
        </p:nvSpPr>
        <p:spPr>
          <a:xfrm>
            <a:off x="5486401" y="228600"/>
            <a:ext cx="3428999" cy="3416320"/>
          </a:xfrm>
          <a:prstGeom prst="rect">
            <a:avLst/>
          </a:prstGeom>
          <a:solidFill>
            <a:schemeClr val="bg2"/>
          </a:solidFill>
        </p:spPr>
        <p:txBody>
          <a:bodyPr wrap="square" rtlCol="0">
            <a:spAutoFit/>
          </a:bodyPr>
          <a:lstStyle/>
          <a:p>
            <a:r>
              <a:rPr lang="en-US" dirty="0" smtClean="0"/>
              <a:t>Although its most recent eruption was in 1905, volcanic activity at </a:t>
            </a:r>
            <a:r>
              <a:rPr lang="en-US" dirty="0" err="1" smtClean="0"/>
              <a:t>Momotombo</a:t>
            </a:r>
            <a:r>
              <a:rPr lang="en-US" dirty="0" smtClean="0"/>
              <a:t> has been measured as recently as April 2000. As the temperatures of certain parts of the volcano continually exceed 500°C a geothermal plant has been created at the base of the volcano, producing energy from the volcano's heat.</a:t>
            </a:r>
          </a:p>
          <a:p>
            <a:endParaRPr lang="en-US" dirty="0"/>
          </a:p>
        </p:txBody>
      </p:sp>
      <p:pic>
        <p:nvPicPr>
          <p:cNvPr id="101378" name="Picture 2" descr="http://vianica.com/imgi/550/3511.jpg?1365044621703">
            <a:hlinkClick r:id=""/>
          </p:cNvPr>
          <p:cNvPicPr>
            <a:picLocks noChangeAspect="1" noChangeArrowheads="1"/>
          </p:cNvPicPr>
          <p:nvPr/>
        </p:nvPicPr>
        <p:blipFill>
          <a:blip r:embed="rId3" cstate="print"/>
          <a:srcRect/>
          <a:stretch>
            <a:fillRect/>
          </a:stretch>
        </p:blipFill>
        <p:spPr bwMode="auto">
          <a:xfrm>
            <a:off x="5135381" y="3860154"/>
            <a:ext cx="3932419" cy="2616846"/>
          </a:xfrm>
          <a:prstGeom prst="rect">
            <a:avLst/>
          </a:prstGeom>
          <a:noFill/>
        </p:spPr>
      </p:pic>
      <p:pic>
        <p:nvPicPr>
          <p:cNvPr id="101380" name="Picture 4" descr="http://vianica.com/imgi/800/3480.jpg"/>
          <p:cNvPicPr>
            <a:picLocks noChangeAspect="1" noChangeArrowheads="1"/>
          </p:cNvPicPr>
          <p:nvPr/>
        </p:nvPicPr>
        <p:blipFill>
          <a:blip r:embed="rId4" cstate="print"/>
          <a:srcRect t="20769" r="1538"/>
          <a:stretch>
            <a:fillRect/>
          </a:stretch>
        </p:blipFill>
        <p:spPr bwMode="auto">
          <a:xfrm>
            <a:off x="228600" y="838200"/>
            <a:ext cx="4876800" cy="2616201"/>
          </a:xfrm>
          <a:prstGeom prst="rect">
            <a:avLst/>
          </a:prstGeom>
          <a:noFill/>
        </p:spPr>
      </p:pic>
      <p:sp>
        <p:nvSpPr>
          <p:cNvPr id="14" name="TextBox 13"/>
          <p:cNvSpPr txBox="1"/>
          <p:nvPr/>
        </p:nvSpPr>
        <p:spPr>
          <a:xfrm>
            <a:off x="76200" y="3581400"/>
            <a:ext cx="5029200" cy="3139321"/>
          </a:xfrm>
          <a:prstGeom prst="rect">
            <a:avLst/>
          </a:prstGeom>
          <a:solidFill>
            <a:schemeClr val="bg2"/>
          </a:solidFill>
        </p:spPr>
        <p:txBody>
          <a:bodyPr wrap="square" rtlCol="0">
            <a:spAutoFit/>
          </a:bodyPr>
          <a:lstStyle/>
          <a:p>
            <a:r>
              <a:rPr lang="en-US" dirty="0" smtClean="0"/>
              <a:t>Climbing the </a:t>
            </a:r>
            <a:r>
              <a:rPr lang="en-US" dirty="0" err="1" smtClean="0"/>
              <a:t>Momotombo</a:t>
            </a:r>
            <a:r>
              <a:rPr lang="en-US" dirty="0" smtClean="0"/>
              <a:t> is a challenging task. The first step is obtaining a permit from the company that runs the geothermal plant as the plant also serves as the staging area for the beginning of the hike. Due to the fact that this it is a classic cone-shaped volcano, the trails and paths that lead up to the summit are oftentimes very steep. Volcanic sand and rocks coat most of the upper portion of the volcano so good physical shape is necessary to navigate these difficult surfaces</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Lake </a:t>
            </a:r>
            <a:r>
              <a:rPr lang="en-US" dirty="0" err="1" smtClean="0"/>
              <a:t>nicaragua</a:t>
            </a:r>
            <a:r>
              <a:rPr lang="en-US" dirty="0" smtClean="0"/>
              <a:t> </a:t>
            </a:r>
            <a:endParaRPr lang="en-US" dirty="0"/>
          </a:p>
        </p:txBody>
      </p:sp>
      <p:pic>
        <p:nvPicPr>
          <p:cNvPr id="111618" name="Picture 2" descr="http://vianica.com/imgi/970/6620.jpg"/>
          <p:cNvPicPr>
            <a:picLocks noChangeAspect="1" noChangeArrowheads="1"/>
          </p:cNvPicPr>
          <p:nvPr/>
        </p:nvPicPr>
        <p:blipFill>
          <a:blip r:embed="rId3" cstate="print"/>
          <a:srcRect t="16066" r="-1739"/>
          <a:stretch>
            <a:fillRect/>
          </a:stretch>
        </p:blipFill>
        <p:spPr bwMode="auto">
          <a:xfrm>
            <a:off x="228600" y="914400"/>
            <a:ext cx="8915400" cy="3184690"/>
          </a:xfrm>
          <a:prstGeom prst="rect">
            <a:avLst/>
          </a:prstGeom>
          <a:noFill/>
        </p:spPr>
      </p:pic>
      <p:sp>
        <p:nvSpPr>
          <p:cNvPr id="6" name="TextBox 5"/>
          <p:cNvSpPr txBox="1"/>
          <p:nvPr/>
        </p:nvSpPr>
        <p:spPr>
          <a:xfrm>
            <a:off x="228600" y="4191000"/>
            <a:ext cx="8763000" cy="2585323"/>
          </a:xfrm>
          <a:prstGeom prst="rect">
            <a:avLst/>
          </a:prstGeom>
          <a:noFill/>
        </p:spPr>
        <p:txBody>
          <a:bodyPr wrap="square" rtlCol="0">
            <a:spAutoFit/>
          </a:bodyPr>
          <a:lstStyle/>
          <a:p>
            <a:r>
              <a:rPr lang="en-US" dirty="0" smtClean="0"/>
              <a:t>A volcanic chain cuts right through Lake Nicaragua, and this has resulted in the creation of many beautiful islands and groups of islets. Probably the most famous island is </a:t>
            </a:r>
            <a:r>
              <a:rPr lang="en-US" dirty="0" err="1" smtClean="0"/>
              <a:t>Ometepe</a:t>
            </a:r>
            <a:r>
              <a:rPr lang="en-US" dirty="0" smtClean="0"/>
              <a:t>, a 276 km² tropical island located 10 kilometers off the mainland at the western side of the lake. The island is composed of two volcanoes: </a:t>
            </a:r>
            <a:r>
              <a:rPr lang="en-US" dirty="0" err="1" smtClean="0"/>
              <a:t>Maderas</a:t>
            </a:r>
            <a:r>
              <a:rPr lang="en-US" dirty="0" smtClean="0"/>
              <a:t> and Concepción. These two impressive volcanoes are surrounded by fertile soil where nature abounds. For sport and adventure the island offers a great array of possibilities, including volcano hiking, biking, surfing, fishing, kayaking, and swimming. The tropical forests and natural reserves make it furthermore a great place for hikers and nature lovers.</a:t>
            </a:r>
            <a:endParaRPr lang="en-US"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3200400"/>
            <a:ext cx="3505200" cy="3124200"/>
          </a:xfrm>
          <a:ln>
            <a:solidFill>
              <a:schemeClr val="tx1"/>
            </a:solidFill>
          </a:ln>
        </p:spPr>
        <p:txBody>
          <a:bodyPr>
            <a:normAutofit fontScale="92500" lnSpcReduction="10000"/>
          </a:bodyPr>
          <a:lstStyle/>
          <a:p>
            <a:pPr>
              <a:buNone/>
            </a:pPr>
            <a:r>
              <a:rPr lang="en-US" dirty="0" smtClean="0"/>
              <a:t>Daniel Ortega</a:t>
            </a:r>
          </a:p>
          <a:p>
            <a:r>
              <a:rPr lang="en-US" dirty="0" smtClean="0"/>
              <a:t>Leader in the socialist Sandinista National Liberation Front</a:t>
            </a:r>
          </a:p>
          <a:p>
            <a:r>
              <a:rPr lang="en-US" dirty="0" smtClean="0"/>
              <a:t>President 1985-1990 and reelected 2007</a:t>
            </a:r>
            <a:endParaRPr lang="en-US" dirty="0"/>
          </a:p>
        </p:txBody>
      </p:sp>
      <p:sp>
        <p:nvSpPr>
          <p:cNvPr id="4" name="Content Placeholder 3"/>
          <p:cNvSpPr>
            <a:spLocks noGrp="1"/>
          </p:cNvSpPr>
          <p:nvPr>
            <p:ph sz="half" idx="2"/>
          </p:nvPr>
        </p:nvSpPr>
        <p:spPr>
          <a:xfrm>
            <a:off x="4648200" y="152400"/>
            <a:ext cx="4191000" cy="3733800"/>
          </a:xfrm>
          <a:ln>
            <a:solidFill>
              <a:schemeClr val="tx1"/>
            </a:solidFill>
          </a:ln>
        </p:spPr>
        <p:txBody>
          <a:bodyPr>
            <a:normAutofit fontScale="92500" lnSpcReduction="10000"/>
          </a:bodyPr>
          <a:lstStyle/>
          <a:p>
            <a:pPr>
              <a:buNone/>
            </a:pPr>
            <a:r>
              <a:rPr lang="en-US" dirty="0" smtClean="0">
                <a:latin typeface="+mj-lt"/>
              </a:rPr>
              <a:t>Rubén </a:t>
            </a:r>
            <a:r>
              <a:rPr lang="en-US" dirty="0" err="1" smtClean="0">
                <a:latin typeface="+mj-lt"/>
              </a:rPr>
              <a:t>Darío</a:t>
            </a:r>
            <a:r>
              <a:rPr lang="en-US" dirty="0" smtClean="0">
                <a:latin typeface="+mj-lt"/>
              </a:rPr>
              <a:t> (1867-1916)</a:t>
            </a:r>
          </a:p>
          <a:p>
            <a:r>
              <a:rPr lang="en-US" dirty="0" smtClean="0">
                <a:latin typeface="+mj-lt"/>
              </a:rPr>
              <a:t>Poet who is known for starting the Spanish modernist literary movement</a:t>
            </a:r>
          </a:p>
          <a:p>
            <a:r>
              <a:rPr lang="en-US" dirty="0" smtClean="0">
                <a:latin typeface="+mj-lt"/>
              </a:rPr>
              <a:t>Monument to him in Nicaragua</a:t>
            </a:r>
          </a:p>
        </p:txBody>
      </p:sp>
      <p:pic>
        <p:nvPicPr>
          <p:cNvPr id="99330" name="Picture 2" descr="http://www.edicioneslupita.com/nicaragua/rubendario.jpg"/>
          <p:cNvPicPr>
            <a:picLocks noChangeAspect="1" noChangeArrowheads="1"/>
          </p:cNvPicPr>
          <p:nvPr/>
        </p:nvPicPr>
        <p:blipFill>
          <a:blip r:embed="rId3" cstate="print"/>
          <a:srcRect/>
          <a:stretch>
            <a:fillRect/>
          </a:stretch>
        </p:blipFill>
        <p:spPr bwMode="auto">
          <a:xfrm>
            <a:off x="3886200" y="4356201"/>
            <a:ext cx="3581400" cy="2349399"/>
          </a:xfrm>
          <a:prstGeom prst="rect">
            <a:avLst/>
          </a:prstGeom>
          <a:noFill/>
        </p:spPr>
      </p:pic>
      <p:pic>
        <p:nvPicPr>
          <p:cNvPr id="99332" name="Picture 4" descr="Rubén Darío"/>
          <p:cNvPicPr>
            <a:picLocks noChangeAspect="1" noChangeArrowheads="1"/>
          </p:cNvPicPr>
          <p:nvPr/>
        </p:nvPicPr>
        <p:blipFill>
          <a:blip r:embed="rId4" cstate="print"/>
          <a:srcRect/>
          <a:stretch>
            <a:fillRect/>
          </a:stretch>
        </p:blipFill>
        <p:spPr bwMode="auto">
          <a:xfrm>
            <a:off x="7048500" y="2971800"/>
            <a:ext cx="1943100" cy="2468802"/>
          </a:xfrm>
          <a:prstGeom prst="rect">
            <a:avLst/>
          </a:prstGeom>
          <a:noFill/>
        </p:spPr>
      </p:pic>
      <p:pic>
        <p:nvPicPr>
          <p:cNvPr id="99334" name="Picture 6" descr="http://www.patriagrande.com.ve/wp-content/uploads/2010/05/Daniel-ortega-nicaragua.jpg"/>
          <p:cNvPicPr>
            <a:picLocks noChangeAspect="1" noChangeArrowheads="1"/>
          </p:cNvPicPr>
          <p:nvPr/>
        </p:nvPicPr>
        <p:blipFill>
          <a:blip r:embed="rId5" cstate="print"/>
          <a:srcRect/>
          <a:stretch>
            <a:fillRect/>
          </a:stretch>
        </p:blipFill>
        <p:spPr bwMode="auto">
          <a:xfrm>
            <a:off x="1295400" y="914400"/>
            <a:ext cx="2819400" cy="211455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2000"/>
                                        <p:tgtEl>
                                          <p:spTgt spid="993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2000"/>
                                        <p:tgtEl>
                                          <p:spTgt spid="4">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2000"/>
                                        <p:tgtEl>
                                          <p:spTgt spid="4">
                                            <p:txEl>
                                              <p:pRg st="1" end="1"/>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2000"/>
                                        <p:tgtEl>
                                          <p:spTgt spid="4">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9332"/>
                                        </p:tgtEl>
                                        <p:attrNameLst>
                                          <p:attrName>style.visibility</p:attrName>
                                        </p:attrNameLst>
                                      </p:cBhvr>
                                      <p:to>
                                        <p:strVal val="visible"/>
                                      </p:to>
                                    </p:set>
                                    <p:animEffect transition="in" filter="fade">
                                      <p:cBhvr>
                                        <p:cTn id="39" dur="2000"/>
                                        <p:tgtEl>
                                          <p:spTgt spid="99332"/>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99330"/>
                                        </p:tgtEl>
                                        <p:attrNameLst>
                                          <p:attrName>style.visibility</p:attrName>
                                        </p:attrNameLst>
                                      </p:cBhvr>
                                      <p:to>
                                        <p:strVal val="visible"/>
                                      </p:to>
                                    </p:set>
                                    <p:animEffect transition="in" filter="fade">
                                      <p:cBhvr>
                                        <p:cTn id="43" dur="2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1143000" y="1066800"/>
            <a:ext cx="4191000" cy="3048000"/>
          </a:xfrm>
        </p:spPr>
        <p:txBody>
          <a:bodyPr>
            <a:normAutofit fontScale="92500" lnSpcReduction="20000"/>
          </a:bodyPr>
          <a:lstStyle/>
          <a:p>
            <a:pPr>
              <a:buNone/>
            </a:pPr>
            <a:r>
              <a:rPr lang="en-US" dirty="0" err="1" smtClean="0"/>
              <a:t>Giocanda</a:t>
            </a:r>
            <a:r>
              <a:rPr lang="en-US" dirty="0" smtClean="0"/>
              <a:t> Belli (1948- )</a:t>
            </a:r>
          </a:p>
          <a:p>
            <a:r>
              <a:rPr lang="en-US" dirty="0" smtClean="0"/>
              <a:t>Novelist and poet</a:t>
            </a:r>
          </a:p>
          <a:p>
            <a:r>
              <a:rPr lang="en-US" dirty="0" smtClean="0"/>
              <a:t>Involved in the Sandinista revolution</a:t>
            </a:r>
          </a:p>
          <a:p>
            <a:r>
              <a:rPr lang="en-US" dirty="0" smtClean="0"/>
              <a:t>Works have been translated in America and throughout Europe</a:t>
            </a:r>
            <a:endParaRPr lang="en-US" dirty="0"/>
          </a:p>
        </p:txBody>
      </p:sp>
      <p:sp>
        <p:nvSpPr>
          <p:cNvPr id="4" name="Content Placeholder 3"/>
          <p:cNvSpPr>
            <a:spLocks noGrp="1"/>
          </p:cNvSpPr>
          <p:nvPr>
            <p:ph sz="half" idx="2"/>
          </p:nvPr>
        </p:nvSpPr>
        <p:spPr>
          <a:xfrm>
            <a:off x="4343400" y="3962400"/>
            <a:ext cx="4572000" cy="2743200"/>
          </a:xfrm>
        </p:spPr>
        <p:txBody>
          <a:bodyPr>
            <a:normAutofit fontScale="92500" lnSpcReduction="20000"/>
          </a:bodyPr>
          <a:lstStyle/>
          <a:p>
            <a:pPr>
              <a:buNone/>
            </a:pPr>
            <a:r>
              <a:rPr lang="en-US" dirty="0" err="1" smtClean="0">
                <a:latin typeface="+mj-lt"/>
              </a:rPr>
              <a:t>Violeta</a:t>
            </a:r>
            <a:r>
              <a:rPr lang="en-US" dirty="0" smtClean="0">
                <a:latin typeface="+mj-lt"/>
              </a:rPr>
              <a:t> Chamorro (1929-)</a:t>
            </a:r>
          </a:p>
          <a:p>
            <a:r>
              <a:rPr lang="en-US" dirty="0" smtClean="0">
                <a:latin typeface="+mj-lt"/>
              </a:rPr>
              <a:t>President of Nicaragua (1990-7) </a:t>
            </a:r>
          </a:p>
          <a:p>
            <a:r>
              <a:rPr lang="en-US" dirty="0" smtClean="0">
                <a:latin typeface="+mj-lt"/>
              </a:rPr>
              <a:t>Head of anti Sandinista alliance </a:t>
            </a:r>
          </a:p>
          <a:p>
            <a:r>
              <a:rPr lang="en-US" dirty="0" smtClean="0">
                <a:latin typeface="+mj-lt"/>
              </a:rPr>
              <a:t>First female president in Latin America </a:t>
            </a:r>
          </a:p>
          <a:p>
            <a:pPr lvl="1">
              <a:buNone/>
            </a:pPr>
            <a:endParaRPr lang="en-US" dirty="0" smtClean="0">
              <a:latin typeface="+mj-lt"/>
            </a:endParaRPr>
          </a:p>
        </p:txBody>
      </p:sp>
      <p:pic>
        <p:nvPicPr>
          <p:cNvPr id="97282" name="Picture 2" descr="Gioconda Belli"/>
          <p:cNvPicPr>
            <a:picLocks noChangeAspect="1" noChangeArrowheads="1"/>
          </p:cNvPicPr>
          <p:nvPr/>
        </p:nvPicPr>
        <p:blipFill>
          <a:blip r:embed="rId3" cstate="print"/>
          <a:srcRect/>
          <a:stretch>
            <a:fillRect/>
          </a:stretch>
        </p:blipFill>
        <p:spPr bwMode="auto">
          <a:xfrm>
            <a:off x="5181600" y="381000"/>
            <a:ext cx="2143125" cy="2857500"/>
          </a:xfrm>
          <a:prstGeom prst="rect">
            <a:avLst/>
          </a:prstGeom>
          <a:noFill/>
        </p:spPr>
      </p:pic>
      <p:pic>
        <p:nvPicPr>
          <p:cNvPr id="97284" name="Picture 4" descr="File:Violeta Chamorro 1993.jpg">
            <a:hlinkClick r:id="rId4"/>
          </p:cNvPr>
          <p:cNvPicPr>
            <a:picLocks noChangeAspect="1" noChangeArrowheads="1"/>
          </p:cNvPicPr>
          <p:nvPr/>
        </p:nvPicPr>
        <p:blipFill>
          <a:blip r:embed="rId5" cstate="print"/>
          <a:srcRect/>
          <a:stretch>
            <a:fillRect/>
          </a:stretch>
        </p:blipFill>
        <p:spPr bwMode="auto">
          <a:xfrm>
            <a:off x="1905000" y="3886200"/>
            <a:ext cx="2057400" cy="2732358"/>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7284"/>
                                        </p:tgtEl>
                                        <p:attrNameLst>
                                          <p:attrName>style.visibility</p:attrName>
                                        </p:attrNameLst>
                                      </p:cBhvr>
                                      <p:to>
                                        <p:strVal val="visible"/>
                                      </p:to>
                                    </p:set>
                                    <p:animEffect transition="in" filter="fade">
                                      <p:cBhvr>
                                        <p:cTn id="24" dur="2000"/>
                                        <p:tgtEl>
                                          <p:spTgt spid="9728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20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20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4343400"/>
            <a:ext cx="1600200" cy="1371600"/>
          </a:xfrm>
          <a:ln>
            <a:solidFill>
              <a:schemeClr val="tx1"/>
            </a:solidFill>
          </a:ln>
        </p:spPr>
        <p:txBody>
          <a:bodyPr>
            <a:normAutofit/>
          </a:bodyPr>
          <a:lstStyle/>
          <a:p>
            <a:pPr algn="ctr"/>
            <a:r>
              <a:rPr lang="en-US" dirty="0" smtClean="0"/>
              <a:t>Gallo pinto</a:t>
            </a:r>
            <a:endParaRPr lang="en-US" dirty="0"/>
          </a:p>
        </p:txBody>
      </p:sp>
      <p:sp>
        <p:nvSpPr>
          <p:cNvPr id="3" name="Title 1"/>
          <p:cNvSpPr txBox="1">
            <a:spLocks/>
          </p:cNvSpPr>
          <p:nvPr/>
        </p:nvSpPr>
        <p:spPr>
          <a:xfrm>
            <a:off x="228600" y="3048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Comida de </a:t>
            </a:r>
            <a:r>
              <a:rPr lang="en-US" sz="3600" cap="all" dirty="0" err="1" smtClean="0">
                <a:solidFill>
                  <a:schemeClr val="tx2"/>
                </a:solidFill>
                <a:effectLst>
                  <a:reflection blurRad="12700" stA="48000" endA="300" endPos="55000" dir="5400000" sy="-90000" algn="bl" rotWithShape="0"/>
                </a:effectLst>
                <a:latin typeface="+mj-lt"/>
                <a:ea typeface="+mj-ea"/>
                <a:cs typeface="+mj-cs"/>
              </a:rPr>
              <a:t>nicaragua</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TextBox 4"/>
          <p:cNvSpPr txBox="1"/>
          <p:nvPr/>
        </p:nvSpPr>
        <p:spPr>
          <a:xfrm>
            <a:off x="152400" y="4572000"/>
            <a:ext cx="5410200" cy="2213015"/>
          </a:xfrm>
          <a:prstGeom prst="rect">
            <a:avLst/>
          </a:prstGeom>
          <a:noFill/>
        </p:spPr>
        <p:txBody>
          <a:bodyPr wrap="square" rtlCol="0">
            <a:spAutoFit/>
          </a:bodyPr>
          <a:lstStyle/>
          <a:p>
            <a:r>
              <a:rPr lang="en-US" sz="2400" dirty="0" smtClean="0"/>
              <a:t>This hearty, healthy and filling dish is your basic rice and beans. The beans in this case are red, and the color of the beans on the rice gives </a:t>
            </a:r>
            <a:r>
              <a:rPr lang="en-US" sz="2400" i="1" dirty="0" err="1" smtClean="0"/>
              <a:t>gallo</a:t>
            </a:r>
            <a:r>
              <a:rPr lang="en-US" sz="2400" i="1" dirty="0" smtClean="0"/>
              <a:t> pinto</a:t>
            </a:r>
            <a:r>
              <a:rPr lang="en-US" sz="2400" dirty="0" smtClean="0"/>
              <a:t>, or "painted rooster," its name.</a:t>
            </a:r>
          </a:p>
          <a:p>
            <a:endParaRPr lang="en-US" dirty="0"/>
          </a:p>
        </p:txBody>
      </p:sp>
      <p:pic>
        <p:nvPicPr>
          <p:cNvPr id="4098" name="Picture 2" descr="http://1.bp.blogspot.com/_FMH9wNMoMEI/TTkfCw2tgMI/AAAAAAAACXM/fA4aZqBI5JY/s1600/IMG_0519.JPG"/>
          <p:cNvPicPr>
            <a:picLocks noChangeAspect="1" noChangeArrowheads="1"/>
          </p:cNvPicPr>
          <p:nvPr/>
        </p:nvPicPr>
        <p:blipFill>
          <a:blip r:embed="rId3" cstate="print"/>
          <a:srcRect l="22571"/>
          <a:stretch>
            <a:fillRect/>
          </a:stretch>
        </p:blipFill>
        <p:spPr bwMode="auto">
          <a:xfrm>
            <a:off x="5257800" y="304800"/>
            <a:ext cx="3618743" cy="3505200"/>
          </a:xfrm>
          <a:prstGeom prst="rect">
            <a:avLst/>
          </a:prstGeom>
          <a:noFill/>
        </p:spPr>
      </p:pic>
      <p:pic>
        <p:nvPicPr>
          <p:cNvPr id="4100" name="Picture 4" descr="http://tanticoloriunsolopianeta.fmda.it/img/country/nicaragua/cucina/gallo_pinto.jpg"/>
          <p:cNvPicPr>
            <a:picLocks noChangeAspect="1" noChangeArrowheads="1"/>
          </p:cNvPicPr>
          <p:nvPr/>
        </p:nvPicPr>
        <p:blipFill>
          <a:blip r:embed="rId4" cstate="print"/>
          <a:srcRect/>
          <a:stretch>
            <a:fillRect/>
          </a:stretch>
        </p:blipFill>
        <p:spPr bwMode="auto">
          <a:xfrm>
            <a:off x="304800" y="1133474"/>
            <a:ext cx="4267200" cy="3200401"/>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28600"/>
            <a:ext cx="1905000" cy="1524000"/>
          </a:xfrm>
          <a:ln>
            <a:solidFill>
              <a:schemeClr val="tx1"/>
            </a:solidFill>
          </a:ln>
        </p:spPr>
        <p:txBody>
          <a:bodyPr>
            <a:normAutofit/>
          </a:bodyPr>
          <a:lstStyle/>
          <a:p>
            <a:pPr algn="ctr"/>
            <a:r>
              <a:rPr lang="en-US" dirty="0" smtClean="0"/>
              <a:t>Pan de Coco</a:t>
            </a:r>
            <a:endParaRPr lang="en-US" dirty="0"/>
          </a:p>
        </p:txBody>
      </p:sp>
      <p:sp>
        <p:nvSpPr>
          <p:cNvPr id="3" name="Title 1"/>
          <p:cNvSpPr txBox="1">
            <a:spLocks/>
          </p:cNvSpPr>
          <p:nvPr/>
        </p:nvSpPr>
        <p:spPr>
          <a:xfrm>
            <a:off x="228600" y="2286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Comida de </a:t>
            </a:r>
            <a:r>
              <a:rPr lang="en-US" sz="3600" cap="all" dirty="0" err="1" smtClean="0">
                <a:solidFill>
                  <a:schemeClr val="tx2"/>
                </a:solidFill>
                <a:effectLst>
                  <a:reflection blurRad="12700" stA="48000" endA="300" endPos="55000" dir="5400000" sy="-90000" algn="bl" rotWithShape="0"/>
                </a:effectLst>
                <a:latin typeface="+mj-lt"/>
                <a:ea typeface="+mj-ea"/>
                <a:cs typeface="+mj-cs"/>
              </a:rPr>
              <a:t>nicaragua</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TextBox 4"/>
          <p:cNvSpPr txBox="1"/>
          <p:nvPr/>
        </p:nvSpPr>
        <p:spPr>
          <a:xfrm>
            <a:off x="152400" y="3657600"/>
            <a:ext cx="8610600" cy="3046988"/>
          </a:xfrm>
          <a:prstGeom prst="rect">
            <a:avLst/>
          </a:prstGeom>
          <a:noFill/>
          <a:ln>
            <a:solidFill>
              <a:schemeClr val="tx1"/>
            </a:solidFill>
          </a:ln>
        </p:spPr>
        <p:txBody>
          <a:bodyPr wrap="square" rtlCol="0">
            <a:spAutoFit/>
          </a:bodyPr>
          <a:lstStyle/>
          <a:p>
            <a:r>
              <a:rPr lang="en-US" sz="2400" dirty="0" smtClean="0"/>
              <a:t>Pan de Coco is a delicious coconut bread that originated among the </a:t>
            </a:r>
            <a:r>
              <a:rPr lang="en-US" sz="2400" dirty="0" err="1" smtClean="0"/>
              <a:t>Garifuna</a:t>
            </a:r>
            <a:r>
              <a:rPr lang="en-US" sz="2400" dirty="0" smtClean="0"/>
              <a:t> people (a cultural mix of West Indies Indians and Africans) who inhabit the coasts of Belize and Honduras. The </a:t>
            </a:r>
            <a:r>
              <a:rPr lang="en-US" sz="2400" dirty="0" err="1" smtClean="0"/>
              <a:t>Garifuna</a:t>
            </a:r>
            <a:r>
              <a:rPr lang="en-US" sz="2400" dirty="0" smtClean="0"/>
              <a:t> were escaped slaves off a boat from Africa who originally lived on the island of St. Vincent. Their recipes are unwritten and mostly passed down orally from mother to daughter. Pan de Coco has the appearance of dinner rolls.</a:t>
            </a:r>
            <a:endParaRPr lang="en-US" sz="2400" dirty="0"/>
          </a:p>
        </p:txBody>
      </p:sp>
      <p:pic>
        <p:nvPicPr>
          <p:cNvPr id="95234" name="Picture 2" descr="http://2.bp.blogspot.com/_eLsZc2uhCYc/Spbnkfiw9NI/AAAAAAAACuk/tMnUQGvG3UE/s400/pandecoco.JPG"/>
          <p:cNvPicPr>
            <a:picLocks noChangeAspect="1" noChangeArrowheads="1"/>
          </p:cNvPicPr>
          <p:nvPr/>
        </p:nvPicPr>
        <p:blipFill>
          <a:blip r:embed="rId3" cstate="print"/>
          <a:srcRect/>
          <a:stretch>
            <a:fillRect/>
          </a:stretch>
        </p:blipFill>
        <p:spPr bwMode="auto">
          <a:xfrm>
            <a:off x="472659" y="1143000"/>
            <a:ext cx="4564638" cy="2362200"/>
          </a:xfrm>
          <a:prstGeom prst="rect">
            <a:avLst/>
          </a:prstGeom>
          <a:noFill/>
        </p:spPr>
      </p:pic>
      <p:sp>
        <p:nvSpPr>
          <p:cNvPr id="7" name="TextBox 6"/>
          <p:cNvSpPr txBox="1"/>
          <p:nvPr/>
        </p:nvSpPr>
        <p:spPr>
          <a:xfrm>
            <a:off x="5181600" y="2133600"/>
            <a:ext cx="3352800" cy="1219200"/>
          </a:xfrm>
          <a:prstGeom prst="rect">
            <a:avLst/>
          </a:prstGeom>
          <a:solidFill>
            <a:schemeClr val="bg2">
              <a:lumMod val="90000"/>
            </a:schemeClr>
          </a:solidFill>
          <a:ln>
            <a:solidFill>
              <a:schemeClr val="tx1"/>
            </a:solidFill>
          </a:ln>
        </p:spPr>
        <p:txBody>
          <a:bodyPr wrap="square" rtlCol="0">
            <a:spAutoFit/>
          </a:bodyPr>
          <a:lstStyle/>
          <a:p>
            <a:r>
              <a:rPr lang="en-US" dirty="0" smtClean="0"/>
              <a:t>Ingredients: yeast, sugar , warm water, flour, shortening , coconut milk, salt, pure coconut oil </a:t>
            </a:r>
            <a:endParaRPr lang="en-US"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81000"/>
            <a:ext cx="2743200" cy="914400"/>
          </a:xfrm>
          <a:ln>
            <a:solidFill>
              <a:schemeClr val="tx1"/>
            </a:solidFill>
          </a:ln>
        </p:spPr>
        <p:txBody>
          <a:bodyPr>
            <a:normAutofit/>
          </a:bodyPr>
          <a:lstStyle/>
          <a:p>
            <a:r>
              <a:rPr lang="en-US" dirty="0" err="1" smtClean="0"/>
              <a:t>Mondongo</a:t>
            </a:r>
            <a:endParaRPr lang="en-US" dirty="0"/>
          </a:p>
        </p:txBody>
      </p:sp>
      <p:sp>
        <p:nvSpPr>
          <p:cNvPr id="3" name="Title 1"/>
          <p:cNvSpPr txBox="1">
            <a:spLocks/>
          </p:cNvSpPr>
          <p:nvPr/>
        </p:nvSpPr>
        <p:spPr>
          <a:xfrm>
            <a:off x="228600"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Comida de </a:t>
            </a:r>
            <a:r>
              <a:rPr lang="en-US" sz="3600" cap="all" dirty="0" err="1" smtClean="0">
                <a:solidFill>
                  <a:schemeClr val="tx2"/>
                </a:solidFill>
                <a:effectLst>
                  <a:reflection blurRad="12700" stA="48000" endA="300" endPos="55000" dir="5400000" sy="-90000" algn="bl" rotWithShape="0"/>
                </a:effectLst>
                <a:latin typeface="+mj-lt"/>
                <a:ea typeface="+mj-ea"/>
                <a:cs typeface="+mj-cs"/>
              </a:rPr>
              <a:t>nicaragua</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381000" y="1371600"/>
            <a:ext cx="8305800" cy="1569660"/>
          </a:xfrm>
          <a:prstGeom prst="rect">
            <a:avLst/>
          </a:prstGeom>
          <a:noFill/>
        </p:spPr>
        <p:txBody>
          <a:bodyPr wrap="square" rtlCol="0">
            <a:spAutoFit/>
          </a:bodyPr>
          <a:lstStyle/>
          <a:p>
            <a:r>
              <a:rPr lang="en-US" sz="2400" dirty="0" err="1" smtClean="0"/>
              <a:t>Sopa</a:t>
            </a:r>
            <a:r>
              <a:rPr lang="en-US" sz="2400" dirty="0" smtClean="0"/>
              <a:t> de </a:t>
            </a:r>
            <a:r>
              <a:rPr lang="en-US" sz="2400" dirty="0" err="1" smtClean="0"/>
              <a:t>mondongo</a:t>
            </a:r>
            <a:r>
              <a:rPr lang="en-US" sz="2400" dirty="0" smtClean="0"/>
              <a:t> is a stew made from diced tripe (the stomach of a cow) slow-cooked with vegetables such as bell peppers, onions, carrots, cabbage, celery, tomatoes, cilantro, garlic or root vegetables.</a:t>
            </a:r>
            <a:endParaRPr lang="en-US" sz="2400" dirty="0"/>
          </a:p>
        </p:txBody>
      </p:sp>
      <p:pic>
        <p:nvPicPr>
          <p:cNvPr id="93186" name="Picture 2" descr="Soups | Sopa de Mondongo"/>
          <p:cNvPicPr>
            <a:picLocks noChangeAspect="1" noChangeArrowheads="1"/>
          </p:cNvPicPr>
          <p:nvPr/>
        </p:nvPicPr>
        <p:blipFill>
          <a:blip r:embed="rId3" cstate="print"/>
          <a:srcRect/>
          <a:stretch>
            <a:fillRect/>
          </a:stretch>
        </p:blipFill>
        <p:spPr bwMode="auto">
          <a:xfrm>
            <a:off x="304800" y="3505200"/>
            <a:ext cx="2857500" cy="2143126"/>
          </a:xfrm>
          <a:prstGeom prst="rect">
            <a:avLst/>
          </a:prstGeom>
          <a:noFill/>
        </p:spPr>
      </p:pic>
      <p:pic>
        <p:nvPicPr>
          <p:cNvPr id="93188" name="Picture 4" descr="http://3.bp.blogspot.com/_A47VM4x6cnc/TMmv48OFXOI/AAAAAAAAAyA/8ZD0yJQqmaU/s1600/Sopa+de+Mondongo1.jpg"/>
          <p:cNvPicPr>
            <a:picLocks noChangeAspect="1" noChangeArrowheads="1"/>
          </p:cNvPicPr>
          <p:nvPr/>
        </p:nvPicPr>
        <p:blipFill>
          <a:blip r:embed="rId4" cstate="print"/>
          <a:srcRect/>
          <a:stretch>
            <a:fillRect/>
          </a:stretch>
        </p:blipFill>
        <p:spPr bwMode="auto">
          <a:xfrm>
            <a:off x="3886200" y="2990850"/>
            <a:ext cx="4953000" cy="37147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TextBox 2"/>
          <p:cNvSpPr txBox="1"/>
          <p:nvPr/>
        </p:nvSpPr>
        <p:spPr>
          <a:xfrm>
            <a:off x="609600" y="49530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–5.6 million</a:t>
            </a:r>
            <a:endParaRPr lang="en-US" sz="3200" dirty="0">
              <a:latin typeface="+mj-lt"/>
            </a:endParaRPr>
          </a:p>
        </p:txBody>
      </p:sp>
      <p:sp>
        <p:nvSpPr>
          <p:cNvPr id="4" name="TextBox 3"/>
          <p:cNvSpPr txBox="1"/>
          <p:nvPr/>
        </p:nvSpPr>
        <p:spPr>
          <a:xfrm>
            <a:off x="4724400" y="609600"/>
            <a:ext cx="3276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t>El </a:t>
            </a:r>
            <a:r>
              <a:rPr lang="en-US" sz="3200" dirty="0" err="1" smtClean="0"/>
              <a:t>ingreso</a:t>
            </a:r>
            <a:r>
              <a:rPr lang="en-US" sz="3200" dirty="0" smtClean="0"/>
              <a:t> </a:t>
            </a:r>
            <a:r>
              <a:rPr lang="en-US" sz="3200" dirty="0" err="1" smtClean="0"/>
              <a:t>anual</a:t>
            </a:r>
            <a:r>
              <a:rPr lang="en-US" sz="3200" dirty="0" smtClean="0"/>
              <a:t>- $980 per year </a:t>
            </a:r>
            <a:endParaRPr lang="en-US" sz="3200" dirty="0"/>
          </a:p>
        </p:txBody>
      </p:sp>
      <p:sp>
        <p:nvSpPr>
          <p:cNvPr id="5" name="Content Placeholder 2"/>
          <p:cNvSpPr txBox="1">
            <a:spLocks/>
          </p:cNvSpPr>
          <p:nvPr/>
        </p:nvSpPr>
        <p:spPr>
          <a:xfrm>
            <a:off x="4495800" y="1905000"/>
            <a:ext cx="4419600" cy="1295400"/>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La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Moneda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Nacional</a:t>
            </a:r>
            <a:r>
              <a:rPr lang="en-US" sz="3200" dirty="0" smtClean="0">
                <a:solidFill>
                  <a:schemeClr val="tx2"/>
                </a:solidFill>
              </a:rPr>
              <a:t>: C</a:t>
            </a:r>
            <a:r>
              <a:rPr lang="en-US" sz="3200" dirty="0" smtClean="0">
                <a:solidFill>
                  <a:schemeClr val="tx2"/>
                </a:solidFill>
                <a:latin typeface="Arial"/>
                <a:cs typeface="Arial"/>
              </a:rPr>
              <a:t>órdoba</a:t>
            </a:r>
            <a:endParaRPr lang="en-US" sz="3200" dirty="0" smtClean="0">
              <a:solidFill>
                <a:schemeClr val="tx2"/>
              </a:solidFill>
            </a:endParaRPr>
          </a:p>
        </p:txBody>
      </p:sp>
      <p:pic>
        <p:nvPicPr>
          <p:cNvPr id="2050" name="Picture 2" descr="P-179 Nicaragua 1995 One Cordoba.jpg">
            <a:hlinkClick r:id="rId3"/>
          </p:cNvPr>
          <p:cNvPicPr>
            <a:picLocks noChangeAspect="1" noChangeArrowheads="1"/>
          </p:cNvPicPr>
          <p:nvPr/>
        </p:nvPicPr>
        <p:blipFill>
          <a:blip r:embed="rId4" cstate="print"/>
          <a:srcRect/>
          <a:stretch>
            <a:fillRect/>
          </a:stretch>
        </p:blipFill>
        <p:spPr bwMode="auto">
          <a:xfrm>
            <a:off x="5181600" y="3429000"/>
            <a:ext cx="3810000" cy="3267075"/>
          </a:xfrm>
          <a:prstGeom prst="rect">
            <a:avLst/>
          </a:prstGeom>
          <a:noFill/>
        </p:spPr>
      </p:pic>
      <p:pic>
        <p:nvPicPr>
          <p:cNvPr id="2052" name="Picture 4" descr="National flag of Nicaragua"/>
          <p:cNvPicPr>
            <a:picLocks noChangeAspect="1" noChangeArrowheads="1"/>
          </p:cNvPicPr>
          <p:nvPr/>
        </p:nvPicPr>
        <p:blipFill>
          <a:blip r:embed="rId5" cstate="print"/>
          <a:srcRect/>
          <a:stretch>
            <a:fillRect/>
          </a:stretch>
        </p:blipFill>
        <p:spPr bwMode="auto">
          <a:xfrm>
            <a:off x="381000" y="1828800"/>
            <a:ext cx="3657600" cy="24384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in)">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Antigua</a:t>
            </a:r>
            <a:endParaRPr lang="en-US" dirty="0"/>
          </a:p>
        </p:txBody>
      </p:sp>
      <p:sp>
        <p:nvSpPr>
          <p:cNvPr id="4" name="Content Placeholder 2"/>
          <p:cNvSpPr txBox="1">
            <a:spLocks/>
          </p:cNvSpPr>
          <p:nvPr/>
        </p:nvSpPr>
        <p:spPr>
          <a:xfrm>
            <a:off x="76200" y="1219200"/>
            <a:ext cx="5562600" cy="541020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situated in a sweeping highland valley between two volcanoes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was once one of the great cities of the Spanish empire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is known for cobbled streets and grand Baroque-style colonial buildings with superb choice of restaurants adding to the city's appeal.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dirty="0" smtClean="0">
                <a:solidFill>
                  <a:schemeClr val="tx2"/>
                </a:solidFill>
              </a:rPr>
              <a:t>has </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some of the best language schools in all Latin America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Semana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Santa (Holy Week) celebrations are perhaps the most extravagant and impressive in all Latin America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TextBox 4">
            <a:hlinkClick r:id="rId3"/>
          </p:cNvPr>
          <p:cNvSpPr txBox="1"/>
          <p:nvPr/>
        </p:nvSpPr>
        <p:spPr>
          <a:xfrm>
            <a:off x="6019800" y="3352800"/>
            <a:ext cx="1524000" cy="457200"/>
          </a:xfrm>
          <a:prstGeom prst="rect">
            <a:avLst/>
          </a:prstGeom>
          <a:solidFill>
            <a:schemeClr val="bg2">
              <a:lumMod val="75000"/>
            </a:schemeClr>
          </a:solidFill>
          <a:ln>
            <a:solidFill>
              <a:schemeClr val="tx1"/>
            </a:solidFill>
          </a:ln>
        </p:spPr>
        <p:txBody>
          <a:bodyPr wrap="square" rtlCol="0">
            <a:spAutoFit/>
          </a:bodyPr>
          <a:lstStyle/>
          <a:p>
            <a:r>
              <a:rPr lang="en-US" sz="2400" dirty="0" smtClean="0"/>
              <a:t>City Tour</a:t>
            </a:r>
            <a:endParaRPr lang="en-US" sz="2400" dirty="0"/>
          </a:p>
        </p:txBody>
      </p:sp>
      <p:sp>
        <p:nvSpPr>
          <p:cNvPr id="6" name="TextBox 5">
            <a:hlinkClick r:id="rId4"/>
          </p:cNvPr>
          <p:cNvSpPr txBox="1"/>
          <p:nvPr/>
        </p:nvSpPr>
        <p:spPr>
          <a:xfrm>
            <a:off x="6629400" y="4038600"/>
            <a:ext cx="2057400" cy="923330"/>
          </a:xfrm>
          <a:prstGeom prst="rect">
            <a:avLst/>
          </a:prstGeom>
          <a:solidFill>
            <a:schemeClr val="bg2">
              <a:lumMod val="75000"/>
            </a:schemeClr>
          </a:solidFill>
          <a:ln>
            <a:solidFill>
              <a:schemeClr val="tx1"/>
            </a:solidFill>
          </a:ln>
        </p:spPr>
        <p:txBody>
          <a:bodyPr wrap="square" rtlCol="0">
            <a:spAutoFit/>
          </a:bodyPr>
          <a:lstStyle/>
          <a:p>
            <a:r>
              <a:rPr lang="en-US" dirty="0" err="1" smtClean="0"/>
              <a:t>Semana</a:t>
            </a:r>
            <a:r>
              <a:rPr lang="en-US" dirty="0" smtClean="0"/>
              <a:t> Santa , Good Friday Processions 2011</a:t>
            </a:r>
            <a:endParaRPr lang="en-US" dirty="0"/>
          </a:p>
        </p:txBody>
      </p:sp>
      <p:sp>
        <p:nvSpPr>
          <p:cNvPr id="7" name="TextBox 6">
            <a:hlinkClick r:id="rId5"/>
          </p:cNvPr>
          <p:cNvSpPr txBox="1"/>
          <p:nvPr/>
        </p:nvSpPr>
        <p:spPr>
          <a:xfrm>
            <a:off x="5867400" y="5715000"/>
            <a:ext cx="3134191" cy="369332"/>
          </a:xfrm>
          <a:prstGeom prst="rect">
            <a:avLst/>
          </a:prstGeom>
          <a:solidFill>
            <a:schemeClr val="bg2">
              <a:lumMod val="75000"/>
            </a:schemeClr>
          </a:solidFill>
          <a:ln>
            <a:solidFill>
              <a:schemeClr val="tx1"/>
            </a:solidFill>
          </a:ln>
        </p:spPr>
        <p:txBody>
          <a:bodyPr wrap="none" rtlCol="0">
            <a:spAutoFit/>
          </a:bodyPr>
          <a:lstStyle/>
          <a:p>
            <a:r>
              <a:rPr lang="en-US" dirty="0" err="1" smtClean="0"/>
              <a:t>Alfombras</a:t>
            </a:r>
            <a:r>
              <a:rPr lang="en-US" dirty="0" smtClean="0"/>
              <a:t> of </a:t>
            </a:r>
            <a:r>
              <a:rPr lang="en-US" dirty="0" err="1" smtClean="0"/>
              <a:t>Semana</a:t>
            </a:r>
            <a:r>
              <a:rPr lang="en-US" dirty="0" smtClean="0"/>
              <a:t> Santa </a:t>
            </a:r>
            <a:endParaRPr lang="en-US" dirty="0"/>
          </a:p>
        </p:txBody>
      </p:sp>
      <p:pic>
        <p:nvPicPr>
          <p:cNvPr id="65540" name="Picture 4" descr="http://www.ixchelschool.com/photos/antigua-guatemala/cathedral-02.jpg"/>
          <p:cNvPicPr>
            <a:picLocks noChangeAspect="1" noChangeArrowheads="1"/>
          </p:cNvPicPr>
          <p:nvPr/>
        </p:nvPicPr>
        <p:blipFill>
          <a:blip r:embed="rId6" cstate="print"/>
          <a:srcRect/>
          <a:stretch>
            <a:fillRect/>
          </a:stretch>
        </p:blipFill>
        <p:spPr bwMode="auto">
          <a:xfrm>
            <a:off x="5410200" y="304800"/>
            <a:ext cx="3556000" cy="26670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41248"/>
          </a:xfrm>
        </p:spPr>
        <p:txBody>
          <a:bodyPr/>
          <a:lstStyle/>
          <a:p>
            <a:r>
              <a:rPr lang="en-US" dirty="0" smtClean="0"/>
              <a:t>Tikal National Park – Mayan Ruins</a:t>
            </a:r>
            <a:endParaRPr lang="en-US" dirty="0"/>
          </a:p>
        </p:txBody>
      </p:sp>
      <p:pic>
        <p:nvPicPr>
          <p:cNvPr id="63492" name="Picture 4" descr="http://kestoryatravels.files.wordpress.com/2012/06/guatemala-tikal-maya-national-park.jpg"/>
          <p:cNvPicPr>
            <a:picLocks noChangeAspect="1" noChangeArrowheads="1"/>
          </p:cNvPicPr>
          <p:nvPr/>
        </p:nvPicPr>
        <p:blipFill>
          <a:blip r:embed="rId3" cstate="print"/>
          <a:srcRect/>
          <a:stretch>
            <a:fillRect/>
          </a:stretch>
        </p:blipFill>
        <p:spPr bwMode="auto">
          <a:xfrm>
            <a:off x="152400" y="1143000"/>
            <a:ext cx="8772882" cy="3734730"/>
          </a:xfrm>
          <a:prstGeom prst="rect">
            <a:avLst/>
          </a:prstGeom>
          <a:noFill/>
        </p:spPr>
      </p:pic>
      <p:sp>
        <p:nvSpPr>
          <p:cNvPr id="5" name="TextBox 4"/>
          <p:cNvSpPr txBox="1"/>
          <p:nvPr/>
        </p:nvSpPr>
        <p:spPr>
          <a:xfrm>
            <a:off x="228600" y="4876800"/>
            <a:ext cx="8610600" cy="2215991"/>
          </a:xfrm>
          <a:prstGeom prst="rect">
            <a:avLst/>
          </a:prstGeom>
          <a:noFill/>
        </p:spPr>
        <p:txBody>
          <a:bodyPr wrap="square" rtlCol="0">
            <a:spAutoFit/>
          </a:bodyPr>
          <a:lstStyle/>
          <a:p>
            <a:r>
              <a:rPr lang="en-US" sz="2400" dirty="0" smtClean="0"/>
              <a:t>Tikal was the capital of one of the most powerful kingdoms of the ancient Maya.  Located in northern Guatemala it is one of the largest archaeological sites of the pre-Columbian Maya civilization, and in 1979, it was declared a UNESCO World Heritage Site.</a:t>
            </a:r>
          </a:p>
          <a:p>
            <a:endParaRPr lang="en-US" dirty="0"/>
          </a:p>
        </p:txBody>
      </p:sp>
      <p:sp>
        <p:nvSpPr>
          <p:cNvPr id="6" name="TextBox 5">
            <a:hlinkClick r:id="rId4"/>
          </p:cNvPr>
          <p:cNvSpPr txBox="1"/>
          <p:nvPr/>
        </p:nvSpPr>
        <p:spPr>
          <a:xfrm rot="1358459">
            <a:off x="7641142" y="1225856"/>
            <a:ext cx="1296189" cy="369332"/>
          </a:xfrm>
          <a:prstGeom prst="rect">
            <a:avLst/>
          </a:prstGeom>
          <a:solidFill>
            <a:schemeClr val="bg2">
              <a:lumMod val="75000"/>
            </a:schemeClr>
          </a:solidFill>
          <a:ln>
            <a:solidFill>
              <a:schemeClr val="tx1"/>
            </a:solidFill>
          </a:ln>
        </p:spPr>
        <p:txBody>
          <a:bodyPr wrap="none" rtlCol="0">
            <a:spAutoFit/>
          </a:bodyPr>
          <a:lstStyle/>
          <a:p>
            <a:r>
              <a:rPr lang="en-US" dirty="0" smtClean="0"/>
              <a:t>Virtual tour</a:t>
            </a:r>
            <a:endParaRPr lang="en-US"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a:t>
            </a:r>
            <a:r>
              <a:rPr lang="en-US" dirty="0" err="1" smtClean="0"/>
              <a:t>atilan</a:t>
            </a:r>
            <a:endParaRPr lang="en-US" dirty="0"/>
          </a:p>
        </p:txBody>
      </p:sp>
      <p:sp>
        <p:nvSpPr>
          <p:cNvPr id="3" name="TextBox 2">
            <a:hlinkClick r:id="rId3"/>
          </p:cNvPr>
          <p:cNvSpPr txBox="1"/>
          <p:nvPr/>
        </p:nvSpPr>
        <p:spPr>
          <a:xfrm>
            <a:off x="381000" y="1371600"/>
            <a:ext cx="2963312" cy="369332"/>
          </a:xfrm>
          <a:prstGeom prst="rect">
            <a:avLst/>
          </a:prstGeom>
          <a:solidFill>
            <a:schemeClr val="bg2">
              <a:lumMod val="75000"/>
            </a:schemeClr>
          </a:solidFill>
          <a:ln>
            <a:solidFill>
              <a:schemeClr val="tx1"/>
            </a:solidFill>
          </a:ln>
        </p:spPr>
        <p:txBody>
          <a:bodyPr wrap="none" rtlCol="0">
            <a:spAutoFit/>
          </a:bodyPr>
          <a:lstStyle/>
          <a:p>
            <a:r>
              <a:rPr lang="en-US" dirty="0" smtClean="0"/>
              <a:t>Video Guidebook – 22 min.</a:t>
            </a:r>
            <a:endParaRPr lang="en-US" dirty="0"/>
          </a:p>
        </p:txBody>
      </p:sp>
      <p:pic>
        <p:nvPicPr>
          <p:cNvPr id="61442" name="Picture 2" descr="Overlooking Panajachel and Lake Atitlan">
            <a:hlinkClick r:id="rId4" tooltip="Overlooking Panajachel and Lake Atitlan"/>
          </p:cNvPr>
          <p:cNvPicPr>
            <a:picLocks noChangeAspect="1" noChangeArrowheads="1"/>
          </p:cNvPicPr>
          <p:nvPr/>
        </p:nvPicPr>
        <p:blipFill>
          <a:blip r:embed="rId5" cstate="print"/>
          <a:srcRect t="13675" r="800"/>
          <a:stretch>
            <a:fillRect/>
          </a:stretch>
        </p:blipFill>
        <p:spPr bwMode="auto">
          <a:xfrm>
            <a:off x="4114800" y="152400"/>
            <a:ext cx="4724400" cy="2886075"/>
          </a:xfrm>
          <a:prstGeom prst="rect">
            <a:avLst/>
          </a:prstGeom>
          <a:noFill/>
        </p:spPr>
      </p:pic>
      <p:pic>
        <p:nvPicPr>
          <p:cNvPr id="61444" name="Picture 4" descr="Lake Atitlan">
            <a:hlinkClick r:id="rId6" tooltip="Lake Atitlan"/>
          </p:cNvPr>
          <p:cNvPicPr>
            <a:picLocks noChangeAspect="1" noChangeArrowheads="1"/>
          </p:cNvPicPr>
          <p:nvPr/>
        </p:nvPicPr>
        <p:blipFill>
          <a:blip r:embed="rId7" cstate="print"/>
          <a:srcRect/>
          <a:stretch>
            <a:fillRect/>
          </a:stretch>
        </p:blipFill>
        <p:spPr bwMode="auto">
          <a:xfrm>
            <a:off x="228600" y="1981200"/>
            <a:ext cx="3780130" cy="4457700"/>
          </a:xfrm>
          <a:prstGeom prst="rect">
            <a:avLst/>
          </a:prstGeom>
          <a:noFill/>
        </p:spPr>
      </p:pic>
      <p:sp>
        <p:nvSpPr>
          <p:cNvPr id="7" name="Content Placeholder 2"/>
          <p:cNvSpPr txBox="1">
            <a:spLocks/>
          </p:cNvSpPr>
          <p:nvPr/>
        </p:nvSpPr>
        <p:spPr>
          <a:xfrm>
            <a:off x="4038600" y="3200400"/>
            <a:ext cx="5105400" cy="3276600"/>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The word Atitlan is a Mayan word that translates as "</a:t>
            </a:r>
            <a:r>
              <a:rPr kumimoji="0" lang="en-US" sz="3200" b="1" i="1" u="none" strike="noStrike" kern="1200" cap="none" spc="0" normalizeH="0" baseline="0" noProof="0" dirty="0" smtClean="0">
                <a:ln>
                  <a:noFill/>
                </a:ln>
                <a:solidFill>
                  <a:schemeClr val="tx2"/>
                </a:solidFill>
                <a:effectLst/>
                <a:uLnTx/>
                <a:uFillTx/>
                <a:latin typeface="+mn-lt"/>
                <a:ea typeface="+mn-ea"/>
                <a:cs typeface="+mn-cs"/>
              </a:rPr>
              <a:t>the place where the rainbow gets its colors".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The main tourist center is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Panajachel</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an 800 year old pueblo of about 14000, mostly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Cakchiquel</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Mayas and some foreigners from every corner of the globe, living inside that rainbow.</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The Maya are known for being friendly, funny, welcoming of strangers, and also shy. Living among them is an enchanting experience.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TextBox 7"/>
          <p:cNvSpPr txBox="1"/>
          <p:nvPr/>
        </p:nvSpPr>
        <p:spPr>
          <a:xfrm>
            <a:off x="6629400" y="6324600"/>
            <a:ext cx="2377639" cy="369332"/>
          </a:xfrm>
          <a:prstGeom prst="rect">
            <a:avLst/>
          </a:prstGeom>
          <a:noFill/>
          <a:ln>
            <a:noFill/>
          </a:ln>
        </p:spPr>
        <p:txBody>
          <a:bodyPr wrap="none" rtlCol="0">
            <a:spAutoFit/>
          </a:bodyPr>
          <a:lstStyle/>
          <a:p>
            <a:r>
              <a:rPr lang="en-US" dirty="0" smtClean="0"/>
              <a:t>http://www.atitlan.net/</a:t>
            </a:r>
            <a:endParaRPr lang="en-US" dirty="0"/>
          </a:p>
        </p:txBody>
      </p:sp>
      <p:sp>
        <p:nvSpPr>
          <p:cNvPr id="9" name="TextBox 8">
            <a:hlinkClick r:id="rId8"/>
          </p:cNvPr>
          <p:cNvSpPr txBox="1"/>
          <p:nvPr/>
        </p:nvSpPr>
        <p:spPr>
          <a:xfrm rot="1188862">
            <a:off x="7543800" y="533400"/>
            <a:ext cx="1197764" cy="369332"/>
          </a:xfrm>
          <a:prstGeom prst="rect">
            <a:avLst/>
          </a:prstGeom>
          <a:noFill/>
          <a:ln>
            <a:solidFill>
              <a:schemeClr val="tx1"/>
            </a:solidFill>
          </a:ln>
        </p:spPr>
        <p:txBody>
          <a:bodyPr wrap="none" rtlCol="0">
            <a:spAutoFit/>
          </a:bodyPr>
          <a:lstStyle/>
          <a:p>
            <a:r>
              <a:rPr lang="en-US" dirty="0" smtClean="0"/>
              <a:t>Short tour</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20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1600200"/>
            <a:ext cx="4953000" cy="1600200"/>
          </a:xfrm>
          <a:ln>
            <a:solidFill>
              <a:schemeClr val="tx1"/>
            </a:solidFill>
          </a:ln>
        </p:spPr>
        <p:txBody>
          <a:bodyPr/>
          <a:lstStyle/>
          <a:p>
            <a:r>
              <a:rPr lang="en-US" dirty="0" err="1" smtClean="0"/>
              <a:t>Rigoberta</a:t>
            </a:r>
            <a:r>
              <a:rPr lang="en-US" dirty="0" smtClean="0"/>
              <a:t> </a:t>
            </a:r>
            <a:r>
              <a:rPr lang="en-US" dirty="0" err="1" smtClean="0"/>
              <a:t>Menchu</a:t>
            </a:r>
            <a:r>
              <a:rPr lang="en-US" dirty="0" smtClean="0"/>
              <a:t> </a:t>
            </a:r>
            <a:r>
              <a:rPr lang="en-US" dirty="0" err="1" smtClean="0"/>
              <a:t>Tum</a:t>
            </a:r>
            <a:endParaRPr lang="en-US" dirty="0" smtClean="0"/>
          </a:p>
          <a:p>
            <a:pPr lvl="1"/>
            <a:r>
              <a:rPr lang="en-US" dirty="0" smtClean="0"/>
              <a:t>Human Rights Activist</a:t>
            </a:r>
          </a:p>
          <a:p>
            <a:pPr lvl="1"/>
            <a:r>
              <a:rPr lang="en-US" dirty="0" smtClean="0"/>
              <a:t>Nobel Prize Winner, 1992</a:t>
            </a:r>
            <a:endParaRPr lang="en-US" dirty="0"/>
          </a:p>
        </p:txBody>
      </p:sp>
      <p:sp>
        <p:nvSpPr>
          <p:cNvPr id="4" name="Content Placeholder 3"/>
          <p:cNvSpPr>
            <a:spLocks noGrp="1"/>
          </p:cNvSpPr>
          <p:nvPr>
            <p:ph sz="half" idx="2"/>
          </p:nvPr>
        </p:nvSpPr>
        <p:spPr>
          <a:xfrm>
            <a:off x="5714998" y="1600200"/>
            <a:ext cx="3281311" cy="1524000"/>
          </a:xfrm>
          <a:ln>
            <a:solidFill>
              <a:schemeClr val="tx1"/>
            </a:solidFill>
          </a:ln>
        </p:spPr>
        <p:txBody>
          <a:bodyPr/>
          <a:lstStyle/>
          <a:p>
            <a:r>
              <a:rPr lang="en-US" dirty="0" smtClean="0"/>
              <a:t>Ricardo </a:t>
            </a:r>
            <a:r>
              <a:rPr lang="en-US" dirty="0" err="1" smtClean="0"/>
              <a:t>Arjona</a:t>
            </a:r>
            <a:endParaRPr lang="en-US" dirty="0" smtClean="0"/>
          </a:p>
          <a:p>
            <a:pPr lvl="1"/>
            <a:r>
              <a:rPr lang="en-US" dirty="0" smtClean="0"/>
              <a:t>Singer</a:t>
            </a:r>
          </a:p>
          <a:p>
            <a:pPr lvl="1"/>
            <a:r>
              <a:rPr lang="en-US" dirty="0" smtClean="0"/>
              <a:t>Born 1964</a:t>
            </a:r>
          </a:p>
        </p:txBody>
      </p:sp>
      <p:pic>
        <p:nvPicPr>
          <p:cNvPr id="25602" name="Picture 2" descr="http://thebipolarized.files.wordpress.com/2012/03/rigoberta.jpg?w=210&amp;h=300">
            <a:hlinkClick r:id="rId3"/>
          </p:cNvPr>
          <p:cNvPicPr>
            <a:picLocks noChangeAspect="1" noChangeArrowheads="1"/>
          </p:cNvPicPr>
          <p:nvPr/>
        </p:nvPicPr>
        <p:blipFill>
          <a:blip r:embed="rId4" cstate="print"/>
          <a:srcRect/>
          <a:stretch>
            <a:fillRect/>
          </a:stretch>
        </p:blipFill>
        <p:spPr bwMode="auto">
          <a:xfrm>
            <a:off x="304800" y="3429000"/>
            <a:ext cx="2000250" cy="2857500"/>
          </a:xfrm>
          <a:prstGeom prst="rect">
            <a:avLst/>
          </a:prstGeom>
          <a:noFill/>
        </p:spPr>
      </p:pic>
      <p:pic>
        <p:nvPicPr>
          <p:cNvPr id="25604" name="Picture 4" descr="http://2.bp.blogspot.com/-GzXJPqHzRSs/UPID1Ocx2jI/AAAAAAAAhcs/Y4Pwqdajvq4/s1600/cd-ricardo-arjona-libre-muy-raro-de-coleccion-fans-excelente_MLM-F-2627326676_042012.jpg"/>
          <p:cNvPicPr>
            <a:picLocks noChangeAspect="1" noChangeArrowheads="1"/>
          </p:cNvPicPr>
          <p:nvPr/>
        </p:nvPicPr>
        <p:blipFill>
          <a:blip r:embed="rId5" cstate="print"/>
          <a:srcRect/>
          <a:stretch>
            <a:fillRect/>
          </a:stretch>
        </p:blipFill>
        <p:spPr bwMode="auto">
          <a:xfrm>
            <a:off x="6324600" y="3384846"/>
            <a:ext cx="2514600" cy="2518932"/>
          </a:xfrm>
          <a:prstGeom prst="rect">
            <a:avLst/>
          </a:prstGeom>
          <a:noFill/>
        </p:spPr>
      </p:pic>
      <p:sp>
        <p:nvSpPr>
          <p:cNvPr id="7" name="TextBox 6">
            <a:hlinkClick r:id="rId6"/>
          </p:cNvPr>
          <p:cNvSpPr txBox="1"/>
          <p:nvPr/>
        </p:nvSpPr>
        <p:spPr>
          <a:xfrm>
            <a:off x="5943600" y="6248400"/>
            <a:ext cx="1762021" cy="369332"/>
          </a:xfrm>
          <a:prstGeom prst="rect">
            <a:avLst/>
          </a:prstGeom>
          <a:solidFill>
            <a:schemeClr val="bg2">
              <a:lumMod val="75000"/>
            </a:schemeClr>
          </a:solidFill>
          <a:ln>
            <a:solidFill>
              <a:schemeClr val="tx1"/>
            </a:solidFill>
          </a:ln>
        </p:spPr>
        <p:txBody>
          <a:bodyPr wrap="none" rtlCol="0">
            <a:spAutoFit/>
          </a:bodyPr>
          <a:lstStyle/>
          <a:p>
            <a:r>
              <a:rPr lang="en-US" dirty="0" err="1" smtClean="0"/>
              <a:t>Historia</a:t>
            </a:r>
            <a:r>
              <a:rPr lang="en-US" dirty="0" smtClean="0"/>
              <a:t> del taxi</a:t>
            </a:r>
            <a:endParaRPr lang="en-US" dirty="0"/>
          </a:p>
        </p:txBody>
      </p:sp>
      <p:sp>
        <p:nvSpPr>
          <p:cNvPr id="8" name="TextBox 7">
            <a:hlinkClick r:id="rId7"/>
          </p:cNvPr>
          <p:cNvSpPr txBox="1"/>
          <p:nvPr/>
        </p:nvSpPr>
        <p:spPr>
          <a:xfrm>
            <a:off x="7894616" y="6248400"/>
            <a:ext cx="992579" cy="369332"/>
          </a:xfrm>
          <a:prstGeom prst="rect">
            <a:avLst/>
          </a:prstGeom>
          <a:solidFill>
            <a:schemeClr val="bg2">
              <a:lumMod val="75000"/>
            </a:schemeClr>
          </a:solidFill>
          <a:ln>
            <a:solidFill>
              <a:schemeClr val="tx1"/>
            </a:solidFill>
          </a:ln>
        </p:spPr>
        <p:txBody>
          <a:bodyPr wrap="none" rtlCol="0">
            <a:spAutoFit/>
          </a:bodyPr>
          <a:lstStyle/>
          <a:p>
            <a:r>
              <a:rPr lang="en-US" dirty="0" err="1" smtClean="0"/>
              <a:t>Cuándo</a:t>
            </a:r>
            <a:endParaRPr lang="en-US" dirty="0"/>
          </a:p>
        </p:txBody>
      </p:sp>
      <p:sp>
        <p:nvSpPr>
          <p:cNvPr id="9" name="TextBox 8">
            <a:hlinkClick r:id="rId8"/>
          </p:cNvPr>
          <p:cNvSpPr txBox="1"/>
          <p:nvPr/>
        </p:nvSpPr>
        <p:spPr>
          <a:xfrm>
            <a:off x="304800" y="762000"/>
            <a:ext cx="1828799" cy="646331"/>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Comprehensive Interview</a:t>
            </a:r>
            <a:endParaRPr lang="en-US" dirty="0"/>
          </a:p>
        </p:txBody>
      </p:sp>
      <p:sp>
        <p:nvSpPr>
          <p:cNvPr id="5" name="TextBox 4"/>
          <p:cNvSpPr txBox="1"/>
          <p:nvPr/>
        </p:nvSpPr>
        <p:spPr>
          <a:xfrm>
            <a:off x="2410689" y="3364064"/>
            <a:ext cx="2923312" cy="3253668"/>
          </a:xfrm>
          <a:prstGeom prst="rect">
            <a:avLst/>
          </a:prstGeom>
          <a:solidFill>
            <a:schemeClr val="tx2">
              <a:lumMod val="20000"/>
              <a:lumOff val="80000"/>
            </a:schemeClr>
          </a:solidFill>
        </p:spPr>
        <p:txBody>
          <a:bodyPr wrap="square" rtlCol="0">
            <a:spAutoFit/>
          </a:bodyPr>
          <a:lstStyle/>
          <a:p>
            <a:r>
              <a:rPr lang="en-US" dirty="0" smtClean="0"/>
              <a:t>“As </a:t>
            </a:r>
            <a:r>
              <a:rPr lang="en-US" dirty="0"/>
              <a:t>an indigenous Guatemalan, of the K'iche' ethnic </a:t>
            </a:r>
            <a:r>
              <a:rPr lang="en-US" dirty="0" smtClean="0"/>
              <a:t>group, </a:t>
            </a:r>
            <a:r>
              <a:rPr lang="en-US" dirty="0" err="1" smtClean="0"/>
              <a:t>Menchú</a:t>
            </a:r>
            <a:r>
              <a:rPr lang="en-US" dirty="0" smtClean="0"/>
              <a:t> </a:t>
            </a:r>
            <a:r>
              <a:rPr lang="en-US" dirty="0"/>
              <a:t>has dedicated her life to publicizing the plight of Guatemala's indigenous peoples during and after the Guatemalan Civil War (1960--1996), and to promoting indigenous rights in the country. </a:t>
            </a:r>
            <a:r>
              <a:rPr lang="en-US" dirty="0" smtClean="0"/>
              <a:t>“</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604"/>
                                        </p:tgtEl>
                                        <p:attrNameLst>
                                          <p:attrName>style.visibility</p:attrName>
                                        </p:attrNameLst>
                                      </p:cBhvr>
                                      <p:to>
                                        <p:strVal val="visible"/>
                                      </p:to>
                                    </p:set>
                                    <p:animEffect transition="in" filter="fade">
                                      <p:cBhvr>
                                        <p:cTn id="28" dur="2000"/>
                                        <p:tgtEl>
                                          <p:spTgt spid="256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fade">
                                      <p:cBhvr>
                                        <p:cTn id="33" dur="2000"/>
                                        <p:tgtEl>
                                          <p:spTgt spid="4">
                                            <p:bg/>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2000"/>
                                        <p:tgtEl>
                                          <p:spTgt spid="4">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2000"/>
                                        <p:tgtEl>
                                          <p:spTgt spid="4">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20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dirty="0" smtClean="0"/>
              <a:t>Comida de </a:t>
            </a:r>
            <a:r>
              <a:rPr lang="en-US" dirty="0" err="1" smtClean="0"/>
              <a:t>guatemala</a:t>
            </a:r>
            <a:endParaRPr lang="en-US" dirty="0"/>
          </a:p>
        </p:txBody>
      </p:sp>
      <p:sp>
        <p:nvSpPr>
          <p:cNvPr id="3" name="TextBox 2"/>
          <p:cNvSpPr txBox="1"/>
          <p:nvPr/>
        </p:nvSpPr>
        <p:spPr>
          <a:xfrm>
            <a:off x="381000" y="1219200"/>
            <a:ext cx="1414170" cy="584775"/>
          </a:xfrm>
          <a:prstGeom prst="rect">
            <a:avLst/>
          </a:prstGeom>
          <a:noFill/>
          <a:ln>
            <a:solidFill>
              <a:schemeClr val="tx1"/>
            </a:solidFill>
          </a:ln>
        </p:spPr>
        <p:txBody>
          <a:bodyPr wrap="none" rtlCol="0">
            <a:spAutoFit/>
          </a:bodyPr>
          <a:lstStyle/>
          <a:p>
            <a:r>
              <a:rPr lang="en-US" sz="3200" dirty="0" err="1" smtClean="0"/>
              <a:t>pepián</a:t>
            </a:r>
            <a:endParaRPr lang="en-US" sz="3200" dirty="0" smtClean="0"/>
          </a:p>
        </p:txBody>
      </p:sp>
      <p:pic>
        <p:nvPicPr>
          <p:cNvPr id="5" name="yui_3_5_1_5_1364865186421_642" descr="http://ts2.mm.bing.net/th?id=H.4746201765250873&amp;pid=15.1"/>
          <p:cNvPicPr/>
          <p:nvPr/>
        </p:nvPicPr>
        <p:blipFill>
          <a:blip r:embed="rId3" cstate="print"/>
          <a:srcRect/>
          <a:stretch>
            <a:fillRect/>
          </a:stretch>
        </p:blipFill>
        <p:spPr bwMode="auto">
          <a:xfrm>
            <a:off x="5943600" y="381000"/>
            <a:ext cx="2971800" cy="2438400"/>
          </a:xfrm>
          <a:prstGeom prst="rect">
            <a:avLst/>
          </a:prstGeom>
          <a:noFill/>
          <a:ln w="9525">
            <a:noFill/>
            <a:miter lim="800000"/>
            <a:headEnd/>
            <a:tailEnd/>
          </a:ln>
        </p:spPr>
      </p:pic>
      <p:pic>
        <p:nvPicPr>
          <p:cNvPr id="27654" name="Picture 6" descr="http://travelexperta.com/wp-content/uploads/2012/01/19-1024x768.jpg"/>
          <p:cNvPicPr>
            <a:picLocks noChangeAspect="1" noChangeArrowheads="1"/>
          </p:cNvPicPr>
          <p:nvPr/>
        </p:nvPicPr>
        <p:blipFill>
          <a:blip r:embed="rId4" cstate="print"/>
          <a:srcRect/>
          <a:stretch>
            <a:fillRect/>
          </a:stretch>
        </p:blipFill>
        <p:spPr bwMode="auto">
          <a:xfrm>
            <a:off x="838200" y="4648200"/>
            <a:ext cx="2438400" cy="1828800"/>
          </a:xfrm>
          <a:prstGeom prst="rect">
            <a:avLst/>
          </a:prstGeom>
          <a:noFill/>
        </p:spPr>
      </p:pic>
      <p:pic>
        <p:nvPicPr>
          <p:cNvPr id="27656" name="Picture 8" descr="Pepian and Rice"/>
          <p:cNvPicPr>
            <a:picLocks noChangeAspect="1" noChangeArrowheads="1"/>
          </p:cNvPicPr>
          <p:nvPr/>
        </p:nvPicPr>
        <p:blipFill>
          <a:blip r:embed="rId5" cstate="print"/>
          <a:srcRect/>
          <a:stretch>
            <a:fillRect/>
          </a:stretch>
        </p:blipFill>
        <p:spPr bwMode="auto">
          <a:xfrm>
            <a:off x="304800" y="2057400"/>
            <a:ext cx="3467100" cy="2302155"/>
          </a:xfrm>
          <a:prstGeom prst="rect">
            <a:avLst/>
          </a:prstGeom>
          <a:noFill/>
        </p:spPr>
      </p:pic>
      <p:sp>
        <p:nvSpPr>
          <p:cNvPr id="9" name="TextBox 8"/>
          <p:cNvSpPr txBox="1"/>
          <p:nvPr/>
        </p:nvSpPr>
        <p:spPr>
          <a:xfrm>
            <a:off x="4191000" y="3124200"/>
            <a:ext cx="4648200" cy="2554545"/>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sz="2000" dirty="0" smtClean="0"/>
              <a:t>Chicken (boiled then lightly fried) </a:t>
            </a:r>
          </a:p>
          <a:p>
            <a:pPr>
              <a:buFont typeface="Arial" pitchFamily="34" charset="0"/>
              <a:buChar char="•"/>
            </a:pPr>
            <a:r>
              <a:rPr lang="en-US" sz="2000" dirty="0" smtClean="0"/>
              <a:t>Served in a </a:t>
            </a:r>
            <a:r>
              <a:rPr lang="en-US" sz="2000" dirty="0" err="1" smtClean="0"/>
              <a:t>recado</a:t>
            </a:r>
            <a:r>
              <a:rPr lang="en-US" sz="2000" dirty="0" smtClean="0"/>
              <a:t> – a rich, blended sauce composed of various roasted ingredients. (sesame and squash seeds)</a:t>
            </a:r>
          </a:p>
          <a:p>
            <a:pPr>
              <a:buFont typeface="Arial" pitchFamily="34" charset="0"/>
              <a:buChar char="•"/>
            </a:pPr>
            <a:r>
              <a:rPr lang="en-US" sz="2000" dirty="0" smtClean="0"/>
              <a:t>Guatemalans often reserve this dish for special occasions (e.g., weddings, birthdays, holidays</a:t>
            </a:r>
            <a:endParaRPr lang="en-US" sz="20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798</TotalTime>
  <Words>2588</Words>
  <Application>Microsoft Office PowerPoint</Application>
  <PresentationFormat>On-screen Show (4:3)</PresentationFormat>
  <Paragraphs>256</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Trek</vt:lpstr>
      <vt:lpstr>GuATEMALA, El SALVADOR, HONDURAS y nicaragua</vt:lpstr>
      <vt:lpstr>guatemala</vt:lpstr>
      <vt:lpstr>PowerPoint Presentation</vt:lpstr>
      <vt:lpstr>Guatemala: Los lugares para visitar</vt:lpstr>
      <vt:lpstr>Antigua</vt:lpstr>
      <vt:lpstr>Tikal National Park – Mayan Ruins</vt:lpstr>
      <vt:lpstr>Lake atilan</vt:lpstr>
      <vt:lpstr>La gente famosa</vt:lpstr>
      <vt:lpstr>Comida de guatemala</vt:lpstr>
      <vt:lpstr>licuados</vt:lpstr>
      <vt:lpstr>Other facts</vt:lpstr>
      <vt:lpstr>El salvador</vt:lpstr>
      <vt:lpstr>El Salvador</vt:lpstr>
      <vt:lpstr>San salvador- La Capital </vt:lpstr>
      <vt:lpstr>Business in San salvador</vt:lpstr>
      <vt:lpstr>Llopango market</vt:lpstr>
      <vt:lpstr>Tazumal</vt:lpstr>
      <vt:lpstr>Los cobanos - fishing</vt:lpstr>
      <vt:lpstr>Gente famosa</vt:lpstr>
      <vt:lpstr>Comida salvadoreÑa</vt:lpstr>
      <vt:lpstr>Comida salvadoreÑa</vt:lpstr>
      <vt:lpstr>Comida salvadoreÑa</vt:lpstr>
      <vt:lpstr>Other facts</vt:lpstr>
      <vt:lpstr>honduras</vt:lpstr>
      <vt:lpstr>PowerPoint Presentation</vt:lpstr>
      <vt:lpstr>Tegucigalpa – la capital</vt:lpstr>
      <vt:lpstr>Copán ruinas – mayan ruins</vt:lpstr>
      <vt:lpstr>Bay islands</vt:lpstr>
      <vt:lpstr>San Pedro Sula</vt:lpstr>
      <vt:lpstr>Gente famosa</vt:lpstr>
      <vt:lpstr>Gente famosa</vt:lpstr>
      <vt:lpstr>tostones</vt:lpstr>
      <vt:lpstr>anafres</vt:lpstr>
      <vt:lpstr>Other facts</vt:lpstr>
      <vt:lpstr>nicaragua</vt:lpstr>
      <vt:lpstr>PowerPoint Presentation</vt:lpstr>
      <vt:lpstr>Managua- la capital</vt:lpstr>
      <vt:lpstr>Managua- la capital</vt:lpstr>
      <vt:lpstr>Granada</vt:lpstr>
      <vt:lpstr>León</vt:lpstr>
      <vt:lpstr>momotombo volcano</vt:lpstr>
      <vt:lpstr>Lake nicaragua </vt:lpstr>
      <vt:lpstr>La gente famosa</vt:lpstr>
      <vt:lpstr>La gente famosa</vt:lpstr>
      <vt:lpstr>Gallo pinto</vt:lpstr>
      <vt:lpstr>Pan de Coco</vt:lpstr>
      <vt:lpstr>Mondongo</vt:lpstr>
      <vt:lpstr>Other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 El SALVADOR, HONDURAS y nicaragua</dc:title>
  <dc:creator>Kimberly Lewis</dc:creator>
  <cp:lastModifiedBy>wsadmin</cp:lastModifiedBy>
  <cp:revision>193</cp:revision>
  <dcterms:created xsi:type="dcterms:W3CDTF">2012-03-21T01:27:42Z</dcterms:created>
  <dcterms:modified xsi:type="dcterms:W3CDTF">2014-10-02T19:09:58Z</dcterms:modified>
</cp:coreProperties>
</file>