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2"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83" r:id="rId23"/>
    <p:sldId id="278" r:id="rId24"/>
    <p:sldId id="279" r:id="rId25"/>
    <p:sldId id="280" r:id="rId26"/>
    <p:sldId id="281" r:id="rId27"/>
    <p:sldId id="282" r:id="rId28"/>
    <p:sldId id="25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3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625D98E-1B81-430C-A834-52A921EF6609}" type="datetimeFigureOut">
              <a:rPr lang="en-US" smtClean="0"/>
              <a:pPr/>
              <a:t>3/6/2013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32A67DD-C902-428B-A06A-78E31BE469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25D98E-1B81-430C-A834-52A921EF66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A67DD-C902-428B-A06A-78E31BE4690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25D98E-1B81-430C-A834-52A921EF66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A67DD-C902-428B-A06A-78E31BE4690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25D98E-1B81-430C-A834-52A921EF66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A67DD-C902-428B-A06A-78E31BE4690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25D98E-1B81-430C-A834-52A921EF66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A67DD-C902-428B-A06A-78E31BE469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25D98E-1B81-430C-A834-52A921EF6609}"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A67DD-C902-428B-A06A-78E31BE4690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25D98E-1B81-430C-A834-52A921EF6609}" type="datetimeFigureOut">
              <a:rPr lang="en-US" smtClean="0"/>
              <a:pPr/>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A67DD-C902-428B-A06A-78E31BE4690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25D98E-1B81-430C-A834-52A921EF6609}" type="datetimeFigureOut">
              <a:rPr lang="en-US" smtClean="0"/>
              <a:pPr/>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A67DD-C902-428B-A06A-78E31BE4690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5D98E-1B81-430C-A834-52A921EF6609}" type="datetimeFigureOut">
              <a:rPr lang="en-US" smtClean="0"/>
              <a:pPr/>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A67DD-C902-428B-A06A-78E31BE4690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25D98E-1B81-430C-A834-52A921EF6609}"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A67DD-C902-428B-A06A-78E31BE4690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25D98E-1B81-430C-A834-52A921EF6609}"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32A67DD-C902-428B-A06A-78E31BE4690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25D98E-1B81-430C-A834-52A921EF6609}" type="datetimeFigureOut">
              <a:rPr lang="en-US" smtClean="0"/>
              <a:pPr/>
              <a:t>3/6/2013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2A67DD-C902-428B-A06A-78E31BE4690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paradiseintheworld.com/wp-content/uploads/2012/06/angel-falls.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VwBWmfJzv8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gif"/><Relationship Id="rId4" Type="http://schemas.openxmlformats.org/officeDocument/2006/relationships/image" Target="../media/image59.gif"/></Relationships>
</file>

<file path=ppt/slides/_rels/slide2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voyagesphotosmanu.com/plants_animals_venezuela.html" TargetMode="External"/><Relationship Id="rId3" Type="http://schemas.openxmlformats.org/officeDocument/2006/relationships/hyperlink" Target="http://www.savingwater.co.za/2010/02/09/08/venezuela-declares-energy-emergency/" TargetMode="External"/><Relationship Id="rId7" Type="http://schemas.openxmlformats.org/officeDocument/2006/relationships/hyperlink" Target="http://celestebehe.blogspot.com/2012/01/putting-capybara-on-lenten-abstinence.html" TargetMode="External"/><Relationship Id="rId2" Type="http://schemas.openxmlformats.org/officeDocument/2006/relationships/hyperlink" Target="http://www.eia.gov/countries/cab.cfm?fips=VE" TargetMode="External"/><Relationship Id="rId1" Type="http://schemas.openxmlformats.org/officeDocument/2006/relationships/slideLayout" Target="../slideLayouts/slideLayout2.xml"/><Relationship Id="rId6" Type="http://schemas.openxmlformats.org/officeDocument/2006/relationships/hyperlink" Target="http://www.ize2belize.com/venezuela/facts/animals.html" TargetMode="External"/><Relationship Id="rId11" Type="http://schemas.openxmlformats.org/officeDocument/2006/relationships/hyperlink" Target="http://www.youtube.com/watch?v=VwBWmfJzv8Y" TargetMode="External"/><Relationship Id="rId5" Type="http://schemas.openxmlformats.org/officeDocument/2006/relationships/hyperlink" Target="http://www.caligo.com/wbtrs/history.html" TargetMode="External"/><Relationship Id="rId10" Type="http://schemas.openxmlformats.org/officeDocument/2006/relationships/hyperlink" Target="http://safety.worldnomads.com/Venezuela/75215/Weather-and-Natural-Hazards-Venezuela" TargetMode="External"/><Relationship Id="rId4" Type="http://schemas.openxmlformats.org/officeDocument/2006/relationships/hyperlink" Target="http://www.economywatch.com/world_economy/venezuela/industry-sector-industries.htm" TargetMode="External"/><Relationship Id="rId9" Type="http://schemas.openxmlformats.org/officeDocument/2006/relationships/hyperlink" Target="http://pinoytutorial.com/lifebytes/venezuela-earthquake-n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hyperlink" Target="http://www.youtube.com/watch?v=QlxNR02xEV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lstStyle/>
          <a:p>
            <a:r>
              <a:rPr lang="en-US" dirty="0" smtClean="0"/>
              <a:t>Industry, Vacation Spots, Climate, and  Plants and Animals of Venezuela</a:t>
            </a:r>
            <a:endParaRPr lang="en-US" dirty="0"/>
          </a:p>
        </p:txBody>
      </p:sp>
      <p:sp>
        <p:nvSpPr>
          <p:cNvPr id="3" name="Subtitle 2"/>
          <p:cNvSpPr>
            <a:spLocks noGrp="1"/>
          </p:cNvSpPr>
          <p:nvPr>
            <p:ph type="subTitle" idx="1"/>
          </p:nvPr>
        </p:nvSpPr>
        <p:spPr>
          <a:xfrm>
            <a:off x="533400" y="4191000"/>
            <a:ext cx="7854696" cy="1752600"/>
          </a:xfrm>
        </p:spPr>
        <p:txBody>
          <a:bodyPr/>
          <a:lstStyle/>
          <a:p>
            <a:endParaRPr lang="en-US" dirty="0"/>
          </a:p>
        </p:txBody>
      </p:sp>
      <p:pic>
        <p:nvPicPr>
          <p:cNvPr id="23554" name="Picture 2" descr="http://t0.gstatic.com/images?q=tbn:ANd9GcSFzDIDbQkYvho_M3_giQm1ulaAY7MVSL4GCl2HUGou7pCc2yK9jIiQa4i24w:upload.wikimedia.org/wikipedia/commons/0/04/Industry_smoke.jpg"/>
          <p:cNvPicPr>
            <a:picLocks noChangeAspect="1" noChangeArrowheads="1"/>
          </p:cNvPicPr>
          <p:nvPr/>
        </p:nvPicPr>
        <p:blipFill>
          <a:blip r:embed="rId2" cstate="print"/>
          <a:srcRect/>
          <a:stretch>
            <a:fillRect/>
          </a:stretch>
        </p:blipFill>
        <p:spPr bwMode="auto">
          <a:xfrm>
            <a:off x="0" y="4114800"/>
            <a:ext cx="2746734" cy="2743200"/>
          </a:xfrm>
          <a:prstGeom prst="rect">
            <a:avLst/>
          </a:prstGeom>
          <a:noFill/>
        </p:spPr>
      </p:pic>
      <p:pic>
        <p:nvPicPr>
          <p:cNvPr id="23556" name="Picture 4" descr="http://wellwornroad.com/wp-content/uploads/2011/11/venezuela-tourist-destinations.jpg"/>
          <p:cNvPicPr>
            <a:picLocks noChangeAspect="1" noChangeArrowheads="1"/>
          </p:cNvPicPr>
          <p:nvPr/>
        </p:nvPicPr>
        <p:blipFill>
          <a:blip r:embed="rId3" cstate="print"/>
          <a:srcRect/>
          <a:stretch>
            <a:fillRect/>
          </a:stretch>
        </p:blipFill>
        <p:spPr bwMode="auto">
          <a:xfrm>
            <a:off x="2743201" y="4114800"/>
            <a:ext cx="2514600" cy="2743200"/>
          </a:xfrm>
          <a:prstGeom prst="rect">
            <a:avLst/>
          </a:prstGeom>
          <a:noFill/>
        </p:spPr>
      </p:pic>
      <p:pic>
        <p:nvPicPr>
          <p:cNvPr id="23558" name="Picture 6" descr="http://upload.wikimedia.org/wikipedia/commons/thumb/b/b3/MonthlyMeanT.gif/300px-MonthlyMeanT.gif"/>
          <p:cNvPicPr>
            <a:picLocks noChangeAspect="1" noChangeArrowheads="1" noCrop="1"/>
          </p:cNvPicPr>
          <p:nvPr/>
        </p:nvPicPr>
        <p:blipFill>
          <a:blip r:embed="rId4" cstate="print"/>
          <a:srcRect/>
          <a:stretch>
            <a:fillRect/>
          </a:stretch>
        </p:blipFill>
        <p:spPr bwMode="auto">
          <a:xfrm>
            <a:off x="228600" y="2819400"/>
            <a:ext cx="1745393" cy="1076326"/>
          </a:xfrm>
          <a:prstGeom prst="rect">
            <a:avLst/>
          </a:prstGeom>
          <a:noFill/>
        </p:spPr>
      </p:pic>
      <p:pic>
        <p:nvPicPr>
          <p:cNvPr id="23560" name="Picture 8" descr="http://images.nationalgeographic.com/wpf/media-live/photos/000/091/cache/venezuelan-tepui-plant_9124_600x450.jpg"/>
          <p:cNvPicPr>
            <a:picLocks noChangeAspect="1" noChangeArrowheads="1"/>
          </p:cNvPicPr>
          <p:nvPr/>
        </p:nvPicPr>
        <p:blipFill>
          <a:blip r:embed="rId5" cstate="print"/>
          <a:srcRect/>
          <a:stretch>
            <a:fillRect/>
          </a:stretch>
        </p:blipFill>
        <p:spPr bwMode="auto">
          <a:xfrm>
            <a:off x="5257800" y="4114800"/>
            <a:ext cx="2362200" cy="2743200"/>
          </a:xfrm>
          <a:prstGeom prst="rect">
            <a:avLst/>
          </a:prstGeom>
          <a:noFill/>
        </p:spPr>
      </p:pic>
      <p:pic>
        <p:nvPicPr>
          <p:cNvPr id="23562" name="Picture 10" descr="http://t3.gstatic.com/images?q=tbn:ANd9GcRbE0M8l74d-j3WJP9iJQJTBlV2vCThpnTB9a-6sUw6C9T44W3SRF1guBlF:www.walltor.com/images/wallpaper/capybara-venezuela-35586.jpg"/>
          <p:cNvPicPr>
            <a:picLocks noChangeAspect="1" noChangeArrowheads="1"/>
          </p:cNvPicPr>
          <p:nvPr/>
        </p:nvPicPr>
        <p:blipFill>
          <a:blip r:embed="rId6" cstate="print"/>
          <a:srcRect/>
          <a:stretch>
            <a:fillRect/>
          </a:stretch>
        </p:blipFill>
        <p:spPr bwMode="auto">
          <a:xfrm>
            <a:off x="7391401" y="4114800"/>
            <a:ext cx="1752600" cy="2743200"/>
          </a:xfrm>
          <a:prstGeom prst="rect">
            <a:avLst/>
          </a:prstGeom>
          <a:noFill/>
        </p:spPr>
      </p:pic>
      <p:sp>
        <p:nvSpPr>
          <p:cNvPr id="4" name="TextBox 3"/>
          <p:cNvSpPr txBox="1"/>
          <p:nvPr/>
        </p:nvSpPr>
        <p:spPr>
          <a:xfrm>
            <a:off x="2590800" y="3733800"/>
            <a:ext cx="2286000" cy="369332"/>
          </a:xfrm>
          <a:prstGeom prst="rect">
            <a:avLst/>
          </a:prstGeom>
          <a:noFill/>
        </p:spPr>
        <p:txBody>
          <a:bodyPr wrap="square" rtlCol="0">
            <a:spAutoFit/>
          </a:bodyPr>
          <a:lstStyle/>
          <a:p>
            <a:r>
              <a:rPr lang="en-US" dirty="0" smtClean="0"/>
              <a:t>By: Taylor Williams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Angel Falls- </a:t>
            </a:r>
            <a:r>
              <a:rPr lang="en-US" sz="2200" dirty="0" smtClean="0"/>
              <a:t>Did you know it is named after American pilot Jimmy Angel who discovered the falls while searching for gold?</a:t>
            </a:r>
            <a:endParaRPr lang="en-US" sz="2200" dirty="0"/>
          </a:p>
        </p:txBody>
      </p:sp>
      <p:sp>
        <p:nvSpPr>
          <p:cNvPr id="3" name="Content Placeholder 2"/>
          <p:cNvSpPr>
            <a:spLocks noGrp="1"/>
          </p:cNvSpPr>
          <p:nvPr>
            <p:ph idx="1"/>
          </p:nvPr>
        </p:nvSpPr>
        <p:spPr/>
        <p:txBody>
          <a:bodyPr/>
          <a:lstStyle/>
          <a:p>
            <a:endParaRPr lang="en-US"/>
          </a:p>
        </p:txBody>
      </p:sp>
      <p:pic>
        <p:nvPicPr>
          <p:cNvPr id="22530" name="Picture 2" descr="angel falls Angel Falls Venezuela">
            <a:hlinkClick r:id="rId2"/>
          </p:cNvPr>
          <p:cNvPicPr>
            <a:picLocks noChangeAspect="1" noChangeArrowheads="1"/>
          </p:cNvPicPr>
          <p:nvPr/>
        </p:nvPicPr>
        <p:blipFill>
          <a:blip r:embed="rId3" cstate="print"/>
          <a:srcRect/>
          <a:stretch>
            <a:fillRect/>
          </a:stretch>
        </p:blipFill>
        <p:spPr bwMode="auto">
          <a:xfrm>
            <a:off x="304800" y="1997321"/>
            <a:ext cx="8077200" cy="486067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Margarita Island</a:t>
            </a:r>
            <a:endParaRPr lang="en-US" dirty="0"/>
          </a:p>
        </p:txBody>
      </p:sp>
      <p:sp>
        <p:nvSpPr>
          <p:cNvPr id="3" name="Content Placeholder 2"/>
          <p:cNvSpPr>
            <a:spLocks noGrp="1"/>
          </p:cNvSpPr>
          <p:nvPr>
            <p:ph idx="1"/>
          </p:nvPr>
        </p:nvSpPr>
        <p:spPr/>
        <p:txBody>
          <a:bodyPr/>
          <a:lstStyle/>
          <a:p>
            <a:r>
              <a:rPr lang="en-US" dirty="0" smtClean="0"/>
              <a:t>Margarita Island is the largest island in Venezuela. The island is known for its pristine Mediterranean beaches and tranquil blue waters</a:t>
            </a:r>
            <a:endParaRPr lang="en-US" dirty="0"/>
          </a:p>
        </p:txBody>
      </p:sp>
      <p:pic>
        <p:nvPicPr>
          <p:cNvPr id="23554" name="Picture 2" descr="http://www.worldfortravel.com/wp-content/uploads/2011/09/Superb-Margarita-Island-Venezuela.jpg"/>
          <p:cNvPicPr>
            <a:picLocks noChangeAspect="1" noChangeArrowheads="1"/>
          </p:cNvPicPr>
          <p:nvPr/>
        </p:nvPicPr>
        <p:blipFill>
          <a:blip r:embed="rId2" cstate="print"/>
          <a:srcRect/>
          <a:stretch>
            <a:fillRect/>
          </a:stretch>
        </p:blipFill>
        <p:spPr bwMode="auto">
          <a:xfrm>
            <a:off x="1143000" y="3657600"/>
            <a:ext cx="6096000" cy="294351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Higuerote</a:t>
            </a:r>
            <a:endParaRPr lang="en-US" dirty="0"/>
          </a:p>
        </p:txBody>
      </p:sp>
      <p:sp>
        <p:nvSpPr>
          <p:cNvPr id="3" name="Content Placeholder 2"/>
          <p:cNvSpPr>
            <a:spLocks noGrp="1"/>
          </p:cNvSpPr>
          <p:nvPr>
            <p:ph idx="1"/>
          </p:nvPr>
        </p:nvSpPr>
        <p:spPr/>
        <p:txBody>
          <a:bodyPr/>
          <a:lstStyle/>
          <a:p>
            <a:r>
              <a:rPr lang="en-US" sz="1600" dirty="0" smtClean="0"/>
              <a:t>The city is known for its </a:t>
            </a:r>
            <a:r>
              <a:rPr lang="en-US" sz="1600" dirty="0" err="1" smtClean="0"/>
              <a:t>rica</a:t>
            </a:r>
            <a:r>
              <a:rPr lang="en-US" sz="1600" dirty="0" smtClean="0"/>
              <a:t> </a:t>
            </a:r>
            <a:r>
              <a:rPr lang="en-US" sz="1600" dirty="0" err="1" smtClean="0"/>
              <a:t>historia</a:t>
            </a:r>
            <a:r>
              <a:rPr lang="en-US" sz="1600" dirty="0" smtClean="0"/>
              <a:t> (rich history) and great </a:t>
            </a:r>
            <a:r>
              <a:rPr lang="en-US" sz="1600" dirty="0" err="1" smtClean="0"/>
              <a:t>vida</a:t>
            </a:r>
            <a:r>
              <a:rPr lang="en-US" sz="1600" dirty="0" smtClean="0"/>
              <a:t> </a:t>
            </a:r>
            <a:r>
              <a:rPr lang="en-US" sz="1600" dirty="0" err="1" smtClean="0"/>
              <a:t>nocturna</a:t>
            </a:r>
            <a:r>
              <a:rPr lang="en-US" sz="1600" dirty="0" smtClean="0"/>
              <a:t>. (nightlife).</a:t>
            </a:r>
          </a:p>
          <a:p>
            <a:endParaRPr lang="en-US" dirty="0"/>
          </a:p>
        </p:txBody>
      </p:sp>
      <p:pic>
        <p:nvPicPr>
          <p:cNvPr id="24578" name="Picture 2" descr="http://4.bp.blogspot.com/-zV2aKjTYi4Y/UIAymBEqSoI/AAAAAAAAAvg/gstY8Bu5z2k/s1600/5011935865_c9ef29ef95_b.jpg"/>
          <p:cNvPicPr>
            <a:picLocks noChangeAspect="1" noChangeArrowheads="1"/>
          </p:cNvPicPr>
          <p:nvPr/>
        </p:nvPicPr>
        <p:blipFill>
          <a:blip r:embed="rId2" cstate="print"/>
          <a:srcRect/>
          <a:stretch>
            <a:fillRect/>
          </a:stretch>
        </p:blipFill>
        <p:spPr bwMode="auto">
          <a:xfrm>
            <a:off x="134112" y="2438400"/>
            <a:ext cx="3657600" cy="3886200"/>
          </a:xfrm>
          <a:prstGeom prst="rect">
            <a:avLst/>
          </a:prstGeom>
          <a:noFill/>
        </p:spPr>
      </p:pic>
      <p:pic>
        <p:nvPicPr>
          <p:cNvPr id="24581" name="Picture 5" descr="http://farm3.staticflickr.com/2315/2395204638_af7319256e_z.jpg?zz=1"/>
          <p:cNvPicPr>
            <a:picLocks noChangeAspect="1" noChangeArrowheads="1"/>
          </p:cNvPicPr>
          <p:nvPr/>
        </p:nvPicPr>
        <p:blipFill>
          <a:blip r:embed="rId3" cstate="print"/>
          <a:srcRect/>
          <a:stretch>
            <a:fillRect/>
          </a:stretch>
        </p:blipFill>
        <p:spPr bwMode="auto">
          <a:xfrm>
            <a:off x="4343400" y="2667000"/>
            <a:ext cx="4191000" cy="3200400"/>
          </a:xfrm>
          <a:prstGeom prst="rect">
            <a:avLst/>
          </a:prstGeom>
          <a:noFill/>
        </p:spPr>
      </p:pic>
      <p:sp>
        <p:nvSpPr>
          <p:cNvPr id="7" name="Rectangle 6"/>
          <p:cNvSpPr/>
          <p:nvPr/>
        </p:nvSpPr>
        <p:spPr>
          <a:xfrm>
            <a:off x="3886200" y="6172201"/>
            <a:ext cx="3886200" cy="646331"/>
          </a:xfrm>
          <a:prstGeom prst="rect">
            <a:avLst/>
          </a:prstGeom>
        </p:spPr>
        <p:txBody>
          <a:bodyPr wrap="square">
            <a:spAutoFit/>
          </a:bodyPr>
          <a:lstStyle/>
          <a:p>
            <a:r>
              <a:rPr lang="en-US" b="1" dirty="0" err="1" smtClean="0"/>
              <a:t>Iglesia</a:t>
            </a:r>
            <a:r>
              <a:rPr lang="en-US" b="1" dirty="0" smtClean="0"/>
              <a:t> de </a:t>
            </a:r>
            <a:r>
              <a:rPr lang="en-US" b="1" dirty="0" err="1" smtClean="0"/>
              <a:t>Higuerote</a:t>
            </a:r>
            <a:r>
              <a:rPr lang="en-US" b="1" dirty="0" smtClean="0"/>
              <a:t> , Estado Miranda - Venezuela</a:t>
            </a:r>
            <a:endParaRPr lang="en-US" b="1" dirty="0"/>
          </a:p>
        </p:txBody>
      </p:sp>
      <p:pic>
        <p:nvPicPr>
          <p:cNvPr id="24583" name="Picture 7" descr="http://venezuela.embassyhomepage.com/nightlife-in-venezuela.jpg"/>
          <p:cNvPicPr>
            <a:picLocks noChangeAspect="1" noChangeArrowheads="1"/>
          </p:cNvPicPr>
          <p:nvPr/>
        </p:nvPicPr>
        <p:blipFill>
          <a:blip r:embed="rId4" cstate="print"/>
          <a:srcRect/>
          <a:stretch>
            <a:fillRect/>
          </a:stretch>
        </p:blipFill>
        <p:spPr bwMode="auto">
          <a:xfrm>
            <a:off x="3200400" y="228600"/>
            <a:ext cx="2286000" cy="168592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Roques</a:t>
            </a:r>
            <a:r>
              <a:rPr lang="en-US" dirty="0" smtClean="0"/>
              <a:t> National Park.</a:t>
            </a:r>
            <a:endParaRPr lang="en-US" dirty="0"/>
          </a:p>
        </p:txBody>
      </p:sp>
      <p:sp>
        <p:nvSpPr>
          <p:cNvPr id="3" name="Content Placeholder 2"/>
          <p:cNvSpPr>
            <a:spLocks noGrp="1"/>
          </p:cNvSpPr>
          <p:nvPr>
            <p:ph idx="1"/>
          </p:nvPr>
        </p:nvSpPr>
        <p:spPr/>
        <p:txBody>
          <a:bodyPr>
            <a:normAutofit/>
          </a:bodyPr>
          <a:lstStyle/>
          <a:p>
            <a:r>
              <a:rPr lang="en-US" sz="1600" dirty="0" smtClean="0"/>
              <a:t>Los </a:t>
            </a:r>
            <a:r>
              <a:rPr lang="en-US" sz="1600" dirty="0" err="1" smtClean="0"/>
              <a:t>Roques</a:t>
            </a:r>
            <a:r>
              <a:rPr lang="en-US" sz="1600" dirty="0" smtClean="0"/>
              <a:t> National Park is a great place for day trips, windsurfers, fishermen, and beach combers. </a:t>
            </a:r>
            <a:endParaRPr lang="en-US" sz="1600" dirty="0"/>
          </a:p>
        </p:txBody>
      </p:sp>
      <p:pic>
        <p:nvPicPr>
          <p:cNvPr id="26626" name="Picture 2" descr="http://paradiseintheworld.com/wp-content/uploads/2012/06/los-roques-archipelago-national-park-venezuela.jpg"/>
          <p:cNvPicPr>
            <a:picLocks noChangeAspect="1" noChangeArrowheads="1"/>
          </p:cNvPicPr>
          <p:nvPr/>
        </p:nvPicPr>
        <p:blipFill>
          <a:blip r:embed="rId2" cstate="print"/>
          <a:srcRect/>
          <a:stretch>
            <a:fillRect/>
          </a:stretch>
        </p:blipFill>
        <p:spPr bwMode="auto">
          <a:xfrm>
            <a:off x="304800" y="2514600"/>
            <a:ext cx="7696200" cy="388406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Juan </a:t>
            </a:r>
            <a:r>
              <a:rPr lang="en-US" dirty="0" err="1" smtClean="0"/>
              <a:t>Griego</a:t>
            </a:r>
            <a:endParaRPr lang="en-US" dirty="0"/>
          </a:p>
        </p:txBody>
      </p:sp>
      <p:sp>
        <p:nvSpPr>
          <p:cNvPr id="3" name="Content Placeholder 2"/>
          <p:cNvSpPr>
            <a:spLocks noGrp="1"/>
          </p:cNvSpPr>
          <p:nvPr>
            <p:ph idx="1"/>
          </p:nvPr>
        </p:nvSpPr>
        <p:spPr/>
        <p:txBody>
          <a:bodyPr>
            <a:normAutofit/>
          </a:bodyPr>
          <a:lstStyle/>
          <a:p>
            <a:r>
              <a:rPr lang="en-US" sz="1600" dirty="0" smtClean="0"/>
              <a:t>Juan </a:t>
            </a:r>
            <a:r>
              <a:rPr lang="en-US" sz="1600" dirty="0" err="1" smtClean="0"/>
              <a:t>Griego</a:t>
            </a:r>
            <a:r>
              <a:rPr lang="en-US" sz="1600" dirty="0" smtClean="0"/>
              <a:t> has excellent beaches with great activities and pristine waters. It is a great place for relaxing and active vacationers.</a:t>
            </a:r>
            <a:endParaRPr lang="en-US" sz="1600" dirty="0"/>
          </a:p>
        </p:txBody>
      </p:sp>
      <p:pic>
        <p:nvPicPr>
          <p:cNvPr id="25602" name="Picture 2" descr="http://www.venezuelatuya.com/902/img/1477052781.JPG"/>
          <p:cNvPicPr>
            <a:picLocks noChangeAspect="1" noChangeArrowheads="1"/>
          </p:cNvPicPr>
          <p:nvPr/>
        </p:nvPicPr>
        <p:blipFill>
          <a:blip r:embed="rId2" cstate="print"/>
          <a:srcRect/>
          <a:stretch>
            <a:fillRect/>
          </a:stretch>
        </p:blipFill>
        <p:spPr bwMode="auto">
          <a:xfrm>
            <a:off x="838200" y="2590800"/>
            <a:ext cx="5410200" cy="3810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Plants and Animals</a:t>
            </a:r>
            <a:endParaRPr lang="en-US" dirty="0"/>
          </a:p>
        </p:txBody>
      </p:sp>
      <p:sp>
        <p:nvSpPr>
          <p:cNvPr id="3" name="Content Placeholder 2"/>
          <p:cNvSpPr>
            <a:spLocks noGrp="1"/>
          </p:cNvSpPr>
          <p:nvPr>
            <p:ph idx="1"/>
          </p:nvPr>
        </p:nvSpPr>
        <p:spPr>
          <a:xfrm>
            <a:off x="457200" y="1981200"/>
            <a:ext cx="8077200" cy="4343400"/>
          </a:xfrm>
        </p:spPr>
        <p:txBody>
          <a:bodyPr>
            <a:normAutofit/>
          </a:bodyPr>
          <a:lstStyle/>
          <a:p>
            <a:r>
              <a:rPr lang="en-US" sz="1600" dirty="0" smtClean="0"/>
              <a:t>Venezuela is a beautiful tropical country with diverse geography, supporting a wide variety of exotic plants and animals, including the fearsome piranha, primitive hoatzin birds, jaguars, ocelots, tapirs, armadillos, and anteaters. In general, Venezuela’s flora is stratified by thermal zones, causing some particular plants to being restricted to certain altitudes and cannot be founded elsewhere.</a:t>
            </a:r>
            <a:r>
              <a:rPr lang="en-US" sz="1400" dirty="0" smtClean="0"/>
              <a:t/>
            </a:r>
            <a:br>
              <a:rPr lang="en-US" sz="1400" dirty="0" smtClean="0"/>
            </a:br>
            <a:endParaRPr lang="en-US" sz="1400" dirty="0"/>
          </a:p>
        </p:txBody>
      </p:sp>
      <p:pic>
        <p:nvPicPr>
          <p:cNvPr id="3074" name="Picture 2" descr="http://www.stormchaser.ca/wildlife/venezuela_wildlife/Piranha_02.JPG"/>
          <p:cNvPicPr>
            <a:picLocks noChangeAspect="1" noChangeArrowheads="1"/>
          </p:cNvPicPr>
          <p:nvPr/>
        </p:nvPicPr>
        <p:blipFill>
          <a:blip r:embed="rId2" cstate="print"/>
          <a:srcRect/>
          <a:stretch>
            <a:fillRect/>
          </a:stretch>
        </p:blipFill>
        <p:spPr bwMode="auto">
          <a:xfrm>
            <a:off x="381000" y="3733800"/>
            <a:ext cx="1828800" cy="1806960"/>
          </a:xfrm>
          <a:prstGeom prst="rect">
            <a:avLst/>
          </a:prstGeom>
          <a:noFill/>
        </p:spPr>
      </p:pic>
      <p:pic>
        <p:nvPicPr>
          <p:cNvPr id="3076" name="Picture 4" descr="http://www.robertmykle.com/images/bird2.jpg"/>
          <p:cNvPicPr>
            <a:picLocks noChangeAspect="1" noChangeArrowheads="1"/>
          </p:cNvPicPr>
          <p:nvPr/>
        </p:nvPicPr>
        <p:blipFill>
          <a:blip r:embed="rId3" cstate="print"/>
          <a:srcRect/>
          <a:stretch>
            <a:fillRect/>
          </a:stretch>
        </p:blipFill>
        <p:spPr bwMode="auto">
          <a:xfrm>
            <a:off x="6781800" y="3429000"/>
            <a:ext cx="1433513" cy="2133600"/>
          </a:xfrm>
          <a:prstGeom prst="rect">
            <a:avLst/>
          </a:prstGeom>
          <a:noFill/>
        </p:spPr>
      </p:pic>
      <p:pic>
        <p:nvPicPr>
          <p:cNvPr id="3078" name="Picture 6" descr="http://upload.wikimedia.org/wikipedia/commons/f/f6/Jaguar_head_shot.jpg"/>
          <p:cNvPicPr>
            <a:picLocks noChangeAspect="1" noChangeArrowheads="1"/>
          </p:cNvPicPr>
          <p:nvPr/>
        </p:nvPicPr>
        <p:blipFill>
          <a:blip r:embed="rId4" cstate="print"/>
          <a:srcRect/>
          <a:stretch>
            <a:fillRect/>
          </a:stretch>
        </p:blipFill>
        <p:spPr bwMode="auto">
          <a:xfrm>
            <a:off x="4572000" y="3886200"/>
            <a:ext cx="1981200" cy="1619667"/>
          </a:xfrm>
          <a:prstGeom prst="rect">
            <a:avLst/>
          </a:prstGeom>
          <a:noFill/>
        </p:spPr>
      </p:pic>
      <p:pic>
        <p:nvPicPr>
          <p:cNvPr id="3080" name="Picture 8" descr="http://upload.wikimedia.org/wikipedia/commons/2/28/Ocelot.jpg"/>
          <p:cNvPicPr>
            <a:picLocks noChangeAspect="1" noChangeArrowheads="1"/>
          </p:cNvPicPr>
          <p:nvPr/>
        </p:nvPicPr>
        <p:blipFill>
          <a:blip r:embed="rId5" cstate="print"/>
          <a:srcRect/>
          <a:stretch>
            <a:fillRect/>
          </a:stretch>
        </p:blipFill>
        <p:spPr bwMode="auto">
          <a:xfrm>
            <a:off x="5791200" y="762000"/>
            <a:ext cx="1800319" cy="1181101"/>
          </a:xfrm>
          <a:prstGeom prst="rect">
            <a:avLst/>
          </a:prstGeom>
          <a:noFill/>
        </p:spPr>
      </p:pic>
      <p:pic>
        <p:nvPicPr>
          <p:cNvPr id="3082" name="Picture 10" descr="http://upload.wikimedia.org/wikipedia/commons/b/bb/Sessilifolia.JPG"/>
          <p:cNvPicPr>
            <a:picLocks noChangeAspect="1" noChangeArrowheads="1"/>
          </p:cNvPicPr>
          <p:nvPr/>
        </p:nvPicPr>
        <p:blipFill>
          <a:blip r:embed="rId6" cstate="print"/>
          <a:srcRect/>
          <a:stretch>
            <a:fillRect/>
          </a:stretch>
        </p:blipFill>
        <p:spPr bwMode="auto">
          <a:xfrm>
            <a:off x="2590800" y="3733800"/>
            <a:ext cx="1828800" cy="177338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Henri </a:t>
            </a:r>
            <a:r>
              <a:rPr lang="en-US" sz="5400" dirty="0" err="1" smtClean="0"/>
              <a:t>Pittier</a:t>
            </a:r>
            <a:r>
              <a:rPr lang="en-US" sz="5400" dirty="0" smtClean="0"/>
              <a:t> National Park</a:t>
            </a:r>
            <a:endParaRPr lang="en-US" dirty="0"/>
          </a:p>
        </p:txBody>
      </p:sp>
      <p:sp>
        <p:nvSpPr>
          <p:cNvPr id="3" name="Content Placeholder 2"/>
          <p:cNvSpPr>
            <a:spLocks noGrp="1"/>
          </p:cNvSpPr>
          <p:nvPr>
            <p:ph idx="1"/>
          </p:nvPr>
        </p:nvSpPr>
        <p:spPr/>
        <p:txBody>
          <a:bodyPr>
            <a:normAutofit/>
          </a:bodyPr>
          <a:lstStyle/>
          <a:p>
            <a:r>
              <a:rPr lang="en-US" sz="1600" b="1" dirty="0" smtClean="0"/>
              <a:t>Did you know a quarter of the country Venezuela is covered in tropical forest</a:t>
            </a:r>
            <a:r>
              <a:rPr lang="en-US" sz="1600" dirty="0" smtClean="0"/>
              <a:t>? Over 30,000 species of named tropical plants occupy the mountainous cloud forest of the Henri </a:t>
            </a:r>
            <a:r>
              <a:rPr lang="en-US" sz="1600" dirty="0" err="1" smtClean="0"/>
              <a:t>Pittier</a:t>
            </a:r>
            <a:r>
              <a:rPr lang="en-US" sz="1600" dirty="0" smtClean="0"/>
              <a:t> National Park. There you can find the beautiful bird of paradise plant called the </a:t>
            </a:r>
            <a:r>
              <a:rPr lang="en-US" sz="1600" dirty="0" err="1" smtClean="0"/>
              <a:t>Heliconia</a:t>
            </a:r>
            <a:r>
              <a:rPr lang="en-US" sz="1600" dirty="0" smtClean="0"/>
              <a:t> </a:t>
            </a:r>
            <a:r>
              <a:rPr lang="en-US" sz="1600" dirty="0" err="1" smtClean="0"/>
              <a:t>acuminata</a:t>
            </a:r>
            <a:r>
              <a:rPr lang="en-US" sz="1600" dirty="0" smtClean="0"/>
              <a:t>, primitive tree ferns, and epiphytic plants (plants that derive moisture and nutrients from the air and rain) which are part of the beautiful scenery.</a:t>
            </a:r>
            <a:br>
              <a:rPr lang="en-US" sz="1600" dirty="0" smtClean="0"/>
            </a:br>
            <a:endParaRPr lang="en-US" sz="1600" dirty="0"/>
          </a:p>
        </p:txBody>
      </p:sp>
      <p:pic>
        <p:nvPicPr>
          <p:cNvPr id="2050" name="Picture 2" descr="http://www.natour.us/expo/images/8_1.jpg"/>
          <p:cNvPicPr>
            <a:picLocks noChangeAspect="1" noChangeArrowheads="1"/>
          </p:cNvPicPr>
          <p:nvPr/>
        </p:nvPicPr>
        <p:blipFill>
          <a:blip r:embed="rId2" cstate="print"/>
          <a:srcRect/>
          <a:stretch>
            <a:fillRect/>
          </a:stretch>
        </p:blipFill>
        <p:spPr bwMode="auto">
          <a:xfrm>
            <a:off x="304308" y="3581400"/>
            <a:ext cx="3092737" cy="2057400"/>
          </a:xfrm>
          <a:prstGeom prst="rect">
            <a:avLst/>
          </a:prstGeom>
          <a:noFill/>
        </p:spPr>
      </p:pic>
      <p:pic>
        <p:nvPicPr>
          <p:cNvPr id="2052" name="Picture 4" descr="http://fm2.fieldmuseum.org/plantguides/jpgs/HELI-heli-acum-ven-kswa9198.jpg"/>
          <p:cNvPicPr>
            <a:picLocks noChangeAspect="1" noChangeArrowheads="1"/>
          </p:cNvPicPr>
          <p:nvPr/>
        </p:nvPicPr>
        <p:blipFill>
          <a:blip r:embed="rId3" cstate="print"/>
          <a:srcRect/>
          <a:stretch>
            <a:fillRect/>
          </a:stretch>
        </p:blipFill>
        <p:spPr bwMode="auto">
          <a:xfrm>
            <a:off x="3700272" y="3252216"/>
            <a:ext cx="2514600" cy="3352800"/>
          </a:xfrm>
          <a:prstGeom prst="rect">
            <a:avLst/>
          </a:prstGeom>
          <a:noFill/>
        </p:spPr>
      </p:pic>
      <p:sp>
        <p:nvSpPr>
          <p:cNvPr id="6" name="TextBox 5"/>
          <p:cNvSpPr txBox="1"/>
          <p:nvPr/>
        </p:nvSpPr>
        <p:spPr>
          <a:xfrm>
            <a:off x="6172200" y="6211669"/>
            <a:ext cx="1371600" cy="646331"/>
          </a:xfrm>
          <a:prstGeom prst="rect">
            <a:avLst/>
          </a:prstGeom>
          <a:noFill/>
        </p:spPr>
        <p:txBody>
          <a:bodyPr wrap="square" rtlCol="0">
            <a:spAutoFit/>
          </a:bodyPr>
          <a:lstStyle/>
          <a:p>
            <a:r>
              <a:rPr lang="en-US" dirty="0" err="1" smtClean="0"/>
              <a:t>Heliconia</a:t>
            </a:r>
            <a:r>
              <a:rPr lang="en-US" dirty="0" smtClean="0"/>
              <a:t> </a:t>
            </a:r>
            <a:r>
              <a:rPr lang="en-US" dirty="0" err="1" smtClean="0"/>
              <a:t>acuminata</a:t>
            </a:r>
            <a:endParaRPr lang="en-US" dirty="0"/>
          </a:p>
        </p:txBody>
      </p:sp>
      <p:sp>
        <p:nvSpPr>
          <p:cNvPr id="8" name="TextBox 7"/>
          <p:cNvSpPr txBox="1"/>
          <p:nvPr/>
        </p:nvSpPr>
        <p:spPr>
          <a:xfrm>
            <a:off x="685800" y="5657671"/>
            <a:ext cx="2514600" cy="646331"/>
          </a:xfrm>
          <a:prstGeom prst="rect">
            <a:avLst/>
          </a:prstGeom>
          <a:noFill/>
        </p:spPr>
        <p:txBody>
          <a:bodyPr wrap="square" rtlCol="0">
            <a:spAutoFit/>
          </a:bodyPr>
          <a:lstStyle/>
          <a:p>
            <a:r>
              <a:rPr lang="en-US" dirty="0" smtClean="0"/>
              <a:t>Henri </a:t>
            </a:r>
            <a:r>
              <a:rPr lang="en-US" dirty="0" err="1" smtClean="0"/>
              <a:t>Pittier</a:t>
            </a:r>
            <a:r>
              <a:rPr lang="en-US" dirty="0" smtClean="0"/>
              <a:t> National Park</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Woods and Plants</a:t>
            </a:r>
            <a:endParaRPr lang="en-US" dirty="0"/>
          </a:p>
        </p:txBody>
      </p:sp>
      <p:sp>
        <p:nvSpPr>
          <p:cNvPr id="3" name="Content Placeholder 2"/>
          <p:cNvSpPr>
            <a:spLocks noGrp="1"/>
          </p:cNvSpPr>
          <p:nvPr>
            <p:ph idx="1"/>
          </p:nvPr>
        </p:nvSpPr>
        <p:spPr/>
        <p:txBody>
          <a:bodyPr>
            <a:normAutofit/>
          </a:bodyPr>
          <a:lstStyle/>
          <a:p>
            <a:r>
              <a:rPr lang="en-US" sz="1600" dirty="0"/>
              <a:t>Being very abundant in the more diversified cloud forest and rainforest, are noble woods like ebony, rosewood and mahogany, and magnificent and scented flowers such as lilies and orchids. A specific type of plant, the </a:t>
            </a:r>
            <a:r>
              <a:rPr lang="en-US" sz="1600" dirty="0" err="1"/>
              <a:t>espeletia</a:t>
            </a:r>
            <a:r>
              <a:rPr lang="en-US" sz="1600" dirty="0"/>
              <a:t> (</a:t>
            </a:r>
            <a:r>
              <a:rPr lang="en-US" sz="1600" dirty="0" err="1"/>
              <a:t>frailejón</a:t>
            </a:r>
            <a:r>
              <a:rPr lang="en-US" sz="1600" dirty="0"/>
              <a:t>), is described as having long cream-green leaves arranged in a rosette pattern, and can be found in the </a:t>
            </a:r>
            <a:r>
              <a:rPr lang="en-US" sz="1600" dirty="0" err="1"/>
              <a:t>páramos</a:t>
            </a:r>
            <a:r>
              <a:rPr lang="en-US" sz="1600" dirty="0"/>
              <a:t> (tropical moors), blooming between August and December.</a:t>
            </a:r>
          </a:p>
        </p:txBody>
      </p:sp>
      <p:pic>
        <p:nvPicPr>
          <p:cNvPr id="1026" name="Picture 2" descr="http://ogeandrodcie.cycloncommunications.com/images/woods/35355_5186_B043EbonyWoo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581400"/>
            <a:ext cx="2133600" cy="2133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62128" y="5899142"/>
            <a:ext cx="1066800" cy="369332"/>
          </a:xfrm>
          <a:prstGeom prst="rect">
            <a:avLst/>
          </a:prstGeom>
          <a:noFill/>
        </p:spPr>
        <p:txBody>
          <a:bodyPr wrap="square" rtlCol="0">
            <a:spAutoFit/>
          </a:bodyPr>
          <a:lstStyle/>
          <a:p>
            <a:r>
              <a:rPr lang="en-US" dirty="0" smtClean="0"/>
              <a:t>Ebony</a:t>
            </a:r>
            <a:endParaRPr lang="en-US" dirty="0"/>
          </a:p>
        </p:txBody>
      </p:sp>
      <p:pic>
        <p:nvPicPr>
          <p:cNvPr id="1028" name="Picture 4" descr="http://www.edroman.com/customshop/wood/images/Brazilian%20Rosewoo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3553756"/>
            <a:ext cx="1600199" cy="210132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743199" y="5899142"/>
            <a:ext cx="1295399" cy="369332"/>
          </a:xfrm>
          <a:prstGeom prst="rect">
            <a:avLst/>
          </a:prstGeom>
          <a:noFill/>
        </p:spPr>
        <p:txBody>
          <a:bodyPr wrap="square" rtlCol="0">
            <a:spAutoFit/>
          </a:bodyPr>
          <a:lstStyle/>
          <a:p>
            <a:r>
              <a:rPr lang="en-US" dirty="0" smtClean="0"/>
              <a:t>Rosewood</a:t>
            </a:r>
            <a:endParaRPr lang="en-US" dirty="0"/>
          </a:p>
        </p:txBody>
      </p:sp>
      <p:pic>
        <p:nvPicPr>
          <p:cNvPr id="1030" name="Picture 6" descr="http://www.receptiondesks.com/graphics/dx-laminates/Nevamar-W_8352-Regency%20Mahogany.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19599" y="3601628"/>
            <a:ext cx="1707845" cy="205345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373880" y="5899142"/>
            <a:ext cx="1447800" cy="369332"/>
          </a:xfrm>
          <a:prstGeom prst="rect">
            <a:avLst/>
          </a:prstGeom>
          <a:noFill/>
        </p:spPr>
        <p:txBody>
          <a:bodyPr wrap="square" rtlCol="0">
            <a:spAutoFit/>
          </a:bodyPr>
          <a:lstStyle/>
          <a:p>
            <a:r>
              <a:rPr lang="en-US" dirty="0" smtClean="0"/>
              <a:t>Mahogany </a:t>
            </a:r>
            <a:endParaRPr lang="en-US" dirty="0"/>
          </a:p>
        </p:txBody>
      </p:sp>
      <p:pic>
        <p:nvPicPr>
          <p:cNvPr id="1032" name="Picture 8" descr="http://www.birdquest-tours.com/gallery/Espeletia-Mark%20Van%20Beirs-35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26170" y="3604676"/>
            <a:ext cx="2589230" cy="211337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781800" y="5876544"/>
            <a:ext cx="1219200" cy="369332"/>
          </a:xfrm>
          <a:prstGeom prst="rect">
            <a:avLst/>
          </a:prstGeom>
          <a:noFill/>
        </p:spPr>
        <p:txBody>
          <a:bodyPr wrap="square" rtlCol="0">
            <a:spAutoFit/>
          </a:bodyPr>
          <a:lstStyle/>
          <a:p>
            <a:r>
              <a:rPr lang="en-US" dirty="0" err="1" smtClean="0"/>
              <a:t>Espeletia</a:t>
            </a:r>
            <a:endParaRPr lang="en-US" dirty="0"/>
          </a:p>
        </p:txBody>
      </p:sp>
    </p:spTree>
    <p:extLst>
      <p:ext uri="{BB962C8B-B14F-4D97-AF65-F5344CB8AC3E}">
        <p14:creationId xmlns="" xmlns:p14="http://schemas.microsoft.com/office/powerpoint/2010/main" val="223239310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Flower and Tree</a:t>
            </a:r>
            <a:endParaRPr lang="en-US" dirty="0"/>
          </a:p>
        </p:txBody>
      </p:sp>
      <p:sp>
        <p:nvSpPr>
          <p:cNvPr id="3" name="Content Placeholder 2"/>
          <p:cNvSpPr>
            <a:spLocks noGrp="1"/>
          </p:cNvSpPr>
          <p:nvPr>
            <p:ph idx="1"/>
          </p:nvPr>
        </p:nvSpPr>
        <p:spPr>
          <a:xfrm>
            <a:off x="533400" y="2034234"/>
            <a:ext cx="8229600" cy="4389120"/>
          </a:xfrm>
        </p:spPr>
        <p:txBody>
          <a:bodyPr>
            <a:normAutofit/>
          </a:bodyPr>
          <a:lstStyle/>
          <a:p>
            <a:r>
              <a:rPr lang="en-US" sz="1600" dirty="0"/>
              <a:t>You are probably wondering what the national flower and tree are of Venezuela? Well, </a:t>
            </a:r>
            <a:r>
              <a:rPr lang="en-US" sz="1600" b="1" dirty="0"/>
              <a:t>the “</a:t>
            </a:r>
            <a:r>
              <a:rPr lang="en-US" sz="1600" b="1" dirty="0" err="1"/>
              <a:t>flor</a:t>
            </a:r>
            <a:r>
              <a:rPr lang="en-US" sz="1600" b="1" dirty="0"/>
              <a:t> de mayo” (</a:t>
            </a:r>
            <a:r>
              <a:rPr lang="en-US" sz="1600" b="1" dirty="0" err="1"/>
              <a:t>Cattleya</a:t>
            </a:r>
            <a:r>
              <a:rPr lang="en-US" sz="1600" b="1" dirty="0"/>
              <a:t> </a:t>
            </a:r>
            <a:r>
              <a:rPr lang="en-US" sz="1600" b="1" dirty="0" err="1"/>
              <a:t>Mossiae</a:t>
            </a:r>
            <a:r>
              <a:rPr lang="en-US" sz="1600" b="1" dirty="0"/>
              <a:t>), is the national flower </a:t>
            </a:r>
            <a:r>
              <a:rPr lang="en-US" sz="1600" dirty="0"/>
              <a:t>and is one of several 3,000 species of Venezuelan orchids, the national tree is known in England as the </a:t>
            </a:r>
            <a:r>
              <a:rPr lang="en-US" sz="1600" b="1" dirty="0"/>
              <a:t>"trumpet tree" </a:t>
            </a:r>
            <a:r>
              <a:rPr lang="en-US" sz="1600" dirty="0"/>
              <a:t>and is called the </a:t>
            </a:r>
            <a:r>
              <a:rPr lang="en-US" sz="1600" b="1" dirty="0"/>
              <a:t>“</a:t>
            </a:r>
            <a:r>
              <a:rPr lang="en-US" sz="1600" b="1" dirty="0" err="1"/>
              <a:t>araguaney</a:t>
            </a:r>
            <a:r>
              <a:rPr lang="en-US" sz="1600" b="1" dirty="0"/>
              <a:t>”, </a:t>
            </a:r>
            <a:r>
              <a:rPr lang="en-US" sz="1600" dirty="0"/>
              <a:t>in Venezuela. This tree is spectacular, from April to June, when it is covered with bright yellow blossoms.</a:t>
            </a:r>
          </a:p>
        </p:txBody>
      </p:sp>
      <p:pic>
        <p:nvPicPr>
          <p:cNvPr id="2050" name="Picture 2" descr="http://orchids.green-drop-home.com/src/catalog/pic/CattleyaMossiaeVarCoerulea_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397300"/>
            <a:ext cx="3940734" cy="295716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caracas1067.files.wordpress.com/2009/05/araguaney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800" y="3397300"/>
            <a:ext cx="4124325" cy="302605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04800" y="6488668"/>
            <a:ext cx="2133600" cy="369332"/>
          </a:xfrm>
          <a:prstGeom prst="rect">
            <a:avLst/>
          </a:prstGeom>
          <a:noFill/>
        </p:spPr>
        <p:txBody>
          <a:bodyPr wrap="square" rtlCol="0">
            <a:spAutoFit/>
          </a:bodyPr>
          <a:lstStyle/>
          <a:p>
            <a:r>
              <a:rPr lang="en-US" dirty="0" err="1"/>
              <a:t>Cattleya</a:t>
            </a:r>
            <a:r>
              <a:rPr lang="en-US" dirty="0"/>
              <a:t> </a:t>
            </a:r>
            <a:r>
              <a:rPr lang="en-US" dirty="0" err="1"/>
              <a:t>Mossiae</a:t>
            </a:r>
            <a:r>
              <a:rPr lang="en-US" dirty="0"/>
              <a:t>),</a:t>
            </a:r>
          </a:p>
        </p:txBody>
      </p:sp>
      <p:sp>
        <p:nvSpPr>
          <p:cNvPr id="5" name="TextBox 4"/>
          <p:cNvSpPr txBox="1"/>
          <p:nvPr/>
        </p:nvSpPr>
        <p:spPr>
          <a:xfrm>
            <a:off x="5105400" y="6423354"/>
            <a:ext cx="1676400" cy="369332"/>
          </a:xfrm>
          <a:prstGeom prst="rect">
            <a:avLst/>
          </a:prstGeom>
          <a:noFill/>
        </p:spPr>
        <p:txBody>
          <a:bodyPr wrap="square" rtlCol="0">
            <a:spAutoFit/>
          </a:bodyPr>
          <a:lstStyle/>
          <a:p>
            <a:r>
              <a:rPr lang="en-US" dirty="0" err="1" smtClean="0"/>
              <a:t>Araguaney</a:t>
            </a:r>
            <a:endParaRPr lang="en-US" dirty="0"/>
          </a:p>
        </p:txBody>
      </p:sp>
    </p:spTree>
    <p:extLst>
      <p:ext uri="{BB962C8B-B14F-4D97-AF65-F5344CB8AC3E}">
        <p14:creationId xmlns="" xmlns:p14="http://schemas.microsoft.com/office/powerpoint/2010/main" val="265616273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in Venezuela</a:t>
            </a:r>
            <a:endParaRPr lang="en-US" dirty="0"/>
          </a:p>
        </p:txBody>
      </p:sp>
      <p:sp>
        <p:nvSpPr>
          <p:cNvPr id="3" name="Content Placeholder 2"/>
          <p:cNvSpPr>
            <a:spLocks noGrp="1"/>
          </p:cNvSpPr>
          <p:nvPr>
            <p:ph idx="1"/>
          </p:nvPr>
        </p:nvSpPr>
        <p:spPr/>
        <p:txBody>
          <a:bodyPr>
            <a:normAutofit/>
          </a:bodyPr>
          <a:lstStyle/>
          <a:p>
            <a:r>
              <a:rPr lang="en-US" sz="1600" dirty="0"/>
              <a:t>For the bird range in Venezuela, there are almost 1,400 different species, and Venezuela actually has a number of excellent bird-watching areas. In the tropical forests, birds commonly found are macaws, parrots, toucans, ibises, herons, pelican’s flamingos, hummingbirds, condors, gavials, and oilbirds, as well as a number of singing species like blue jays, orioles and cardinals. </a:t>
            </a:r>
          </a:p>
        </p:txBody>
      </p:sp>
      <p:pic>
        <p:nvPicPr>
          <p:cNvPr id="1026" name="Picture 2" descr="http://media-2.web.britannica.com/eb-media/85/96285-050-6131C7E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810000"/>
            <a:ext cx="3224213" cy="2157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38200" y="6172200"/>
            <a:ext cx="7924800" cy="369332"/>
          </a:xfrm>
          <a:prstGeom prst="rect">
            <a:avLst/>
          </a:prstGeom>
          <a:noFill/>
        </p:spPr>
        <p:txBody>
          <a:bodyPr wrap="square" rtlCol="0">
            <a:spAutoFit/>
          </a:bodyPr>
          <a:lstStyle/>
          <a:p>
            <a:r>
              <a:rPr lang="en-US" dirty="0" smtClean="0"/>
              <a:t>Macaws                                     Herons                                         Oilbirds</a:t>
            </a:r>
            <a:endParaRPr lang="en-US" dirty="0"/>
          </a:p>
        </p:txBody>
      </p:sp>
      <p:pic>
        <p:nvPicPr>
          <p:cNvPr id="1028" name="Picture 4" descr="http://us.123rf.com/400wm/400/400/kirza/kirza0907/kirza090700199/5239294-of-many-white-herons-venezuela-river-orinoc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18560" y="3834097"/>
            <a:ext cx="2895600" cy="217288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www.caligo.com/wbtrs/images/oilbird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14744" y="3834098"/>
            <a:ext cx="2276856" cy="2172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627300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239000" cy="667512"/>
          </a:xfrm>
        </p:spPr>
        <p:txBody>
          <a:bodyPr>
            <a:normAutofit fontScale="90000"/>
          </a:bodyPr>
          <a:lstStyle/>
          <a:p>
            <a:r>
              <a:rPr lang="en-US" dirty="0" smtClean="0"/>
              <a:t>Industry of Venezuela</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r>
              <a:rPr lang="en-US" sz="1600" dirty="0" smtClean="0"/>
              <a:t>Do Venezuelan industry sectors play a significant role in the nation’s economy? The answer to that question is yes, they most definitely do. They play a vital role in the nation’s economy, accounting for employment of about 23% of its 12.67 million labor force in 2009. The statuses of some major players in the Venezuela industry sector include oil and gas, electric power generation, and mining.</a:t>
            </a:r>
          </a:p>
          <a:p>
            <a:endParaRPr lang="en-US" sz="1600" dirty="0"/>
          </a:p>
        </p:txBody>
      </p:sp>
      <p:pic>
        <p:nvPicPr>
          <p:cNvPr id="1026" name="Picture 2" descr="http://news.bbc.co.uk/media/images/38558000/gif/_38558465_venez_exports3_gra300.gif"/>
          <p:cNvPicPr>
            <a:picLocks noChangeAspect="1" noChangeArrowheads="1"/>
          </p:cNvPicPr>
          <p:nvPr/>
        </p:nvPicPr>
        <p:blipFill>
          <a:blip r:embed="rId2" cstate="print"/>
          <a:srcRect/>
          <a:stretch>
            <a:fillRect/>
          </a:stretch>
        </p:blipFill>
        <p:spPr bwMode="auto">
          <a:xfrm>
            <a:off x="228599" y="3429000"/>
            <a:ext cx="3809999" cy="3048000"/>
          </a:xfrm>
          <a:prstGeom prst="rect">
            <a:avLst/>
          </a:prstGeom>
          <a:noFill/>
        </p:spPr>
      </p:pic>
      <p:sp>
        <p:nvSpPr>
          <p:cNvPr id="1028" name="AutoShape 4" descr="http://www.eia.gov/countries/analysisbriefs/Venezuela/images/proven_reserves_production.png"/>
          <p:cNvSpPr>
            <a:spLocks noChangeAspect="1" noChangeArrowheads="1"/>
          </p:cNvSpPr>
          <p:nvPr/>
        </p:nvSpPr>
        <p:spPr bwMode="auto">
          <a:xfrm>
            <a:off x="155575" y="-2003425"/>
            <a:ext cx="4873625" cy="340688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7" name="Picture 23" descr="http://www.energyburrito.com/wp-content/uploads/2013/01/Opec-oil-reserves.jpg"/>
          <p:cNvPicPr>
            <a:picLocks noChangeAspect="1" noChangeArrowheads="1"/>
          </p:cNvPicPr>
          <p:nvPr/>
        </p:nvPicPr>
        <p:blipFill>
          <a:blip r:embed="rId3" cstate="print"/>
          <a:srcRect/>
          <a:stretch>
            <a:fillRect/>
          </a:stretch>
        </p:blipFill>
        <p:spPr bwMode="auto">
          <a:xfrm>
            <a:off x="4191000" y="3462924"/>
            <a:ext cx="4429125" cy="286167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Bird</a:t>
            </a:r>
            <a:endParaRPr lang="en-US" dirty="0"/>
          </a:p>
        </p:txBody>
      </p:sp>
      <p:sp>
        <p:nvSpPr>
          <p:cNvPr id="3" name="Content Placeholder 2"/>
          <p:cNvSpPr>
            <a:spLocks noGrp="1"/>
          </p:cNvSpPr>
          <p:nvPr>
            <p:ph idx="1"/>
          </p:nvPr>
        </p:nvSpPr>
        <p:spPr/>
        <p:txBody>
          <a:bodyPr/>
          <a:lstStyle/>
          <a:p>
            <a:r>
              <a:rPr lang="en-US" sz="1600" dirty="0"/>
              <a:t>The national bird is the “</a:t>
            </a:r>
            <a:r>
              <a:rPr lang="en-US" sz="1600" dirty="0" err="1"/>
              <a:t>turpial</a:t>
            </a:r>
            <a:r>
              <a:rPr lang="en-US" sz="1600" dirty="0"/>
              <a:t>”, which is an oriole noted for its magnificent yellow, black and white plumage and melodic birdsong. .</a:t>
            </a:r>
          </a:p>
          <a:p>
            <a:endParaRPr lang="en-US" dirty="0"/>
          </a:p>
        </p:txBody>
      </p:sp>
      <p:pic>
        <p:nvPicPr>
          <p:cNvPr id="2050" name="Picture 2" descr="http://tecnologiaalservicioeducativo.files.wordpress.com/2012/06/turpia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2667000"/>
            <a:ext cx="4953000" cy="3639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743579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Longest Snake? Largest Rodent? Largest Flying Bird?</a:t>
            </a:r>
            <a:endParaRPr lang="en-US" dirty="0"/>
          </a:p>
        </p:txBody>
      </p:sp>
      <p:sp>
        <p:nvSpPr>
          <p:cNvPr id="3" name="Content Placeholder 2"/>
          <p:cNvSpPr>
            <a:spLocks noGrp="1"/>
          </p:cNvSpPr>
          <p:nvPr>
            <p:ph idx="1"/>
          </p:nvPr>
        </p:nvSpPr>
        <p:spPr/>
        <p:txBody>
          <a:bodyPr>
            <a:normAutofit/>
          </a:bodyPr>
          <a:lstStyle/>
          <a:p>
            <a:r>
              <a:rPr lang="en-US" sz="1600" b="1" dirty="0"/>
              <a:t>Venezuela is unique because it is home to the longest snake in the world, the </a:t>
            </a:r>
            <a:r>
              <a:rPr lang="en-US" sz="1600" b="1" dirty="0" smtClean="0"/>
              <a:t>anaconda; the </a:t>
            </a:r>
            <a:r>
              <a:rPr lang="en-US" sz="1600" b="1" dirty="0"/>
              <a:t>largest rodent in the world, the </a:t>
            </a:r>
            <a:r>
              <a:rPr lang="en-US" sz="1600" b="1" dirty="0" smtClean="0"/>
              <a:t>capybara, </a:t>
            </a:r>
            <a:r>
              <a:rPr lang="en-US" sz="1600" b="1" dirty="0"/>
              <a:t>and the world's largest flying bird, the Andean </a:t>
            </a:r>
            <a:r>
              <a:rPr lang="en-US" sz="1600" b="1" dirty="0" smtClean="0"/>
              <a:t>Condor.</a:t>
            </a:r>
            <a:endParaRPr lang="en-US" sz="1600" b="1" dirty="0"/>
          </a:p>
        </p:txBody>
      </p:sp>
      <p:pic>
        <p:nvPicPr>
          <p:cNvPr id="3074" name="Picture 2" descr="http://photos.travellerspoint.com/138907/large_DSC_071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5491" y="3429000"/>
            <a:ext cx="3167899" cy="2666999"/>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4.bp.blogspot.com/-lb6PRzwhAoo/TyVMPVBv0zI/AAAAAAAAAeY/zCuOiuqsQlQ/s1600/800px-Capybara_Hattiesburg_Zoo_(70909b-42)_2560x16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1401" y="3429001"/>
            <a:ext cx="2971800" cy="2666998"/>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www.perutourism.com/info/images/condo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64452" y="3429001"/>
            <a:ext cx="2476500" cy="26669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8246556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and Scenery Slideshow</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www.youtube.com/watch?v=VwBWmfJzv8Y</a:t>
            </a:r>
            <a:endParaRPr lang="en-US" dirty="0" smtClean="0"/>
          </a:p>
          <a:p>
            <a:endParaRPr lang="en-US" dirty="0"/>
          </a:p>
        </p:txBody>
      </p:sp>
    </p:spTree>
    <p:extLst>
      <p:ext uri="{BB962C8B-B14F-4D97-AF65-F5344CB8AC3E}">
        <p14:creationId xmlns="" xmlns:p14="http://schemas.microsoft.com/office/powerpoint/2010/main" val="407404216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a:t>
            </a:r>
            <a:r>
              <a:rPr lang="en-US" dirty="0"/>
              <a:t>of Venezuela</a:t>
            </a:r>
          </a:p>
        </p:txBody>
      </p:sp>
      <p:sp>
        <p:nvSpPr>
          <p:cNvPr id="3" name="Content Placeholder 2"/>
          <p:cNvSpPr>
            <a:spLocks noGrp="1"/>
          </p:cNvSpPr>
          <p:nvPr>
            <p:ph idx="1"/>
          </p:nvPr>
        </p:nvSpPr>
        <p:spPr/>
        <p:txBody>
          <a:bodyPr>
            <a:normAutofit/>
          </a:bodyPr>
          <a:lstStyle/>
          <a:p>
            <a:r>
              <a:rPr lang="en-US" sz="1600" dirty="0"/>
              <a:t>Although Venezuela lies wholly within the tropics, its climate differs depending on the </a:t>
            </a:r>
            <a:r>
              <a:rPr lang="en-US" sz="1600" b="1" dirty="0"/>
              <a:t>elevation, topography, and the direction and force of prevailing winds from tropical humid to alpine</a:t>
            </a:r>
            <a:r>
              <a:rPr lang="en-US" sz="1600" dirty="0"/>
              <a:t>. Seasonal variations are marked less by temperature than by rainfall. Most of the country has a distinct rainy season. The main rain period is May through November. It is generally referred to as winter and the remainder of the year as summer.</a:t>
            </a:r>
            <a:r>
              <a:rPr lang="en-US" dirty="0"/>
              <a:t/>
            </a:r>
            <a:br>
              <a:rPr lang="en-US" dirty="0"/>
            </a:br>
            <a:r>
              <a:rPr lang="en-US" dirty="0"/>
              <a:t/>
            </a:r>
            <a:br>
              <a:rPr lang="en-US" dirty="0"/>
            </a:br>
            <a:endParaRPr lang="en-US" dirty="0"/>
          </a:p>
        </p:txBody>
      </p:sp>
      <p:pic>
        <p:nvPicPr>
          <p:cNvPr id="4098" name="Picture 2" descr="http://t3.gstatic.com/images?q=tbn:ANd9GcTs3Nf9wEpOXxpKhj1st9-DAsKozSTEEtMnWplwu20STNbLgZRpJo8hLO_wL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3352800"/>
            <a:ext cx="3959225" cy="33119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027705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Temperature </a:t>
            </a:r>
            <a:r>
              <a:rPr lang="en-US" sz="5400" dirty="0"/>
              <a:t>zones</a:t>
            </a:r>
            <a:endParaRPr lang="en-US" dirty="0"/>
          </a:p>
        </p:txBody>
      </p:sp>
      <p:sp>
        <p:nvSpPr>
          <p:cNvPr id="3" name="Content Placeholder 2"/>
          <p:cNvSpPr>
            <a:spLocks noGrp="1"/>
          </p:cNvSpPr>
          <p:nvPr>
            <p:ph idx="1"/>
          </p:nvPr>
        </p:nvSpPr>
        <p:spPr/>
        <p:txBody>
          <a:bodyPr>
            <a:normAutofit/>
          </a:bodyPr>
          <a:lstStyle/>
          <a:p>
            <a:r>
              <a:rPr lang="en-US" sz="1600" dirty="0"/>
              <a:t>Based primarily on elevation, Venezuela falls into four horizontal temperature zones. In the tropical zone temperatures are hot, with yearly averages ranging between 79 and 82 °F. The temperate zone ranges from 53.6 to 77 °F. Did you know that many of Venezuela's cities, including the capital, lie in this region? Colder conditions with temperatures from 48 to 52 °F are found in the cool zone. High mountain areas known as the </a:t>
            </a:r>
            <a:r>
              <a:rPr lang="en-US" sz="1600" dirty="0" err="1"/>
              <a:t>páramos</a:t>
            </a:r>
            <a:r>
              <a:rPr lang="en-US" sz="1600" dirty="0"/>
              <a:t> are located in pastureland and permanent snowfield and have yearly averages below 46 °F.</a:t>
            </a:r>
            <a:r>
              <a:rPr lang="en-US" dirty="0"/>
              <a:t/>
            </a:r>
            <a:br>
              <a:rPr lang="en-US" dirty="0"/>
            </a:br>
            <a:endParaRPr lang="en-US" dirty="0"/>
          </a:p>
        </p:txBody>
      </p:sp>
      <p:pic>
        <p:nvPicPr>
          <p:cNvPr id="5122" name="Picture 2" descr="http://www.southtravels.com/america/venezuela/gifs/temperatur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3505200"/>
            <a:ext cx="5181600" cy="3200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4024838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Rainfall</a:t>
            </a:r>
          </a:p>
        </p:txBody>
      </p:sp>
      <p:sp>
        <p:nvSpPr>
          <p:cNvPr id="3" name="Content Placeholder 2"/>
          <p:cNvSpPr>
            <a:spLocks noGrp="1"/>
          </p:cNvSpPr>
          <p:nvPr>
            <p:ph idx="1"/>
          </p:nvPr>
        </p:nvSpPr>
        <p:spPr/>
        <p:txBody>
          <a:bodyPr>
            <a:normAutofit/>
          </a:bodyPr>
          <a:lstStyle/>
          <a:p>
            <a:r>
              <a:rPr lang="en-US" sz="1600" dirty="0"/>
              <a:t>Ranging from 17 in. in the western part of the Caribbean coastal areas to around 39 in. in the Orinoco Delta is the average yearly rainfall for the lowlands and plains. Rainfall in mountainous areas varies considerably. The sheltered valleys receive little rain, but slopes exposed to the northeast trade winds experience heavy rainfall. Caracas averages 30 in of precipitation annually, more than half of it falling from June through August.</a:t>
            </a:r>
          </a:p>
        </p:txBody>
      </p:sp>
      <p:pic>
        <p:nvPicPr>
          <p:cNvPr id="6146" name="Picture 2" descr="http://www.noble-caledonia.co.uk/data/climate/ven_0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3429000"/>
            <a:ext cx="4724400" cy="31775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307359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Disasters</a:t>
            </a:r>
            <a:endParaRPr lang="en-US" dirty="0"/>
          </a:p>
        </p:txBody>
      </p:sp>
      <p:sp>
        <p:nvSpPr>
          <p:cNvPr id="3" name="Content Placeholder 2"/>
          <p:cNvSpPr>
            <a:spLocks noGrp="1"/>
          </p:cNvSpPr>
          <p:nvPr>
            <p:ph idx="1"/>
          </p:nvPr>
        </p:nvSpPr>
        <p:spPr/>
        <p:txBody>
          <a:bodyPr>
            <a:normAutofit/>
          </a:bodyPr>
          <a:lstStyle/>
          <a:p>
            <a:r>
              <a:rPr lang="en-US" sz="1600" dirty="0"/>
              <a:t>Venezuela experiences a lot of natural disasters including devastating earthquakes, floods, hurricanes, mudslides, and cyclones. </a:t>
            </a:r>
            <a:r>
              <a:rPr lang="en-US" sz="1600" dirty="0" smtClean="0"/>
              <a:t>Venezuela </a:t>
            </a:r>
            <a:r>
              <a:rPr lang="en-US" sz="1600" dirty="0"/>
              <a:t>is also home to torrential rains, causing landslides. The country has suffered exceptionally heavy rains in late 2010, affecting wide areas of the country, and road conditions. As far as hurricanes go, the Atlantic hurricane season runs from June 1st to November 30th and can affect portions of northern Venezuela. Venezuela is not usually prone to tropical cyclones but its costal region can occasionally be hit with torrential rain, powerful winds, high waves and storm surges. Cyclones are not such an issue in Caracas as it is sheltered by the Avila mountain range.</a:t>
            </a:r>
          </a:p>
        </p:txBody>
      </p:sp>
      <p:pic>
        <p:nvPicPr>
          <p:cNvPr id="7170" name="Picture 2" descr="http://blog.dip16.net/antonis/files/2012/10/landslide_venezuela_usg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4343400"/>
            <a:ext cx="3717668" cy="23241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http://previous.presstv.ir/photo/20101202/ghazi2010120217531509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4013200"/>
            <a:ext cx="3981450" cy="26543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3" name="Picture 5" descr="C:\Users\Kevin\AppData\Local\Microsoft\Windows\Temporary Internet Files\Content.IE5\OY65QC8C\MM900189253[1].gif"/>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48250" y="990600"/>
            <a:ext cx="952500" cy="9525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C:\Users\Kevin\AppData\Local\Microsoft\Windows\Temporary Internet Files\Content.IE5\7WPN6GKR\MM900189255[1].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43000" y="676275"/>
            <a:ext cx="628650" cy="628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770312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a:t>
            </a:r>
            <a:endParaRPr lang="en-US" dirty="0"/>
          </a:p>
        </p:txBody>
      </p:sp>
      <p:sp>
        <p:nvSpPr>
          <p:cNvPr id="3" name="Content Placeholder 2"/>
          <p:cNvSpPr>
            <a:spLocks noGrp="1"/>
          </p:cNvSpPr>
          <p:nvPr>
            <p:ph idx="1"/>
          </p:nvPr>
        </p:nvSpPr>
        <p:spPr/>
        <p:txBody>
          <a:bodyPr>
            <a:normAutofit/>
          </a:bodyPr>
          <a:lstStyle/>
          <a:p>
            <a:r>
              <a:rPr lang="en-US" sz="1600" dirty="0"/>
              <a:t>In 1812, a famously devastating </a:t>
            </a:r>
            <a:r>
              <a:rPr lang="en-US" sz="1600" b="1" dirty="0"/>
              <a:t>earthquake </a:t>
            </a:r>
            <a:r>
              <a:rPr lang="en-US" sz="1600" dirty="0"/>
              <a:t>occurred, completely destroying the capital Caracas, and killing 20,000 people.</a:t>
            </a:r>
          </a:p>
        </p:txBody>
      </p:sp>
      <p:pic>
        <p:nvPicPr>
          <p:cNvPr id="8194" name="Picture 2" descr="http://www.pinoytutorial.com/lifebytes/wp-content/uploads/2009/11/VenezuelaEarthquakeStrike.6MagnitudeNews_DCD4/VenezuelaEarthquake_thum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2667000"/>
            <a:ext cx="6400800" cy="3886201"/>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C:\Users\Kevin\AppData\Local\Microsoft\Windows\Temporary Internet Files\Content.IE5\KKPMVRZ1\MC900104976[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0" y="685800"/>
            <a:ext cx="1065429" cy="10654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344456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sz="1600" dirty="0" smtClean="0"/>
          </a:p>
          <a:p>
            <a:r>
              <a:rPr lang="en-US" sz="1600" dirty="0" smtClean="0">
                <a:hlinkClick r:id="rId2"/>
              </a:rPr>
              <a:t>http://www.eia.gov/countries/cab.cfm?fips=VE</a:t>
            </a:r>
            <a:r>
              <a:rPr lang="en-US" sz="1600" dirty="0" smtClean="0"/>
              <a:t> </a:t>
            </a:r>
          </a:p>
          <a:p>
            <a:r>
              <a:rPr lang="en-US" sz="1600" dirty="0" smtClean="0">
                <a:hlinkClick r:id="rId3"/>
              </a:rPr>
              <a:t>http://www.savingwater.co.za/2010/02/09/08/venezuela-declares-energy-emergency/</a:t>
            </a:r>
            <a:endParaRPr lang="en-US" sz="1600" dirty="0" smtClean="0"/>
          </a:p>
          <a:p>
            <a:pPr>
              <a:buNone/>
            </a:pPr>
            <a:r>
              <a:rPr lang="en-US" sz="1600" dirty="0" smtClean="0"/>
              <a:t>	</a:t>
            </a:r>
            <a:r>
              <a:rPr lang="en-US" sz="1600" dirty="0" smtClean="0">
                <a:hlinkClick r:id="rId4"/>
              </a:rPr>
              <a:t>http://www.economywatch.com/world_economy/venezuela/industry-sector-industries.htm</a:t>
            </a:r>
            <a:endParaRPr lang="en-US" sz="1600" dirty="0"/>
          </a:p>
          <a:p>
            <a:pPr>
              <a:buNone/>
            </a:pPr>
            <a:r>
              <a:rPr lang="en-US" sz="1600" dirty="0" smtClean="0">
                <a:hlinkClick r:id="rId5"/>
              </a:rPr>
              <a:t>http</a:t>
            </a:r>
            <a:r>
              <a:rPr lang="en-US" sz="1600" dirty="0">
                <a:hlinkClick r:id="rId5"/>
              </a:rPr>
              <a:t>://</a:t>
            </a:r>
            <a:r>
              <a:rPr lang="en-US" sz="1600" dirty="0" smtClean="0">
                <a:hlinkClick r:id="rId5"/>
              </a:rPr>
              <a:t>www.caligo.com/wbtrs/history.html</a:t>
            </a:r>
            <a:endParaRPr lang="en-US" sz="1600" dirty="0" smtClean="0"/>
          </a:p>
          <a:p>
            <a:pPr>
              <a:buNone/>
            </a:pPr>
            <a:r>
              <a:rPr lang="en-US" sz="1600" dirty="0">
                <a:hlinkClick r:id="rId6"/>
              </a:rPr>
              <a:t>http://</a:t>
            </a:r>
            <a:r>
              <a:rPr lang="en-US" sz="1600" dirty="0" smtClean="0">
                <a:hlinkClick r:id="rId6"/>
              </a:rPr>
              <a:t>www.ize2belize.com/venezuela/facts/animals.html</a:t>
            </a:r>
            <a:endParaRPr lang="en-US" sz="1600" dirty="0" smtClean="0"/>
          </a:p>
          <a:p>
            <a:pPr>
              <a:buNone/>
            </a:pPr>
            <a:r>
              <a:rPr lang="en-US" sz="1600" dirty="0">
                <a:hlinkClick r:id="rId7"/>
              </a:rPr>
              <a:t>http://</a:t>
            </a:r>
            <a:r>
              <a:rPr lang="en-US" sz="1600" dirty="0" smtClean="0">
                <a:hlinkClick r:id="rId7"/>
              </a:rPr>
              <a:t>celestebehe.blogspot.com/2012/01/putting-capybara-on-lenten-abstinence.html</a:t>
            </a:r>
            <a:endParaRPr lang="en-US" sz="1600" dirty="0" smtClean="0"/>
          </a:p>
          <a:p>
            <a:pPr>
              <a:buNone/>
            </a:pPr>
            <a:r>
              <a:rPr lang="en-US" sz="1600" dirty="0">
                <a:hlinkClick r:id="rId8"/>
              </a:rPr>
              <a:t>http://</a:t>
            </a:r>
            <a:r>
              <a:rPr lang="en-US" sz="1600" dirty="0" smtClean="0">
                <a:hlinkClick r:id="rId8"/>
              </a:rPr>
              <a:t>www.voyagesphotosmanu.com/plants_animals_venezuela.html</a:t>
            </a:r>
            <a:endParaRPr lang="en-US" sz="1600" dirty="0" smtClean="0"/>
          </a:p>
          <a:p>
            <a:pPr>
              <a:buNone/>
            </a:pPr>
            <a:r>
              <a:rPr lang="en-US" sz="1600" dirty="0">
                <a:hlinkClick r:id="rId9"/>
              </a:rPr>
              <a:t>http://pinoytutorial.com/lifebytes/venezuela-earthquake-news</a:t>
            </a:r>
            <a:r>
              <a:rPr lang="en-US" sz="1600" dirty="0" smtClean="0">
                <a:hlinkClick r:id="rId9"/>
              </a:rPr>
              <a:t>/</a:t>
            </a:r>
            <a:endParaRPr lang="en-US" sz="1600" dirty="0" smtClean="0"/>
          </a:p>
          <a:p>
            <a:pPr>
              <a:buNone/>
            </a:pPr>
            <a:r>
              <a:rPr lang="en-US" sz="1600" dirty="0">
                <a:hlinkClick r:id="rId10"/>
              </a:rPr>
              <a:t>http://safety.worldnomads.com/Venezuela/75215/Weather-and-Natural-Hazards-Venezuela</a:t>
            </a:r>
            <a:r>
              <a:rPr lang="en-US" sz="1600" dirty="0" smtClean="0"/>
              <a:t>.</a:t>
            </a:r>
          </a:p>
          <a:p>
            <a:pPr>
              <a:buNone/>
            </a:pPr>
            <a:r>
              <a:rPr lang="en-US" sz="1600" dirty="0">
                <a:hlinkClick r:id="rId11"/>
              </a:rPr>
              <a:t>http://</a:t>
            </a:r>
            <a:r>
              <a:rPr lang="en-US" sz="1600" dirty="0" smtClean="0">
                <a:hlinkClick r:id="rId11"/>
              </a:rPr>
              <a:t>www.youtube.com/watch?v=VwBWmfJzv8Y</a:t>
            </a:r>
            <a:endParaRPr lang="en-US" sz="1600" dirty="0" smtClean="0"/>
          </a:p>
          <a:p>
            <a:pPr>
              <a:buNone/>
            </a:pPr>
            <a:endParaRPr lang="en-US" sz="900" dirty="0" smtClean="0"/>
          </a:p>
          <a:p>
            <a:pPr>
              <a:buNone/>
            </a:pPr>
            <a:r>
              <a:rPr lang="en-US" sz="900" dirty="0"/>
              <a:t/>
            </a:r>
            <a:br>
              <a:rPr lang="en-US" sz="900" dirty="0"/>
            </a:br>
            <a:r>
              <a:rPr lang="en-US" sz="900" dirty="0"/>
              <a:t/>
            </a:r>
            <a:br>
              <a:rPr lang="en-US" sz="900" dirty="0"/>
            </a:br>
            <a:endParaRPr lang="en-US" sz="900" dirty="0" smtClean="0"/>
          </a:p>
          <a:p>
            <a:pPr>
              <a:buNone/>
            </a:pPr>
            <a:endParaRPr lang="en-US" sz="900" dirty="0" smtClean="0"/>
          </a:p>
          <a:p>
            <a:pPr>
              <a:buNone/>
            </a:pPr>
            <a:r>
              <a:rPr lang="en-US" sz="900" dirty="0"/>
              <a:t/>
            </a:r>
            <a:br>
              <a:rPr lang="en-US" sz="900" dirty="0"/>
            </a:br>
            <a:endParaRPr lang="en-US" sz="900" dirty="0" smtClean="0"/>
          </a:p>
          <a:p>
            <a:pPr>
              <a:buNone/>
            </a:pPr>
            <a:r>
              <a:rPr lang="en-US" sz="900" dirty="0"/>
              <a:t/>
            </a:r>
            <a:br>
              <a:rPr lang="en-US" sz="900" dirty="0"/>
            </a:br>
            <a:endParaRPr lang="en-US" sz="900" dirty="0" smtClean="0"/>
          </a:p>
          <a:p>
            <a:pPr>
              <a:buNone/>
            </a:pPr>
            <a:endParaRPr lang="en-US" sz="900" dirty="0" smtClean="0"/>
          </a:p>
          <a:p>
            <a:pPr>
              <a:buNone/>
            </a:pPr>
            <a:endParaRPr lang="en-US" sz="900" dirty="0" smtClean="0"/>
          </a:p>
          <a:p>
            <a:r>
              <a:rPr lang="en-US" sz="900" dirty="0" smtClean="0"/>
              <a:t/>
            </a:r>
            <a:br>
              <a:rPr lang="en-US" sz="900" dirty="0" smtClean="0"/>
            </a:br>
            <a:endParaRPr lang="en-US" sz="900"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a:t>
            </a:r>
            <a:endParaRPr lang="en-US" dirty="0"/>
          </a:p>
        </p:txBody>
      </p:sp>
      <p:sp>
        <p:nvSpPr>
          <p:cNvPr id="3" name="Content Placeholder 2"/>
          <p:cNvSpPr>
            <a:spLocks noGrp="1"/>
          </p:cNvSpPr>
          <p:nvPr>
            <p:ph idx="1"/>
          </p:nvPr>
        </p:nvSpPr>
        <p:spPr/>
        <p:txBody>
          <a:bodyPr>
            <a:normAutofit/>
          </a:bodyPr>
          <a:lstStyle/>
          <a:p>
            <a:r>
              <a:rPr lang="en-US" sz="1600" b="1" dirty="0" smtClean="0"/>
              <a:t>Oil contributes about one third of Venezuela’s Gross Domestic Product</a:t>
            </a:r>
            <a:r>
              <a:rPr lang="en-US" sz="1600" dirty="0" smtClean="0"/>
              <a:t>. Venezuela’s oil and gas sector averaged 2.2 million barrels/day in crude oil production in 2009, according to EIA reports. Venezuela’s oil industry was nationalized, leading to the formation of </a:t>
            </a:r>
            <a:r>
              <a:rPr lang="en-US" sz="1600" dirty="0" err="1" smtClean="0"/>
              <a:t>Petroleos</a:t>
            </a:r>
            <a:r>
              <a:rPr lang="en-US" sz="1600" dirty="0" smtClean="0"/>
              <a:t> de Venezuela.</a:t>
            </a:r>
            <a:endParaRPr lang="en-US" sz="1600" dirty="0"/>
          </a:p>
        </p:txBody>
      </p:sp>
      <p:pic>
        <p:nvPicPr>
          <p:cNvPr id="4" name="Picture 6" descr="http://www.eia.gov/countries/analysisbriefs/Venezuela/images/proven_reserves_production.png"/>
          <p:cNvPicPr>
            <a:picLocks noChangeAspect="1" noChangeArrowheads="1"/>
          </p:cNvPicPr>
          <p:nvPr/>
        </p:nvPicPr>
        <p:blipFill>
          <a:blip r:embed="rId2" cstate="print"/>
          <a:srcRect/>
          <a:stretch>
            <a:fillRect/>
          </a:stretch>
        </p:blipFill>
        <p:spPr bwMode="auto">
          <a:xfrm>
            <a:off x="4419599" y="2971800"/>
            <a:ext cx="4251231" cy="3429000"/>
          </a:xfrm>
          <a:prstGeom prst="rect">
            <a:avLst/>
          </a:prstGeom>
          <a:noFill/>
        </p:spPr>
      </p:pic>
      <p:pic>
        <p:nvPicPr>
          <p:cNvPr id="15362" name="Picture 2" descr="http://www.eia.gov/todayinenergy/images/2013.01.22/venezuela.png"/>
          <p:cNvPicPr>
            <a:picLocks noChangeAspect="1" noChangeArrowheads="1"/>
          </p:cNvPicPr>
          <p:nvPr/>
        </p:nvPicPr>
        <p:blipFill>
          <a:blip r:embed="rId3" cstate="print"/>
          <a:srcRect/>
          <a:stretch>
            <a:fillRect/>
          </a:stretch>
        </p:blipFill>
        <p:spPr bwMode="auto">
          <a:xfrm>
            <a:off x="152400" y="2971800"/>
            <a:ext cx="4191000" cy="3352800"/>
          </a:xfrm>
          <a:prstGeom prst="rect">
            <a:avLst/>
          </a:prstGeom>
          <a:noFill/>
        </p:spPr>
      </p:pic>
      <p:pic>
        <p:nvPicPr>
          <p:cNvPr id="15364" name="Picture 4" descr="http://www.latinamericanstudies.org/venezuela/venezuela-wells.jpg"/>
          <p:cNvPicPr>
            <a:picLocks noChangeAspect="1" noChangeArrowheads="1"/>
          </p:cNvPicPr>
          <p:nvPr/>
        </p:nvPicPr>
        <p:blipFill>
          <a:blip r:embed="rId4" cstate="print"/>
          <a:srcRect/>
          <a:stretch>
            <a:fillRect/>
          </a:stretch>
        </p:blipFill>
        <p:spPr bwMode="auto">
          <a:xfrm>
            <a:off x="1600200" y="457200"/>
            <a:ext cx="3571875" cy="1470412"/>
          </a:xfrm>
          <a:prstGeom prst="rect">
            <a:avLst/>
          </a:prstGeom>
          <a:noFill/>
        </p:spPr>
      </p:pic>
      <p:pic>
        <p:nvPicPr>
          <p:cNvPr id="15365" name="Picture 5" descr="C:\Documents and Settings\taylor.williams\Local Settings\Temporary Internet Files\Content.IE5\MD1YH4SE\MC900437831[1].wmf"/>
          <p:cNvPicPr>
            <a:picLocks noChangeAspect="1" noChangeArrowheads="1"/>
          </p:cNvPicPr>
          <p:nvPr/>
        </p:nvPicPr>
        <p:blipFill>
          <a:blip r:embed="rId5" cstate="print"/>
          <a:srcRect/>
          <a:stretch>
            <a:fillRect/>
          </a:stretch>
        </p:blipFill>
        <p:spPr bwMode="auto">
          <a:xfrm>
            <a:off x="7696200" y="0"/>
            <a:ext cx="927100" cy="1828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on Oil In Venezuela</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www.youtube.com/watch?v=QlxNR02xEVA</a:t>
            </a:r>
            <a:endParaRPr lang="en-US" dirty="0" smtClean="0"/>
          </a:p>
          <a:p>
            <a:endParaRPr lang="en-US" dirty="0"/>
          </a:p>
        </p:txBody>
      </p:sp>
      <p:pic>
        <p:nvPicPr>
          <p:cNvPr id="9218" name="Picture 2" descr="C:\Users\Kevin\AppData\Local\Microsoft\Windows\Temporary Internet Files\Content.IE5\KKPMVRZ1\MC900437831[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08450" y="2514600"/>
            <a:ext cx="927100" cy="182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308255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a:t>
            </a:r>
            <a:endParaRPr lang="en-US" dirty="0"/>
          </a:p>
        </p:txBody>
      </p:sp>
      <p:sp>
        <p:nvSpPr>
          <p:cNvPr id="3" name="Content Placeholder 2"/>
          <p:cNvSpPr>
            <a:spLocks noGrp="1"/>
          </p:cNvSpPr>
          <p:nvPr>
            <p:ph idx="1"/>
          </p:nvPr>
        </p:nvSpPr>
        <p:spPr/>
        <p:txBody>
          <a:bodyPr>
            <a:normAutofit/>
          </a:bodyPr>
          <a:lstStyle/>
          <a:p>
            <a:r>
              <a:rPr lang="en-US" sz="1800" dirty="0" smtClean="0"/>
              <a:t>Their electricity sector has been facing a lot of criticism due to a significant shortage in electricity production. There has been a national shortage, prompting the Chavez administration to create the Electricity Ministry in December 2009. They have sanctioned the construction of about three dozen thermoelectric and hydroelectric plants to help reduce Venezuela’s reliance on its largest dam.</a:t>
            </a:r>
          </a:p>
          <a:p>
            <a:endParaRPr lang="en-US" sz="1800" dirty="0" smtClean="0"/>
          </a:p>
          <a:p>
            <a:endParaRPr lang="en-US" sz="1800" dirty="0"/>
          </a:p>
        </p:txBody>
      </p:sp>
      <p:pic>
        <p:nvPicPr>
          <p:cNvPr id="17410" name="Picture 2" descr="C:\Documents and Settings\taylor.williams\Local Settings\Temporary Internet Files\Content.IE5\GUXR5ATZ\MP900315493[1].jpg"/>
          <p:cNvPicPr>
            <a:picLocks noChangeAspect="1" noChangeArrowheads="1"/>
          </p:cNvPicPr>
          <p:nvPr/>
        </p:nvPicPr>
        <p:blipFill>
          <a:blip r:embed="rId2" cstate="print"/>
          <a:srcRect/>
          <a:stretch>
            <a:fillRect/>
          </a:stretch>
        </p:blipFill>
        <p:spPr bwMode="auto">
          <a:xfrm>
            <a:off x="3048000" y="609600"/>
            <a:ext cx="1066800" cy="1371599"/>
          </a:xfrm>
          <a:prstGeom prst="rect">
            <a:avLst/>
          </a:prstGeom>
          <a:noFill/>
        </p:spPr>
      </p:pic>
      <p:pic>
        <p:nvPicPr>
          <p:cNvPr id="17412" name="Picture 4" descr="http://reportgraphics.euromonitor.com/reportgraphics%5CArticles%5C1557fdd4-67d6-4526-b358-12c48397064e.gif"/>
          <p:cNvPicPr>
            <a:picLocks noChangeAspect="1" noChangeArrowheads="1"/>
          </p:cNvPicPr>
          <p:nvPr/>
        </p:nvPicPr>
        <p:blipFill>
          <a:blip r:embed="rId3" cstate="print"/>
          <a:srcRect/>
          <a:stretch>
            <a:fillRect/>
          </a:stretch>
        </p:blipFill>
        <p:spPr bwMode="auto">
          <a:xfrm>
            <a:off x="228600" y="3733800"/>
            <a:ext cx="4795282" cy="2743200"/>
          </a:xfrm>
          <a:prstGeom prst="rect">
            <a:avLst/>
          </a:prstGeom>
          <a:noFill/>
        </p:spPr>
      </p:pic>
      <p:pic>
        <p:nvPicPr>
          <p:cNvPr id="17414" name="Picture 6" descr="http://www.savingwater.co.za/wp-content/uploads/2010/02/Guri-Dam.jpg"/>
          <p:cNvPicPr>
            <a:picLocks noChangeAspect="1" noChangeArrowheads="1"/>
          </p:cNvPicPr>
          <p:nvPr/>
        </p:nvPicPr>
        <p:blipFill>
          <a:blip r:embed="rId4" cstate="print"/>
          <a:srcRect/>
          <a:stretch>
            <a:fillRect/>
          </a:stretch>
        </p:blipFill>
        <p:spPr bwMode="auto">
          <a:xfrm>
            <a:off x="5105400" y="3886200"/>
            <a:ext cx="3733800" cy="267211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a:t>
            </a:r>
            <a:endParaRPr lang="en-US" dirty="0"/>
          </a:p>
        </p:txBody>
      </p:sp>
      <p:sp>
        <p:nvSpPr>
          <p:cNvPr id="3" name="Content Placeholder 2"/>
          <p:cNvSpPr>
            <a:spLocks noGrp="1"/>
          </p:cNvSpPr>
          <p:nvPr>
            <p:ph idx="1"/>
          </p:nvPr>
        </p:nvSpPr>
        <p:spPr/>
        <p:txBody>
          <a:bodyPr>
            <a:normAutofit/>
          </a:bodyPr>
          <a:lstStyle/>
          <a:p>
            <a:r>
              <a:rPr lang="en-US" sz="2000" dirty="0" smtClean="0"/>
              <a:t>For mining, the </a:t>
            </a:r>
            <a:r>
              <a:rPr lang="en-US" sz="2000" dirty="0" err="1" smtClean="0"/>
              <a:t>Corporación</a:t>
            </a:r>
            <a:r>
              <a:rPr lang="en-US" sz="2000" dirty="0" smtClean="0"/>
              <a:t> </a:t>
            </a:r>
            <a:r>
              <a:rPr lang="en-US" sz="2000" dirty="0" err="1" smtClean="0"/>
              <a:t>Venezolana</a:t>
            </a:r>
            <a:r>
              <a:rPr lang="en-US" sz="2000" dirty="0" smtClean="0"/>
              <a:t> de </a:t>
            </a:r>
            <a:r>
              <a:rPr lang="en-US" sz="2000" dirty="0" err="1" smtClean="0"/>
              <a:t>Guayana</a:t>
            </a:r>
            <a:r>
              <a:rPr lang="en-US" sz="2000" dirty="0" smtClean="0"/>
              <a:t> is the nation’s state-run mining company. They are involved in many joint ventures throughout the nation. Due to the unique geology of Venezuela, it has become a thriving mining industry, with several extraction plants of nickel, gold, bauxite and coal. Did you know that Venezuela is in fact a key coal producer in Latin America, along with Columbia?</a:t>
            </a:r>
          </a:p>
          <a:p>
            <a:endParaRPr lang="en-US" sz="2000" dirty="0"/>
          </a:p>
        </p:txBody>
      </p:sp>
      <p:pic>
        <p:nvPicPr>
          <p:cNvPr id="18434" name="Picture 2" descr="C:\Documents and Settings\taylor.williams\Local Settings\Temporary Internet Files\Content.IE5\CNPSIKTP\MC900353230[1].wmf"/>
          <p:cNvPicPr>
            <a:picLocks noChangeAspect="1" noChangeArrowheads="1"/>
          </p:cNvPicPr>
          <p:nvPr/>
        </p:nvPicPr>
        <p:blipFill>
          <a:blip r:embed="rId2" cstate="print"/>
          <a:srcRect/>
          <a:stretch>
            <a:fillRect/>
          </a:stretch>
        </p:blipFill>
        <p:spPr bwMode="auto">
          <a:xfrm>
            <a:off x="2362200" y="0"/>
            <a:ext cx="1813711" cy="1785042"/>
          </a:xfrm>
          <a:prstGeom prst="rect">
            <a:avLst/>
          </a:prstGeom>
          <a:noFill/>
        </p:spPr>
      </p:pic>
      <p:pic>
        <p:nvPicPr>
          <p:cNvPr id="2050" name="Picture 2" descr="http://www.occuworld.org/wp-content/uploads/2012/09/83aa325d1bMinors.jpg.jpg"/>
          <p:cNvPicPr>
            <a:picLocks noChangeAspect="1" noChangeArrowheads="1"/>
          </p:cNvPicPr>
          <p:nvPr/>
        </p:nvPicPr>
        <p:blipFill>
          <a:blip r:embed="rId3" cstate="print"/>
          <a:srcRect/>
          <a:stretch>
            <a:fillRect/>
          </a:stretch>
        </p:blipFill>
        <p:spPr bwMode="auto">
          <a:xfrm>
            <a:off x="2286000" y="4114800"/>
            <a:ext cx="4038600" cy="256024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458" name="Picture 2" descr="http://www.infomine.com/graphics/countries/facts_venezuela.gif"/>
          <p:cNvPicPr>
            <a:picLocks noChangeAspect="1" noChangeArrowheads="1"/>
          </p:cNvPicPr>
          <p:nvPr/>
        </p:nvPicPr>
        <p:blipFill>
          <a:blip r:embed="rId2" cstate="print"/>
          <a:srcRect/>
          <a:stretch>
            <a:fillRect/>
          </a:stretch>
        </p:blipFill>
        <p:spPr bwMode="auto">
          <a:xfrm>
            <a:off x="152400" y="152400"/>
            <a:ext cx="3048000" cy="6543455"/>
          </a:xfrm>
          <a:prstGeom prst="rect">
            <a:avLst/>
          </a:prstGeom>
          <a:noFill/>
        </p:spPr>
      </p:pic>
      <p:pic>
        <p:nvPicPr>
          <p:cNvPr id="19460" name="Picture 4" descr="http://4.bp.blogspot.com/-2Sbbcmyk8-c/UN-oeR3Gj_I/AAAAAAAABKs/qDjejoNQ74o/s1600/EK_0076.JPG"/>
          <p:cNvPicPr>
            <a:picLocks noChangeAspect="1" noChangeArrowheads="1"/>
          </p:cNvPicPr>
          <p:nvPr/>
        </p:nvPicPr>
        <p:blipFill>
          <a:blip r:embed="rId3" cstate="print"/>
          <a:srcRect/>
          <a:stretch>
            <a:fillRect/>
          </a:stretch>
        </p:blipFill>
        <p:spPr bwMode="auto">
          <a:xfrm>
            <a:off x="3276600" y="1066800"/>
            <a:ext cx="5493326" cy="5486400"/>
          </a:xfrm>
          <a:prstGeom prst="rect">
            <a:avLst/>
          </a:prstGeom>
          <a:noFill/>
          <a:scene3d>
            <a:camera prst="orthographicFront">
              <a:rot lat="0" lon="0" rev="0"/>
            </a:camera>
            <a:lightRig rig="threePt" dir="t"/>
          </a:scene3d>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do they have?</a:t>
            </a:r>
            <a:endParaRPr lang="en-US" dirty="0"/>
          </a:p>
        </p:txBody>
      </p:sp>
      <p:sp>
        <p:nvSpPr>
          <p:cNvPr id="3" name="Content Placeholder 2"/>
          <p:cNvSpPr>
            <a:spLocks noGrp="1"/>
          </p:cNvSpPr>
          <p:nvPr>
            <p:ph idx="1"/>
          </p:nvPr>
        </p:nvSpPr>
        <p:spPr/>
        <p:txBody>
          <a:bodyPr/>
          <a:lstStyle/>
          <a:p>
            <a:r>
              <a:rPr lang="en-US" dirty="0" smtClean="0"/>
              <a:t>I also had the opportunity to chat with </a:t>
            </a:r>
            <a:r>
              <a:rPr lang="en-US" dirty="0" err="1" smtClean="0"/>
              <a:t>Asne</a:t>
            </a:r>
            <a:r>
              <a:rPr lang="en-US" dirty="0" smtClean="0"/>
              <a:t> Brit, a girl from Venezuela on the website www.Livemocha.com. I asked her what the main imports and exports were in Venezuela besides oil. She told me, “Besides oil, we have chocolate, coffee, rubber, plastic, articles of glass, snuff, and animal and vegetable products.” </a:t>
            </a:r>
            <a:br>
              <a:rPr lang="en-US" dirty="0" smtClean="0"/>
            </a:br>
            <a:endParaRPr lang="en-US" dirty="0"/>
          </a:p>
        </p:txBody>
      </p:sp>
      <p:pic>
        <p:nvPicPr>
          <p:cNvPr id="20482" name="Picture 2" descr="C:\Documents and Settings\taylor.williams\Local Settings\Temporary Internet Files\Content.IE5\NVEPXI3L\MP900448355[1].jpg"/>
          <p:cNvPicPr>
            <a:picLocks noChangeAspect="1" noChangeArrowheads="1"/>
          </p:cNvPicPr>
          <p:nvPr/>
        </p:nvPicPr>
        <p:blipFill>
          <a:blip r:embed="rId2" cstate="print"/>
          <a:srcRect/>
          <a:stretch>
            <a:fillRect/>
          </a:stretch>
        </p:blipFill>
        <p:spPr bwMode="auto">
          <a:xfrm>
            <a:off x="0" y="4572000"/>
            <a:ext cx="2286000" cy="1524000"/>
          </a:xfrm>
          <a:prstGeom prst="rect">
            <a:avLst/>
          </a:prstGeom>
          <a:noFill/>
        </p:spPr>
      </p:pic>
      <p:pic>
        <p:nvPicPr>
          <p:cNvPr id="20485" name="Picture 5" descr="C:\Documents and Settings\taylor.williams\Local Settings\Temporary Internet Files\Content.IE5\NVEPXI3L\MP900449123[1].jpg"/>
          <p:cNvPicPr>
            <a:picLocks noChangeAspect="1" noChangeArrowheads="1"/>
          </p:cNvPicPr>
          <p:nvPr/>
        </p:nvPicPr>
        <p:blipFill>
          <a:blip r:embed="rId3" cstate="print"/>
          <a:srcRect/>
          <a:stretch>
            <a:fillRect/>
          </a:stretch>
        </p:blipFill>
        <p:spPr bwMode="auto">
          <a:xfrm>
            <a:off x="2362200" y="4648200"/>
            <a:ext cx="1339427" cy="1524000"/>
          </a:xfrm>
          <a:prstGeom prst="rect">
            <a:avLst/>
          </a:prstGeom>
          <a:noFill/>
        </p:spPr>
      </p:pic>
      <p:pic>
        <p:nvPicPr>
          <p:cNvPr id="20486" name="Picture 6" descr="C:\Documents and Settings\taylor.williams\Local Settings\Temporary Internet Files\Content.IE5\CYK94KQ0\MC900030194[1].wmf"/>
          <p:cNvPicPr>
            <a:picLocks noChangeAspect="1" noChangeArrowheads="1"/>
          </p:cNvPicPr>
          <p:nvPr/>
        </p:nvPicPr>
        <p:blipFill>
          <a:blip r:embed="rId4" cstate="print"/>
          <a:srcRect/>
          <a:stretch>
            <a:fillRect/>
          </a:stretch>
        </p:blipFill>
        <p:spPr bwMode="auto">
          <a:xfrm>
            <a:off x="3733800" y="4572000"/>
            <a:ext cx="1827886" cy="1686154"/>
          </a:xfrm>
          <a:prstGeom prst="rect">
            <a:avLst/>
          </a:prstGeom>
          <a:noFill/>
        </p:spPr>
      </p:pic>
      <p:pic>
        <p:nvPicPr>
          <p:cNvPr id="20487" name="Picture 7" descr="C:\Documents and Settings\taylor.williams\Local Settings\Temporary Internet Files\Content.IE5\1U1SQSBI\MC900441750[1].png"/>
          <p:cNvPicPr>
            <a:picLocks noChangeAspect="1" noChangeArrowheads="1"/>
          </p:cNvPicPr>
          <p:nvPr/>
        </p:nvPicPr>
        <p:blipFill>
          <a:blip r:embed="rId5" cstate="print"/>
          <a:srcRect/>
          <a:stretch>
            <a:fillRect/>
          </a:stretch>
        </p:blipFill>
        <p:spPr bwMode="auto">
          <a:xfrm>
            <a:off x="5638800" y="4876800"/>
            <a:ext cx="1295400" cy="1295400"/>
          </a:xfrm>
          <a:prstGeom prst="rect">
            <a:avLst/>
          </a:prstGeom>
          <a:noFill/>
        </p:spPr>
      </p:pic>
      <p:pic>
        <p:nvPicPr>
          <p:cNvPr id="20488" name="Picture 8" descr="C:\Program Files\Microsoft Office\MEDIA\CAGCAT10\j0149627.wmf"/>
          <p:cNvPicPr>
            <a:picLocks noChangeAspect="1" noChangeArrowheads="1"/>
          </p:cNvPicPr>
          <p:nvPr/>
        </p:nvPicPr>
        <p:blipFill>
          <a:blip r:embed="rId6" cstate="print"/>
          <a:srcRect/>
          <a:stretch>
            <a:fillRect/>
          </a:stretch>
        </p:blipFill>
        <p:spPr bwMode="auto">
          <a:xfrm>
            <a:off x="7620000" y="4191000"/>
            <a:ext cx="1052246" cy="747665"/>
          </a:xfrm>
          <a:prstGeom prst="rect">
            <a:avLst/>
          </a:prstGeom>
          <a:noFill/>
        </p:spPr>
      </p:pic>
      <p:pic>
        <p:nvPicPr>
          <p:cNvPr id="20489" name="Picture 9" descr="C:\Documents and Settings\taylor.williams\Local Settings\Temporary Internet Files\Content.IE5\1U1SQSBI\MP900430738[1].jpg"/>
          <p:cNvPicPr>
            <a:picLocks noChangeAspect="1" noChangeArrowheads="1"/>
          </p:cNvPicPr>
          <p:nvPr/>
        </p:nvPicPr>
        <p:blipFill>
          <a:blip r:embed="rId7" cstate="print"/>
          <a:srcRect/>
          <a:stretch>
            <a:fillRect/>
          </a:stretch>
        </p:blipFill>
        <p:spPr bwMode="auto">
          <a:xfrm>
            <a:off x="7315200" y="5334000"/>
            <a:ext cx="1300421" cy="1295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Vacation Spots</a:t>
            </a:r>
            <a:endParaRPr lang="en-US" dirty="0"/>
          </a:p>
        </p:txBody>
      </p:sp>
      <p:sp>
        <p:nvSpPr>
          <p:cNvPr id="3" name="Content Placeholder 2"/>
          <p:cNvSpPr>
            <a:spLocks noGrp="1"/>
          </p:cNvSpPr>
          <p:nvPr>
            <p:ph idx="1"/>
          </p:nvPr>
        </p:nvSpPr>
        <p:spPr/>
        <p:txBody>
          <a:bodyPr>
            <a:normAutofit/>
          </a:bodyPr>
          <a:lstStyle/>
          <a:p>
            <a:r>
              <a:rPr lang="en-US" sz="1600" dirty="0" smtClean="0"/>
              <a:t>Ranked at number one on the best vacation spot list is </a:t>
            </a:r>
            <a:r>
              <a:rPr lang="en-US" sz="1600" dirty="0" err="1" smtClean="0"/>
              <a:t>Canaima</a:t>
            </a:r>
            <a:r>
              <a:rPr lang="en-US" sz="1600" dirty="0" smtClean="0"/>
              <a:t> National Park. The park is the second largest in the country and is actually bigger than the state of Maryland. The park also features </a:t>
            </a:r>
            <a:r>
              <a:rPr lang="en-US" sz="1600" b="1" dirty="0" smtClean="0"/>
              <a:t>Angel Falls</a:t>
            </a:r>
            <a:r>
              <a:rPr lang="en-US" sz="1600" dirty="0" smtClean="0"/>
              <a:t>, which is the largest waterfall in the world.</a:t>
            </a:r>
            <a:endParaRPr lang="en-US" sz="1600" dirty="0"/>
          </a:p>
        </p:txBody>
      </p:sp>
      <p:pic>
        <p:nvPicPr>
          <p:cNvPr id="21506" name="Picture 2" descr="http://3.bp.blogspot.com/-y2vPFyTjVF0/T38q2MMA9nI/AAAAAAAAGx8/jKm-Bd2M_hs/s1600/angel-falls-canaima-national-park-venezuela+12875309782-tpfil02aw-16315.jpg"/>
          <p:cNvPicPr>
            <a:picLocks noChangeAspect="1" noChangeArrowheads="1"/>
          </p:cNvPicPr>
          <p:nvPr/>
        </p:nvPicPr>
        <p:blipFill>
          <a:blip r:embed="rId2" cstate="print"/>
          <a:srcRect/>
          <a:stretch>
            <a:fillRect/>
          </a:stretch>
        </p:blipFill>
        <p:spPr bwMode="auto">
          <a:xfrm>
            <a:off x="838200" y="3200400"/>
            <a:ext cx="6477000" cy="35052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305</TotalTime>
  <Words>1450</Words>
  <Application>Microsoft Office PowerPoint</Application>
  <PresentationFormat>On-screen Show (4:3)</PresentationFormat>
  <Paragraphs>81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Industry, Vacation Spots, Climate, and  Plants and Animals of Venezuela</vt:lpstr>
      <vt:lpstr>Industry of Venezuela</vt:lpstr>
      <vt:lpstr>Oil</vt:lpstr>
      <vt:lpstr>Video on Oil In Venezuela</vt:lpstr>
      <vt:lpstr>Electricity </vt:lpstr>
      <vt:lpstr>Mining</vt:lpstr>
      <vt:lpstr>Slide 7</vt:lpstr>
      <vt:lpstr>What else do they have?</vt:lpstr>
      <vt:lpstr>Vacation Spots</vt:lpstr>
      <vt:lpstr>Angel Falls- Did you know it is named after American pilot Jimmy Angel who discovered the falls while searching for gold?</vt:lpstr>
      <vt:lpstr>Margarita Island</vt:lpstr>
      <vt:lpstr>Higuerote</vt:lpstr>
      <vt:lpstr>Los Roques National Park.</vt:lpstr>
      <vt:lpstr>Juan Griego</vt:lpstr>
      <vt:lpstr>Plants and Animals</vt:lpstr>
      <vt:lpstr>Henri Pittier National Park</vt:lpstr>
      <vt:lpstr>Woods and Plants</vt:lpstr>
      <vt:lpstr>National Flower and Tree</vt:lpstr>
      <vt:lpstr>Birds in Venezuela</vt:lpstr>
      <vt:lpstr>National Bird</vt:lpstr>
      <vt:lpstr>Longest Snake? Largest Rodent? Largest Flying Bird?</vt:lpstr>
      <vt:lpstr>Nature and Scenery Slideshow</vt:lpstr>
      <vt:lpstr>Climate of Venezuela</vt:lpstr>
      <vt:lpstr>Temperature zones</vt:lpstr>
      <vt:lpstr>Rainfall</vt:lpstr>
      <vt:lpstr>Natural Disasters</vt:lpstr>
      <vt:lpstr>Earthquake</vt:lpstr>
      <vt:lpstr>Citations</vt:lpstr>
    </vt:vector>
  </TitlesOfParts>
  <Company>West Valley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Vacation Spots, Climate, and  Plants and Animals of Venezuela</dc:title>
  <dc:creator>I.T.</dc:creator>
  <cp:lastModifiedBy>Kim.lewis</cp:lastModifiedBy>
  <cp:revision>28</cp:revision>
  <dcterms:created xsi:type="dcterms:W3CDTF">2013-02-25T18:10:59Z</dcterms:created>
  <dcterms:modified xsi:type="dcterms:W3CDTF">2013-03-06T18:16:00Z</dcterms:modified>
</cp:coreProperties>
</file>