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67" r:id="rId4"/>
    <p:sldId id="268" r:id="rId5"/>
    <p:sldId id="269" r:id="rId6"/>
    <p:sldId id="270" r:id="rId7"/>
    <p:sldId id="258" r:id="rId8"/>
    <p:sldId id="271" r:id="rId9"/>
    <p:sldId id="272" r:id="rId10"/>
    <p:sldId id="273" r:id="rId11"/>
    <p:sldId id="275" r:id="rId12"/>
    <p:sldId id="274" r:id="rId13"/>
    <p:sldId id="276" r:id="rId14"/>
    <p:sldId id="277" r:id="rId15"/>
    <p:sldId id="278" r:id="rId16"/>
    <p:sldId id="279" r:id="rId17"/>
    <p:sldId id="280" r:id="rId18"/>
    <p:sldId id="281" r:id="rId19"/>
    <p:sldId id="282" r:id="rId20"/>
    <p:sldId id="283" r:id="rId21"/>
    <p:sldId id="284" r:id="rId22"/>
    <p:sldId id="285" r:id="rId23"/>
  </p:sldIdLst>
  <p:sldSz cx="9144000" cy="6858000" type="screen4x3"/>
  <p:notesSz cx="6858000" cy="9144000"/>
  <p:defaultTextStyle>
    <a:defPPr>
      <a:defRPr lang="es-C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CCFF33"/>
    <a:srgbClr val="CCFFFF"/>
    <a:srgbClr val="CC3300"/>
    <a:srgbClr val="990000"/>
    <a:srgbClr val="FF9900"/>
    <a:srgbClr val="FF66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286DA3-E72B-4CFC-823F-46CF316E7B22}" type="datetimeFigureOut">
              <a:rPr lang="en-US" smtClean="0"/>
              <a:t>2/24/2013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B58746-6F03-449B-BBAF-A11E95967B4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B58746-6F03-449B-BBAF-A11E95967B4F}"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B58746-6F03-449B-BBAF-A11E95967B4F}"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B58746-6F03-449B-BBAF-A11E95967B4F}"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B58746-6F03-449B-BBAF-A11E95967B4F}"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B58746-6F03-449B-BBAF-A11E95967B4F}"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B58746-6F03-449B-BBAF-A11E95967B4F}"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B58746-6F03-449B-BBAF-A11E95967B4F}"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B58746-6F03-449B-BBAF-A11E95967B4F}"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B58746-6F03-449B-BBAF-A11E95967B4F}"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B58746-6F03-449B-BBAF-A11E95967B4F}"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B58746-6F03-449B-BBAF-A11E95967B4F}"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B58746-6F03-449B-BBAF-A11E95967B4F}"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B58746-6F03-449B-BBAF-A11E95967B4F}"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B58746-6F03-449B-BBAF-A11E95967B4F}" type="slidenum">
              <a:rPr 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B58746-6F03-449B-BBAF-A11E95967B4F}" type="slidenum">
              <a:rPr lang="en-US" smtClean="0"/>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B58746-6F03-449B-BBAF-A11E95967B4F}"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B58746-6F03-449B-BBAF-A11E95967B4F}"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B58746-6F03-449B-BBAF-A11E95967B4F}"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B58746-6F03-449B-BBAF-A11E95967B4F}"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B58746-6F03-449B-BBAF-A11E95967B4F}"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B58746-6F03-449B-BBAF-A11E95967B4F}"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B58746-6F03-449B-BBAF-A11E95967B4F}"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CR"/>
          </a:p>
        </p:txBody>
      </p:sp>
      <p:sp>
        <p:nvSpPr>
          <p:cNvPr id="5" name="Footer Placeholder 4"/>
          <p:cNvSpPr>
            <a:spLocks noGrp="1"/>
          </p:cNvSpPr>
          <p:nvPr>
            <p:ph type="ftr" sz="quarter" idx="11"/>
          </p:nvPr>
        </p:nvSpPr>
        <p:spPr/>
        <p:txBody>
          <a:bodyPr/>
          <a:lstStyle>
            <a:lvl1pPr>
              <a:defRPr/>
            </a:lvl1pPr>
          </a:lstStyle>
          <a:p>
            <a:endParaRPr lang="es-CR"/>
          </a:p>
        </p:txBody>
      </p:sp>
      <p:sp>
        <p:nvSpPr>
          <p:cNvPr id="6" name="Slide Number Placeholder 5"/>
          <p:cNvSpPr>
            <a:spLocks noGrp="1"/>
          </p:cNvSpPr>
          <p:nvPr>
            <p:ph type="sldNum" sz="quarter" idx="12"/>
          </p:nvPr>
        </p:nvSpPr>
        <p:spPr/>
        <p:txBody>
          <a:bodyPr/>
          <a:lstStyle>
            <a:lvl1pPr>
              <a:defRPr/>
            </a:lvl1pPr>
          </a:lstStyle>
          <a:p>
            <a:fld id="{6E0B6D8A-77F3-4B5D-A4E6-49FBF326EADA}" type="slidenum">
              <a:rPr lang="es-CR"/>
              <a:pPr/>
              <a:t>‹#›</a:t>
            </a:fld>
            <a:endParaRPr lang="es-C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CR"/>
          </a:p>
        </p:txBody>
      </p:sp>
      <p:sp>
        <p:nvSpPr>
          <p:cNvPr id="5" name="Footer Placeholder 4"/>
          <p:cNvSpPr>
            <a:spLocks noGrp="1"/>
          </p:cNvSpPr>
          <p:nvPr>
            <p:ph type="ftr" sz="quarter" idx="11"/>
          </p:nvPr>
        </p:nvSpPr>
        <p:spPr/>
        <p:txBody>
          <a:bodyPr/>
          <a:lstStyle>
            <a:lvl1pPr>
              <a:defRPr/>
            </a:lvl1pPr>
          </a:lstStyle>
          <a:p>
            <a:endParaRPr lang="es-CR"/>
          </a:p>
        </p:txBody>
      </p:sp>
      <p:sp>
        <p:nvSpPr>
          <p:cNvPr id="6" name="Slide Number Placeholder 5"/>
          <p:cNvSpPr>
            <a:spLocks noGrp="1"/>
          </p:cNvSpPr>
          <p:nvPr>
            <p:ph type="sldNum" sz="quarter" idx="12"/>
          </p:nvPr>
        </p:nvSpPr>
        <p:spPr/>
        <p:txBody>
          <a:bodyPr/>
          <a:lstStyle>
            <a:lvl1pPr>
              <a:defRPr/>
            </a:lvl1pPr>
          </a:lstStyle>
          <a:p>
            <a:fld id="{3658DC29-6334-418B-B996-E8AEA23FBC3E}" type="slidenum">
              <a:rPr lang="es-CR"/>
              <a:pPr/>
              <a:t>‹#›</a:t>
            </a:fld>
            <a:endParaRPr lang="es-C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CR"/>
          </a:p>
        </p:txBody>
      </p:sp>
      <p:sp>
        <p:nvSpPr>
          <p:cNvPr id="5" name="Footer Placeholder 4"/>
          <p:cNvSpPr>
            <a:spLocks noGrp="1"/>
          </p:cNvSpPr>
          <p:nvPr>
            <p:ph type="ftr" sz="quarter" idx="11"/>
          </p:nvPr>
        </p:nvSpPr>
        <p:spPr/>
        <p:txBody>
          <a:bodyPr/>
          <a:lstStyle>
            <a:lvl1pPr>
              <a:defRPr/>
            </a:lvl1pPr>
          </a:lstStyle>
          <a:p>
            <a:endParaRPr lang="es-CR"/>
          </a:p>
        </p:txBody>
      </p:sp>
      <p:sp>
        <p:nvSpPr>
          <p:cNvPr id="6" name="Slide Number Placeholder 5"/>
          <p:cNvSpPr>
            <a:spLocks noGrp="1"/>
          </p:cNvSpPr>
          <p:nvPr>
            <p:ph type="sldNum" sz="quarter" idx="12"/>
          </p:nvPr>
        </p:nvSpPr>
        <p:spPr/>
        <p:txBody>
          <a:bodyPr/>
          <a:lstStyle>
            <a:lvl1pPr>
              <a:defRPr/>
            </a:lvl1pPr>
          </a:lstStyle>
          <a:p>
            <a:fld id="{DD2D8625-4719-498B-9037-A35EA9EAEDD2}" type="slidenum">
              <a:rPr lang="es-CR"/>
              <a:pPr/>
              <a:t>‹#›</a:t>
            </a:fld>
            <a:endParaRPr lang="es-C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CR"/>
          </a:p>
        </p:txBody>
      </p:sp>
      <p:sp>
        <p:nvSpPr>
          <p:cNvPr id="5" name="Footer Placeholder 4"/>
          <p:cNvSpPr>
            <a:spLocks noGrp="1"/>
          </p:cNvSpPr>
          <p:nvPr>
            <p:ph type="ftr" sz="quarter" idx="11"/>
          </p:nvPr>
        </p:nvSpPr>
        <p:spPr/>
        <p:txBody>
          <a:bodyPr/>
          <a:lstStyle>
            <a:lvl1pPr>
              <a:defRPr/>
            </a:lvl1pPr>
          </a:lstStyle>
          <a:p>
            <a:endParaRPr lang="es-CR"/>
          </a:p>
        </p:txBody>
      </p:sp>
      <p:sp>
        <p:nvSpPr>
          <p:cNvPr id="6" name="Slide Number Placeholder 5"/>
          <p:cNvSpPr>
            <a:spLocks noGrp="1"/>
          </p:cNvSpPr>
          <p:nvPr>
            <p:ph type="sldNum" sz="quarter" idx="12"/>
          </p:nvPr>
        </p:nvSpPr>
        <p:spPr/>
        <p:txBody>
          <a:bodyPr/>
          <a:lstStyle>
            <a:lvl1pPr>
              <a:defRPr/>
            </a:lvl1pPr>
          </a:lstStyle>
          <a:p>
            <a:fld id="{E3519D43-0DDA-4293-948C-F8E79C8E4EC7}" type="slidenum">
              <a:rPr lang="es-CR"/>
              <a:pPr/>
              <a:t>‹#›</a:t>
            </a:fld>
            <a:endParaRPr lang="es-C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CR"/>
          </a:p>
        </p:txBody>
      </p:sp>
      <p:sp>
        <p:nvSpPr>
          <p:cNvPr id="5" name="Footer Placeholder 4"/>
          <p:cNvSpPr>
            <a:spLocks noGrp="1"/>
          </p:cNvSpPr>
          <p:nvPr>
            <p:ph type="ftr" sz="quarter" idx="11"/>
          </p:nvPr>
        </p:nvSpPr>
        <p:spPr/>
        <p:txBody>
          <a:bodyPr/>
          <a:lstStyle>
            <a:lvl1pPr>
              <a:defRPr/>
            </a:lvl1pPr>
          </a:lstStyle>
          <a:p>
            <a:endParaRPr lang="es-CR"/>
          </a:p>
        </p:txBody>
      </p:sp>
      <p:sp>
        <p:nvSpPr>
          <p:cNvPr id="6" name="Slide Number Placeholder 5"/>
          <p:cNvSpPr>
            <a:spLocks noGrp="1"/>
          </p:cNvSpPr>
          <p:nvPr>
            <p:ph type="sldNum" sz="quarter" idx="12"/>
          </p:nvPr>
        </p:nvSpPr>
        <p:spPr/>
        <p:txBody>
          <a:bodyPr/>
          <a:lstStyle>
            <a:lvl1pPr>
              <a:defRPr/>
            </a:lvl1pPr>
          </a:lstStyle>
          <a:p>
            <a:fld id="{32042EE1-72B4-472A-8EA1-31081E8885DD}" type="slidenum">
              <a:rPr lang="es-CR"/>
              <a:pPr/>
              <a:t>‹#›</a:t>
            </a:fld>
            <a:endParaRPr lang="es-C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CR"/>
          </a:p>
        </p:txBody>
      </p:sp>
      <p:sp>
        <p:nvSpPr>
          <p:cNvPr id="6" name="Footer Placeholder 5"/>
          <p:cNvSpPr>
            <a:spLocks noGrp="1"/>
          </p:cNvSpPr>
          <p:nvPr>
            <p:ph type="ftr" sz="quarter" idx="11"/>
          </p:nvPr>
        </p:nvSpPr>
        <p:spPr/>
        <p:txBody>
          <a:bodyPr/>
          <a:lstStyle>
            <a:lvl1pPr>
              <a:defRPr/>
            </a:lvl1pPr>
          </a:lstStyle>
          <a:p>
            <a:endParaRPr lang="es-CR"/>
          </a:p>
        </p:txBody>
      </p:sp>
      <p:sp>
        <p:nvSpPr>
          <p:cNvPr id="7" name="Slide Number Placeholder 6"/>
          <p:cNvSpPr>
            <a:spLocks noGrp="1"/>
          </p:cNvSpPr>
          <p:nvPr>
            <p:ph type="sldNum" sz="quarter" idx="12"/>
          </p:nvPr>
        </p:nvSpPr>
        <p:spPr/>
        <p:txBody>
          <a:bodyPr/>
          <a:lstStyle>
            <a:lvl1pPr>
              <a:defRPr/>
            </a:lvl1pPr>
          </a:lstStyle>
          <a:p>
            <a:fld id="{A5455FA6-6D4D-49C2-9573-5AE7ACF0140F}" type="slidenum">
              <a:rPr lang="es-CR"/>
              <a:pPr/>
              <a:t>‹#›</a:t>
            </a:fld>
            <a:endParaRPr lang="es-C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CR"/>
          </a:p>
        </p:txBody>
      </p:sp>
      <p:sp>
        <p:nvSpPr>
          <p:cNvPr id="8" name="Footer Placeholder 7"/>
          <p:cNvSpPr>
            <a:spLocks noGrp="1"/>
          </p:cNvSpPr>
          <p:nvPr>
            <p:ph type="ftr" sz="quarter" idx="11"/>
          </p:nvPr>
        </p:nvSpPr>
        <p:spPr/>
        <p:txBody>
          <a:bodyPr/>
          <a:lstStyle>
            <a:lvl1pPr>
              <a:defRPr/>
            </a:lvl1pPr>
          </a:lstStyle>
          <a:p>
            <a:endParaRPr lang="es-CR"/>
          </a:p>
        </p:txBody>
      </p:sp>
      <p:sp>
        <p:nvSpPr>
          <p:cNvPr id="9" name="Slide Number Placeholder 8"/>
          <p:cNvSpPr>
            <a:spLocks noGrp="1"/>
          </p:cNvSpPr>
          <p:nvPr>
            <p:ph type="sldNum" sz="quarter" idx="12"/>
          </p:nvPr>
        </p:nvSpPr>
        <p:spPr/>
        <p:txBody>
          <a:bodyPr/>
          <a:lstStyle>
            <a:lvl1pPr>
              <a:defRPr/>
            </a:lvl1pPr>
          </a:lstStyle>
          <a:p>
            <a:fld id="{CA0851A7-1AA5-4E51-B3DE-42A6F5449936}" type="slidenum">
              <a:rPr lang="es-CR"/>
              <a:pPr/>
              <a:t>‹#›</a:t>
            </a:fld>
            <a:endParaRPr lang="es-C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CR"/>
          </a:p>
        </p:txBody>
      </p:sp>
      <p:sp>
        <p:nvSpPr>
          <p:cNvPr id="4" name="Footer Placeholder 3"/>
          <p:cNvSpPr>
            <a:spLocks noGrp="1"/>
          </p:cNvSpPr>
          <p:nvPr>
            <p:ph type="ftr" sz="quarter" idx="11"/>
          </p:nvPr>
        </p:nvSpPr>
        <p:spPr/>
        <p:txBody>
          <a:bodyPr/>
          <a:lstStyle>
            <a:lvl1pPr>
              <a:defRPr/>
            </a:lvl1pPr>
          </a:lstStyle>
          <a:p>
            <a:endParaRPr lang="es-CR"/>
          </a:p>
        </p:txBody>
      </p:sp>
      <p:sp>
        <p:nvSpPr>
          <p:cNvPr id="5" name="Slide Number Placeholder 4"/>
          <p:cNvSpPr>
            <a:spLocks noGrp="1"/>
          </p:cNvSpPr>
          <p:nvPr>
            <p:ph type="sldNum" sz="quarter" idx="12"/>
          </p:nvPr>
        </p:nvSpPr>
        <p:spPr/>
        <p:txBody>
          <a:bodyPr/>
          <a:lstStyle>
            <a:lvl1pPr>
              <a:defRPr/>
            </a:lvl1pPr>
          </a:lstStyle>
          <a:p>
            <a:fld id="{E873D7FC-7FEC-4211-8510-04C2C204B11F}" type="slidenum">
              <a:rPr lang="es-CR"/>
              <a:pPr/>
              <a:t>‹#›</a:t>
            </a:fld>
            <a:endParaRPr lang="es-C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CR"/>
          </a:p>
        </p:txBody>
      </p:sp>
      <p:sp>
        <p:nvSpPr>
          <p:cNvPr id="3" name="Footer Placeholder 2"/>
          <p:cNvSpPr>
            <a:spLocks noGrp="1"/>
          </p:cNvSpPr>
          <p:nvPr>
            <p:ph type="ftr" sz="quarter" idx="11"/>
          </p:nvPr>
        </p:nvSpPr>
        <p:spPr/>
        <p:txBody>
          <a:bodyPr/>
          <a:lstStyle>
            <a:lvl1pPr>
              <a:defRPr/>
            </a:lvl1pPr>
          </a:lstStyle>
          <a:p>
            <a:endParaRPr lang="es-CR"/>
          </a:p>
        </p:txBody>
      </p:sp>
      <p:sp>
        <p:nvSpPr>
          <p:cNvPr id="4" name="Slide Number Placeholder 3"/>
          <p:cNvSpPr>
            <a:spLocks noGrp="1"/>
          </p:cNvSpPr>
          <p:nvPr>
            <p:ph type="sldNum" sz="quarter" idx="12"/>
          </p:nvPr>
        </p:nvSpPr>
        <p:spPr/>
        <p:txBody>
          <a:bodyPr/>
          <a:lstStyle>
            <a:lvl1pPr>
              <a:defRPr/>
            </a:lvl1pPr>
          </a:lstStyle>
          <a:p>
            <a:fld id="{D6AEB8A7-CA2C-43CA-8099-93A34862024A}" type="slidenum">
              <a:rPr lang="es-CR"/>
              <a:pPr/>
              <a:t>‹#›</a:t>
            </a:fld>
            <a:endParaRPr lang="es-C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CR"/>
          </a:p>
        </p:txBody>
      </p:sp>
      <p:sp>
        <p:nvSpPr>
          <p:cNvPr id="6" name="Footer Placeholder 5"/>
          <p:cNvSpPr>
            <a:spLocks noGrp="1"/>
          </p:cNvSpPr>
          <p:nvPr>
            <p:ph type="ftr" sz="quarter" idx="11"/>
          </p:nvPr>
        </p:nvSpPr>
        <p:spPr/>
        <p:txBody>
          <a:bodyPr/>
          <a:lstStyle>
            <a:lvl1pPr>
              <a:defRPr/>
            </a:lvl1pPr>
          </a:lstStyle>
          <a:p>
            <a:endParaRPr lang="es-CR"/>
          </a:p>
        </p:txBody>
      </p:sp>
      <p:sp>
        <p:nvSpPr>
          <p:cNvPr id="7" name="Slide Number Placeholder 6"/>
          <p:cNvSpPr>
            <a:spLocks noGrp="1"/>
          </p:cNvSpPr>
          <p:nvPr>
            <p:ph type="sldNum" sz="quarter" idx="12"/>
          </p:nvPr>
        </p:nvSpPr>
        <p:spPr/>
        <p:txBody>
          <a:bodyPr/>
          <a:lstStyle>
            <a:lvl1pPr>
              <a:defRPr/>
            </a:lvl1pPr>
          </a:lstStyle>
          <a:p>
            <a:fld id="{4570AAD6-E7B1-4F80-BD75-BC6FA1B8D54D}" type="slidenum">
              <a:rPr lang="es-CR"/>
              <a:pPr/>
              <a:t>‹#›</a:t>
            </a:fld>
            <a:endParaRPr lang="es-C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CR"/>
          </a:p>
        </p:txBody>
      </p:sp>
      <p:sp>
        <p:nvSpPr>
          <p:cNvPr id="6" name="Footer Placeholder 5"/>
          <p:cNvSpPr>
            <a:spLocks noGrp="1"/>
          </p:cNvSpPr>
          <p:nvPr>
            <p:ph type="ftr" sz="quarter" idx="11"/>
          </p:nvPr>
        </p:nvSpPr>
        <p:spPr/>
        <p:txBody>
          <a:bodyPr/>
          <a:lstStyle>
            <a:lvl1pPr>
              <a:defRPr/>
            </a:lvl1pPr>
          </a:lstStyle>
          <a:p>
            <a:endParaRPr lang="es-CR"/>
          </a:p>
        </p:txBody>
      </p:sp>
      <p:sp>
        <p:nvSpPr>
          <p:cNvPr id="7" name="Slide Number Placeholder 6"/>
          <p:cNvSpPr>
            <a:spLocks noGrp="1"/>
          </p:cNvSpPr>
          <p:nvPr>
            <p:ph type="sldNum" sz="quarter" idx="12"/>
          </p:nvPr>
        </p:nvSpPr>
        <p:spPr/>
        <p:txBody>
          <a:bodyPr/>
          <a:lstStyle>
            <a:lvl1pPr>
              <a:defRPr/>
            </a:lvl1pPr>
          </a:lstStyle>
          <a:p>
            <a:fld id="{D498E9EA-827F-4225-95C2-6771937D0B46}" type="slidenum">
              <a:rPr lang="es-CR"/>
              <a:pPr/>
              <a:t>‹#›</a:t>
            </a:fld>
            <a:endParaRPr lang="es-C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CR"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CR" smtClean="0"/>
              <a:t>Haga clic para modificar el estilo de texto del patrón</a:t>
            </a:r>
          </a:p>
          <a:p>
            <a:pPr lvl="1"/>
            <a:r>
              <a:rPr lang="es-CR" smtClean="0"/>
              <a:t>Segundo nivel</a:t>
            </a:r>
          </a:p>
          <a:p>
            <a:pPr lvl="2"/>
            <a:r>
              <a:rPr lang="es-CR" smtClean="0"/>
              <a:t>Tercer nivel</a:t>
            </a:r>
          </a:p>
          <a:p>
            <a:pPr lvl="3"/>
            <a:r>
              <a:rPr lang="es-CR" smtClean="0"/>
              <a:t>Cuarto nivel</a:t>
            </a:r>
          </a:p>
          <a:p>
            <a:pPr lvl="4"/>
            <a:r>
              <a:rPr lang="es-CR"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C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C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2D05E46-583B-4145-936D-F4620CE943BD}" type="slidenum">
              <a:rPr lang="es-CR"/>
              <a:pPr/>
              <a:t>‹#›</a:t>
            </a:fld>
            <a:endParaRPr lang="es-CR"/>
          </a:p>
        </p:txBody>
      </p:sp>
      <p:sp>
        <p:nvSpPr>
          <p:cNvPr id="1031" name="Text Box 7"/>
          <p:cNvSpPr txBox="1">
            <a:spLocks noChangeArrowheads="1"/>
          </p:cNvSpPr>
          <p:nvPr userDrawn="1"/>
        </p:nvSpPr>
        <p:spPr bwMode="auto">
          <a:xfrm rot="16200000">
            <a:off x="-1231900" y="1455738"/>
            <a:ext cx="2808287" cy="274638"/>
          </a:xfrm>
          <a:prstGeom prst="rect">
            <a:avLst/>
          </a:prstGeom>
          <a:noFill/>
          <a:ln w="9525">
            <a:noFill/>
            <a:miter lim="800000"/>
            <a:headEnd/>
            <a:tailEnd/>
          </a:ln>
          <a:effectLst/>
        </p:spPr>
        <p:txBody>
          <a:bodyPr>
            <a:spAutoFit/>
          </a:bodyPr>
          <a:lstStyle/>
          <a:p>
            <a:pPr>
              <a:spcBef>
                <a:spcPct val="50000"/>
              </a:spcBef>
            </a:pPr>
            <a:r>
              <a:rPr lang="es-CR" sz="1200" b="1">
                <a:solidFill>
                  <a:schemeClr val="bg1"/>
                </a:solidFill>
              </a:rPr>
              <a:t>www.destrezascomerciales.com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jpeg"/><Relationship Id="rId7"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2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slide" Target="slide3.xml"/><Relationship Id="rId4" Type="http://schemas.openxmlformats.org/officeDocument/2006/relationships/slide" Target="slide22.xml"/></Relationships>
</file>

<file path=ppt/slides/_rels/slide1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slide" Target="slide4.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slide" Target="slide3.xml"/><Relationship Id="rId4" Type="http://schemas.openxmlformats.org/officeDocument/2006/relationships/slide" Target="slide2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slide" Target="slide4.xml"/><Relationship Id="rId4" Type="http://schemas.openxmlformats.org/officeDocument/2006/relationships/slide" Target="slide22.xml"/></Relationships>
</file>

<file path=ppt/slides/_rels/slide14.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slide" Target="slide5.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slide" Target="slide4.xml"/><Relationship Id="rId4" Type="http://schemas.openxmlformats.org/officeDocument/2006/relationships/slide" Target="slide2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slide" Target="slide5.xml"/><Relationship Id="rId4" Type="http://schemas.openxmlformats.org/officeDocument/2006/relationships/slide" Target="slide2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slide" Target="slide5.xml"/><Relationship Id="rId4" Type="http://schemas.openxmlformats.org/officeDocument/2006/relationships/slide" Target="slide22.xml"/></Relationships>
</file>

<file path=ppt/slides/_rels/slide18.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slide" Target="slide6.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slide" Target="slide6.xml"/><Relationship Id="rId4" Type="http://schemas.openxmlformats.org/officeDocument/2006/relationships/slide" Target="slide22.xml"/></Relationships>
</file>

<file path=ppt/slides/_rels/slide2.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slide" Target="slide9.xml"/><Relationship Id="rId4" Type="http://schemas.openxmlformats.org/officeDocument/2006/relationships/slide" Target="slide8.xml"/></Relationships>
</file>

<file path=ppt/slides/_rels/slide20.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slide" Target="slide6.xml"/></Relationships>
</file>

<file path=ppt/slides/_rels/slide22.xml.rels><?xml version="1.0" encoding="UTF-8" standalone="yes"?>
<Relationships xmlns="http://schemas.openxmlformats.org/package/2006/relationships"><Relationship Id="rId3" Type="http://schemas.openxmlformats.org/officeDocument/2006/relationships/hyperlink" Target="http://www.destrezascomerciales.com/"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slide" Target="slide1.xml"/><Relationship Id="rId4" Type="http://schemas.openxmlformats.org/officeDocument/2006/relationships/hyperlink" Target="mailto:ventas@destrezascomerciales.com" TargetMode="External"/></Relationships>
</file>

<file path=ppt/slides/_rels/slide3.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slide" Target="slide12.xml"/><Relationship Id="rId4" Type="http://schemas.openxmlformats.org/officeDocument/2006/relationships/slide" Target="slide11.xml"/></Relationships>
</file>

<file path=ppt/slides/_rels/slide4.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slide" Target="slide15.xml"/><Relationship Id="rId4" Type="http://schemas.openxmlformats.org/officeDocument/2006/relationships/slide" Target="slide14.xml"/></Relationships>
</file>

<file path=ppt/slides/_rels/slide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slide" Target="slide18.xml"/><Relationship Id="rId4" Type="http://schemas.openxmlformats.org/officeDocument/2006/relationships/slide" Target="slide17.xml"/></Relationships>
</file>

<file path=ppt/slides/_rels/slide6.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slide" Target="slide21.xml"/><Relationship Id="rId4" Type="http://schemas.openxmlformats.org/officeDocument/2006/relationships/slide" Target="slide20.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slide" Target="slide2.xml"/><Relationship Id="rId4" Type="http://schemas.openxmlformats.org/officeDocument/2006/relationships/slide" Target="slide2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slide" Target="slide2.xml"/><Relationship Id="rId4" Type="http://schemas.openxmlformats.org/officeDocument/2006/relationships/slide" Target="slide22.xml"/></Relationships>
</file>

<file path=ppt/slides/_rels/slide9.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slide" Target="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a:hlinkClick r:id="" action="ppaction://noaction" highlightClick="1"/>
          </p:cNvPr>
          <p:cNvSpPr>
            <a:spLocks noChangeArrowheads="1"/>
          </p:cNvSpPr>
          <p:nvPr/>
        </p:nvSpPr>
        <p:spPr bwMode="auto">
          <a:xfrm>
            <a:off x="0" y="0"/>
            <a:ext cx="9144000" cy="6858000"/>
          </a:xfrm>
          <a:prstGeom prst="rect">
            <a:avLst/>
          </a:prstGeom>
          <a:gradFill rotWithShape="1">
            <a:gsLst>
              <a:gs pos="0">
                <a:schemeClr val="accent1"/>
              </a:gs>
              <a:gs pos="100000">
                <a:schemeClr val="accent2"/>
              </a:gs>
            </a:gsLst>
            <a:lin ang="2700000" scaled="1"/>
          </a:gradFill>
          <a:ln w="9525">
            <a:solidFill>
              <a:schemeClr val="tx1"/>
            </a:solidFill>
            <a:miter lim="800000"/>
            <a:headEnd/>
            <a:tailEnd/>
          </a:ln>
          <a:effectLst/>
        </p:spPr>
        <p:txBody>
          <a:bodyPr wrap="none" anchor="ctr"/>
          <a:lstStyle/>
          <a:p>
            <a:endParaRPr lang="en-US"/>
          </a:p>
        </p:txBody>
      </p:sp>
      <p:sp>
        <p:nvSpPr>
          <p:cNvPr id="2057" name="Line 9">
            <a:hlinkClick r:id="" action="ppaction://noaction" highlightClick="1"/>
          </p:cNvPr>
          <p:cNvSpPr>
            <a:spLocks noChangeShapeType="1"/>
          </p:cNvSpPr>
          <p:nvPr/>
        </p:nvSpPr>
        <p:spPr bwMode="auto">
          <a:xfrm>
            <a:off x="827088" y="1484313"/>
            <a:ext cx="3889375" cy="0"/>
          </a:xfrm>
          <a:prstGeom prst="line">
            <a:avLst/>
          </a:prstGeom>
          <a:noFill/>
          <a:ln w="98425">
            <a:solidFill>
              <a:srgbClr val="CC3300"/>
            </a:solidFill>
            <a:round/>
            <a:headEnd/>
            <a:tailEnd/>
          </a:ln>
          <a:effectLst/>
        </p:spPr>
        <p:txBody>
          <a:bodyPr/>
          <a:lstStyle/>
          <a:p>
            <a:endParaRPr lang="en-US"/>
          </a:p>
        </p:txBody>
      </p:sp>
      <p:sp>
        <p:nvSpPr>
          <p:cNvPr id="2055" name="WordArt 7">
            <a:hlinkClick r:id="" action="ppaction://noaction" highlightClick="1"/>
          </p:cNvPr>
          <p:cNvSpPr>
            <a:spLocks noChangeArrowheads="1" noChangeShapeType="1" noTextEdit="1"/>
          </p:cNvSpPr>
          <p:nvPr/>
        </p:nvSpPr>
        <p:spPr bwMode="auto">
          <a:xfrm>
            <a:off x="468313" y="549275"/>
            <a:ext cx="4391025" cy="935038"/>
          </a:xfrm>
          <a:prstGeom prst="rect">
            <a:avLst/>
          </a:prstGeom>
        </p:spPr>
        <p:txBody>
          <a:bodyPr wrap="none" fromWordArt="1">
            <a:prstTxWarp prst="textPlain">
              <a:avLst>
                <a:gd name="adj" fmla="val 50000"/>
              </a:avLst>
            </a:prstTxWarp>
          </a:bodyPr>
          <a:lstStyle/>
          <a:p>
            <a:pPr algn="ctr"/>
            <a:r>
              <a:rPr lang="en-US" sz="3600" kern="10">
                <a:ln w="9525">
                  <a:solidFill>
                    <a:schemeClr val="bg1"/>
                  </a:solidFill>
                  <a:round/>
                  <a:headEnd/>
                  <a:tailEnd/>
                </a:ln>
                <a:solidFill>
                  <a:schemeClr val="bg1"/>
                </a:solidFill>
                <a:effectLst>
                  <a:outerShdw dist="107763" dir="8100000" algn="ctr" rotWithShape="0">
                    <a:schemeClr val="tx2">
                      <a:alpha val="50000"/>
                    </a:schemeClr>
                  </a:outerShdw>
                </a:effectLst>
                <a:latin typeface="Arial Black"/>
              </a:rPr>
              <a:t>¿Porqué NO?</a:t>
            </a:r>
          </a:p>
        </p:txBody>
      </p:sp>
      <p:sp>
        <p:nvSpPr>
          <p:cNvPr id="2056" name="WordArt 8">
            <a:hlinkClick r:id="" action="ppaction://noaction" highlightClick="1"/>
          </p:cNvPr>
          <p:cNvSpPr>
            <a:spLocks noChangeArrowheads="1" noChangeShapeType="1" noTextEdit="1"/>
          </p:cNvSpPr>
          <p:nvPr/>
        </p:nvSpPr>
        <p:spPr bwMode="auto">
          <a:xfrm>
            <a:off x="107950" y="0"/>
            <a:ext cx="1122363" cy="1085850"/>
          </a:xfrm>
          <a:prstGeom prst="rect">
            <a:avLst/>
          </a:prstGeom>
        </p:spPr>
        <p:txBody>
          <a:bodyPr wrap="none" fromWordArt="1">
            <a:prstTxWarp prst="textSlantUp">
              <a:avLst>
                <a:gd name="adj" fmla="val 55556"/>
              </a:avLst>
            </a:prstTxWarp>
          </a:bodyPr>
          <a:lstStyle/>
          <a:p>
            <a:pPr algn="ctr"/>
            <a:r>
              <a:rPr lang="en-US" sz="3600" kern="10">
                <a:ln w="9525">
                  <a:solidFill>
                    <a:schemeClr val="tx1"/>
                  </a:solidFill>
                  <a:round/>
                  <a:headEnd/>
                  <a:tailEnd/>
                </a:ln>
                <a:solidFill>
                  <a:srgbClr val="FF6600"/>
                </a:solidFill>
                <a:effectLst>
                  <a:outerShdw dist="107763" dir="8100000" algn="ctr" rotWithShape="0">
                    <a:schemeClr val="bg1">
                      <a:alpha val="50000"/>
                    </a:schemeClr>
                  </a:outerShdw>
                </a:effectLst>
                <a:latin typeface="Arial Black"/>
              </a:rPr>
              <a:t>Juego</a:t>
            </a:r>
          </a:p>
        </p:txBody>
      </p:sp>
      <p:sp>
        <p:nvSpPr>
          <p:cNvPr id="2058" name="Text Box 10" descr="Malla púrpura">
            <a:hlinkClick r:id="" action="ppaction://noaction" highlightClick="1"/>
          </p:cNvPr>
          <p:cNvSpPr txBox="1">
            <a:spLocks noChangeArrowheads="1"/>
          </p:cNvSpPr>
          <p:nvPr/>
        </p:nvSpPr>
        <p:spPr bwMode="auto">
          <a:xfrm>
            <a:off x="323850" y="1958975"/>
            <a:ext cx="4752975" cy="2909888"/>
          </a:xfrm>
          <a:prstGeom prst="rect">
            <a:avLst/>
          </a:prstGeom>
          <a:blipFill dpi="0" rotWithShape="1">
            <a:blip r:embed="rId3" cstate="print"/>
            <a:srcRect/>
            <a:tile tx="0" ty="0" sx="100000" sy="100000" flip="none" algn="tl"/>
          </a:blipFill>
          <a:ln w="9525">
            <a:noFill/>
            <a:miter lim="800000"/>
            <a:headEnd/>
            <a:tailEnd/>
          </a:ln>
          <a:effectLst>
            <a:outerShdw dist="107763" dir="8100000" algn="ctr" rotWithShape="0">
              <a:schemeClr val="bg1">
                <a:alpha val="50000"/>
              </a:schemeClr>
            </a:outerShdw>
          </a:effectLst>
        </p:spPr>
        <p:txBody>
          <a:bodyPr>
            <a:spAutoFit/>
          </a:bodyPr>
          <a:lstStyle/>
          <a:p>
            <a:pPr>
              <a:spcBef>
                <a:spcPct val="50000"/>
              </a:spcBef>
            </a:pPr>
            <a:r>
              <a:rPr lang="es-CR" sz="1600" b="1" u="sng">
                <a:solidFill>
                  <a:schemeClr val="bg1"/>
                </a:solidFill>
                <a:latin typeface="Arial Narrow" pitchFamily="34" charset="0"/>
              </a:rPr>
              <a:t>Instrucciones</a:t>
            </a:r>
            <a:r>
              <a:rPr lang="es-CR" sz="1400" b="1">
                <a:solidFill>
                  <a:schemeClr val="bg1"/>
                </a:solidFill>
                <a:latin typeface="Arial Narrow" pitchFamily="34" charset="0"/>
              </a:rPr>
              <a:t>:</a:t>
            </a:r>
          </a:p>
          <a:p>
            <a:pPr>
              <a:spcBef>
                <a:spcPct val="50000"/>
              </a:spcBef>
            </a:pPr>
            <a:r>
              <a:rPr lang="es-CR" sz="1400" b="1">
                <a:solidFill>
                  <a:schemeClr val="bg1"/>
                </a:solidFill>
                <a:latin typeface="Arial Narrow" pitchFamily="34" charset="0"/>
              </a:rPr>
              <a:t>Este juego consiste en descubrir </a:t>
            </a:r>
            <a:r>
              <a:rPr lang="es-CR" sz="1600" b="1">
                <a:solidFill>
                  <a:schemeClr val="bg1"/>
                </a:solidFill>
                <a:latin typeface="Arial Narrow" pitchFamily="34" charset="0"/>
              </a:rPr>
              <a:t>porqué</a:t>
            </a:r>
            <a:r>
              <a:rPr lang="es-CR" sz="1400" b="1">
                <a:solidFill>
                  <a:schemeClr val="bg1"/>
                </a:solidFill>
                <a:latin typeface="Arial Narrow" pitchFamily="34" charset="0"/>
              </a:rPr>
              <a:t> no es correcto hacer ciertas acciones con clientes.</a:t>
            </a:r>
          </a:p>
          <a:p>
            <a:pPr>
              <a:spcBef>
                <a:spcPct val="50000"/>
              </a:spcBef>
            </a:pPr>
            <a:r>
              <a:rPr lang="es-CR" sz="1400" b="1">
                <a:solidFill>
                  <a:schemeClr val="bg1"/>
                </a:solidFill>
                <a:latin typeface="Arial Narrow" pitchFamily="34" charset="0"/>
              </a:rPr>
              <a:t>Vas a encontrar varias acciones que se hacen con clientes y debes encontrar la razón por la cual es </a:t>
            </a:r>
            <a:r>
              <a:rPr lang="es-CR" sz="1600" b="1">
                <a:solidFill>
                  <a:schemeClr val="bg1"/>
                </a:solidFill>
                <a:latin typeface="Arial Narrow" pitchFamily="34" charset="0"/>
              </a:rPr>
              <a:t>incorrecto</a:t>
            </a:r>
            <a:r>
              <a:rPr lang="es-CR" sz="1400" b="1">
                <a:solidFill>
                  <a:schemeClr val="bg1"/>
                </a:solidFill>
                <a:latin typeface="Arial Narrow" pitchFamily="34" charset="0"/>
              </a:rPr>
              <a:t>. </a:t>
            </a:r>
          </a:p>
          <a:p>
            <a:pPr>
              <a:spcBef>
                <a:spcPct val="50000"/>
              </a:spcBef>
            </a:pPr>
            <a:r>
              <a:rPr lang="es-CR" sz="1400" b="1">
                <a:solidFill>
                  <a:schemeClr val="bg1"/>
                </a:solidFill>
                <a:latin typeface="Arial Narrow" pitchFamily="34" charset="0"/>
              </a:rPr>
              <a:t>Si la opción que escogiste NO es la adecuada te saldrá un cara triste indicándote tu error. Cuando encuentres la opción correcta te saldrá una cara alegre y te dejara pasar a la siguiente acción.</a:t>
            </a:r>
          </a:p>
          <a:p>
            <a:pPr>
              <a:spcBef>
                <a:spcPct val="50000"/>
              </a:spcBef>
            </a:pPr>
            <a:r>
              <a:rPr lang="es-CR" sz="1400" b="1">
                <a:solidFill>
                  <a:schemeClr val="bg1"/>
                </a:solidFill>
                <a:latin typeface="Arial Narrow" pitchFamily="34" charset="0"/>
              </a:rPr>
              <a:t>Puedes salirte del juego cuando quieras.</a:t>
            </a:r>
          </a:p>
          <a:p>
            <a:pPr>
              <a:spcBef>
                <a:spcPct val="50000"/>
              </a:spcBef>
            </a:pPr>
            <a:r>
              <a:rPr lang="es-CR" sz="1600" b="1" i="1">
                <a:solidFill>
                  <a:schemeClr val="bg1"/>
                </a:solidFill>
                <a:latin typeface="Bell Gothic Std Black" pitchFamily="34" charset="0"/>
              </a:rPr>
              <a:t>Suerte!!! Y aprende</a:t>
            </a:r>
          </a:p>
        </p:txBody>
      </p:sp>
      <p:pic>
        <p:nvPicPr>
          <p:cNvPr id="2060" name="Picture 12">
            <a:hlinkClick r:id="" action="ppaction://noaction" highlightClick="1"/>
          </p:cNvPr>
          <p:cNvPicPr>
            <a:picLocks noChangeAspect="1" noChangeArrowheads="1"/>
          </p:cNvPicPr>
          <p:nvPr/>
        </p:nvPicPr>
        <p:blipFill>
          <a:blip r:embed="rId4" cstate="print"/>
          <a:srcRect/>
          <a:stretch>
            <a:fillRect/>
          </a:stretch>
        </p:blipFill>
        <p:spPr bwMode="auto">
          <a:xfrm>
            <a:off x="5435600" y="1412875"/>
            <a:ext cx="1633538" cy="1655763"/>
          </a:xfrm>
          <a:prstGeom prst="rect">
            <a:avLst/>
          </a:prstGeom>
          <a:noFill/>
          <a:ln w="9525">
            <a:noFill/>
            <a:miter lim="800000"/>
            <a:headEnd/>
            <a:tailEnd/>
          </a:ln>
          <a:effectLst>
            <a:outerShdw dist="107763" dir="8100000" algn="ctr" rotWithShape="0">
              <a:schemeClr val="bg1">
                <a:alpha val="50000"/>
              </a:schemeClr>
            </a:outerShdw>
          </a:effectLst>
        </p:spPr>
      </p:pic>
      <p:pic>
        <p:nvPicPr>
          <p:cNvPr id="2062" name="Picture 14">
            <a:hlinkClick r:id="" action="ppaction://noaction" highlightClick="1"/>
          </p:cNvPr>
          <p:cNvPicPr>
            <a:picLocks noChangeAspect="1" noChangeArrowheads="1"/>
          </p:cNvPicPr>
          <p:nvPr/>
        </p:nvPicPr>
        <p:blipFill>
          <a:blip r:embed="rId5" cstate="print"/>
          <a:srcRect/>
          <a:stretch>
            <a:fillRect/>
          </a:stretch>
        </p:blipFill>
        <p:spPr bwMode="auto">
          <a:xfrm>
            <a:off x="7308850" y="3284538"/>
            <a:ext cx="1544638" cy="1625600"/>
          </a:xfrm>
          <a:prstGeom prst="rect">
            <a:avLst/>
          </a:prstGeom>
          <a:noFill/>
          <a:ln w="9525">
            <a:noFill/>
            <a:miter lim="800000"/>
            <a:headEnd/>
            <a:tailEnd/>
          </a:ln>
          <a:effectLst>
            <a:outerShdw dist="107763" dir="8100000" algn="ctr" rotWithShape="0">
              <a:schemeClr val="bg1">
                <a:alpha val="50000"/>
              </a:schemeClr>
            </a:outerShdw>
          </a:effectLst>
        </p:spPr>
      </p:pic>
      <p:sp>
        <p:nvSpPr>
          <p:cNvPr id="2065" name="Text Box 17"/>
          <p:cNvSpPr txBox="1">
            <a:spLocks noChangeArrowheads="1"/>
          </p:cNvSpPr>
          <p:nvPr/>
        </p:nvSpPr>
        <p:spPr bwMode="auto">
          <a:xfrm>
            <a:off x="323850" y="6308725"/>
            <a:ext cx="720725" cy="304800"/>
          </a:xfrm>
          <a:prstGeom prst="rect">
            <a:avLst/>
          </a:prstGeom>
          <a:solidFill>
            <a:srgbClr val="CCFFFF"/>
          </a:solidFill>
          <a:ln w="9525">
            <a:noFill/>
            <a:miter lim="800000"/>
            <a:headEnd/>
            <a:tailEnd/>
          </a:ln>
          <a:effectLst/>
        </p:spPr>
        <p:txBody>
          <a:bodyPr>
            <a:spAutoFit/>
          </a:bodyPr>
          <a:lstStyle/>
          <a:p>
            <a:pPr algn="ctr">
              <a:spcBef>
                <a:spcPct val="50000"/>
              </a:spcBef>
            </a:pPr>
            <a:r>
              <a:rPr lang="es-CR" sz="1400" b="1">
                <a:hlinkClick r:id="rId6" action="ppaction://hlinksldjump"/>
              </a:rPr>
              <a:t>SALIR</a:t>
            </a:r>
            <a:endParaRPr lang="es-CR" sz="1400" b="1"/>
          </a:p>
        </p:txBody>
      </p:sp>
      <p:sp>
        <p:nvSpPr>
          <p:cNvPr id="2066" name="Text Box 18"/>
          <p:cNvSpPr txBox="1">
            <a:spLocks noChangeArrowheads="1"/>
          </p:cNvSpPr>
          <p:nvPr/>
        </p:nvSpPr>
        <p:spPr bwMode="auto">
          <a:xfrm>
            <a:off x="7308850" y="5734050"/>
            <a:ext cx="1439863" cy="514350"/>
          </a:xfrm>
          <a:prstGeom prst="rect">
            <a:avLst/>
          </a:prstGeom>
          <a:solidFill>
            <a:srgbClr val="CCFFFF"/>
          </a:solidFill>
          <a:ln w="57150">
            <a:solidFill>
              <a:srgbClr val="990000"/>
            </a:solid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sz="2400" b="1">
                <a:hlinkClick r:id="rId7" action="ppaction://hlinksldjump"/>
              </a:rPr>
              <a:t>INICIO</a:t>
            </a:r>
            <a:endParaRPr lang="es-CR" sz="2400" b="1"/>
          </a:p>
        </p:txBody>
      </p:sp>
      <p:pic>
        <p:nvPicPr>
          <p:cNvPr id="2067" name="Picture 19">
            <a:hlinkClick r:id="" action="ppaction://noaction" highlightClick="1"/>
          </p:cNvPr>
          <p:cNvPicPr>
            <a:picLocks noChangeAspect="1" noChangeArrowheads="1"/>
          </p:cNvPicPr>
          <p:nvPr/>
        </p:nvPicPr>
        <p:blipFill>
          <a:blip r:embed="rId8" cstate="print"/>
          <a:srcRect/>
          <a:stretch>
            <a:fillRect/>
          </a:stretch>
        </p:blipFill>
        <p:spPr bwMode="auto">
          <a:xfrm>
            <a:off x="3851275" y="5300663"/>
            <a:ext cx="1235075" cy="1368425"/>
          </a:xfrm>
          <a:prstGeom prst="rect">
            <a:avLst/>
          </a:prstGeom>
          <a:noFill/>
          <a:ln w="9525">
            <a:noFill/>
            <a:miter lim="800000"/>
            <a:headEnd/>
            <a:tailEnd/>
          </a:ln>
          <a:effectLst>
            <a:outerShdw dist="107763" dir="8100000" algn="ctr" rotWithShape="0">
              <a:schemeClr val="bg1">
                <a:alpha val="50000"/>
              </a:schemeClr>
            </a:outerShdw>
          </a:effectLst>
        </p:spPr>
      </p:pic>
      <p:sp>
        <p:nvSpPr>
          <p:cNvPr id="2069" name="Text Box 21">
            <a:hlinkClick r:id="" action="ppaction://noaction" highlightClick="1"/>
          </p:cNvPr>
          <p:cNvSpPr txBox="1">
            <a:spLocks noChangeArrowheads="1"/>
          </p:cNvSpPr>
          <p:nvPr/>
        </p:nvSpPr>
        <p:spPr bwMode="auto">
          <a:xfrm>
            <a:off x="5724525" y="171450"/>
            <a:ext cx="2952750" cy="304800"/>
          </a:xfrm>
          <a:prstGeom prst="rect">
            <a:avLst/>
          </a:prstGeom>
          <a:solidFill>
            <a:schemeClr val="accent2"/>
          </a:solidFill>
          <a:ln w="9525">
            <a:noFill/>
            <a:miter lim="800000"/>
            <a:headEnd/>
            <a:tailEnd/>
          </a:ln>
          <a:effectLst/>
        </p:spPr>
        <p:txBody>
          <a:bodyPr>
            <a:spAutoFit/>
          </a:bodyPr>
          <a:lstStyle/>
          <a:p>
            <a:pPr algn="ctr">
              <a:spcBef>
                <a:spcPct val="50000"/>
              </a:spcBef>
            </a:pPr>
            <a:r>
              <a:rPr lang="es-CR" sz="1400" b="1">
                <a:solidFill>
                  <a:schemeClr val="bg1"/>
                </a:solidFill>
              </a:rPr>
              <a:t>www.destrezascomerciales.com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hlinkClick r:id="" action="ppaction://noaction" highlightClick="1"/>
          </p:cNvPr>
          <p:cNvSpPr>
            <a:spLocks noChangeArrowheads="1"/>
          </p:cNvSpPr>
          <p:nvPr/>
        </p:nvSpPr>
        <p:spPr bwMode="auto">
          <a:xfrm>
            <a:off x="0" y="0"/>
            <a:ext cx="9144000" cy="6858000"/>
          </a:xfrm>
          <a:prstGeom prst="rect">
            <a:avLst/>
          </a:prstGeom>
          <a:gradFill rotWithShape="1">
            <a:gsLst>
              <a:gs pos="0">
                <a:schemeClr val="accent1"/>
              </a:gs>
              <a:gs pos="100000">
                <a:schemeClr val="accent2"/>
              </a:gs>
            </a:gsLst>
            <a:lin ang="2700000" scaled="1"/>
          </a:gradFill>
          <a:ln w="9525">
            <a:solidFill>
              <a:schemeClr val="tx1"/>
            </a:solidFill>
            <a:miter lim="800000"/>
            <a:headEnd/>
            <a:tailEnd/>
          </a:ln>
          <a:effectLst/>
        </p:spPr>
        <p:txBody>
          <a:bodyPr wrap="none" anchor="ctr"/>
          <a:lstStyle/>
          <a:p>
            <a:endParaRPr lang="en-US"/>
          </a:p>
        </p:txBody>
      </p:sp>
      <p:pic>
        <p:nvPicPr>
          <p:cNvPr id="19459" name="Picture 3">
            <a:hlinkClick r:id="" action="ppaction://noaction" highlightClick="1"/>
          </p:cNvPr>
          <p:cNvPicPr>
            <a:picLocks noChangeAspect="1" noChangeArrowheads="1"/>
          </p:cNvPicPr>
          <p:nvPr/>
        </p:nvPicPr>
        <p:blipFill>
          <a:blip r:embed="rId3" cstate="print"/>
          <a:srcRect/>
          <a:stretch>
            <a:fillRect/>
          </a:stretch>
        </p:blipFill>
        <p:spPr bwMode="auto">
          <a:xfrm>
            <a:off x="5724525" y="620713"/>
            <a:ext cx="2189163" cy="2303462"/>
          </a:xfrm>
          <a:prstGeom prst="rect">
            <a:avLst/>
          </a:prstGeom>
          <a:noFill/>
          <a:ln w="9525">
            <a:noFill/>
            <a:miter lim="800000"/>
            <a:headEnd/>
            <a:tailEnd/>
          </a:ln>
          <a:effectLst>
            <a:outerShdw dist="107763" dir="8100000" algn="ctr" rotWithShape="0">
              <a:schemeClr val="bg1">
                <a:alpha val="50000"/>
              </a:schemeClr>
            </a:outerShdw>
          </a:effectLst>
        </p:spPr>
      </p:pic>
      <p:sp>
        <p:nvSpPr>
          <p:cNvPr id="19460" name="Text Box 4">
            <a:hlinkClick r:id="" action="ppaction://noaction" highlightClick="1"/>
          </p:cNvPr>
          <p:cNvSpPr txBox="1">
            <a:spLocks noChangeArrowheads="1"/>
          </p:cNvSpPr>
          <p:nvPr/>
        </p:nvSpPr>
        <p:spPr bwMode="auto">
          <a:xfrm>
            <a:off x="755650" y="3213100"/>
            <a:ext cx="7632700" cy="2282825"/>
          </a:xfrm>
          <a:prstGeom prst="rect">
            <a:avLst/>
          </a:prstGeom>
          <a:solidFill>
            <a:schemeClr val="accent2"/>
          </a:solidFill>
          <a:ln w="9525">
            <a:no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sz="2400" b="1">
                <a:solidFill>
                  <a:schemeClr val="bg1"/>
                </a:solidFill>
              </a:rPr>
              <a:t>Es cierto que debemos saber el nombre del cliente, sin embargo Francisco debió conocerlo desde el inicio.  Debió escribirlo en algún lado para no olvidarlo. En muchos casos tenemos el nombre del cliente en nuestros sistemas y eso hace más grave una atención así.</a:t>
            </a:r>
          </a:p>
        </p:txBody>
      </p:sp>
      <p:sp>
        <p:nvSpPr>
          <p:cNvPr id="19461" name="Text Box 5"/>
          <p:cNvSpPr txBox="1">
            <a:spLocks noChangeArrowheads="1"/>
          </p:cNvSpPr>
          <p:nvPr/>
        </p:nvSpPr>
        <p:spPr bwMode="auto">
          <a:xfrm>
            <a:off x="755650" y="6157913"/>
            <a:ext cx="936625" cy="366712"/>
          </a:xfrm>
          <a:prstGeom prst="rect">
            <a:avLst/>
          </a:prstGeom>
          <a:solidFill>
            <a:schemeClr val="accent1"/>
          </a:solidFill>
          <a:ln w="9525">
            <a:noFill/>
            <a:miter lim="800000"/>
            <a:headEnd/>
            <a:tailEnd/>
          </a:ln>
          <a:effectLst/>
        </p:spPr>
        <p:txBody>
          <a:bodyPr>
            <a:spAutoFit/>
          </a:bodyPr>
          <a:lstStyle/>
          <a:p>
            <a:pPr algn="ctr">
              <a:spcBef>
                <a:spcPct val="50000"/>
              </a:spcBef>
            </a:pPr>
            <a:r>
              <a:rPr lang="es-CR" b="1">
                <a:hlinkClick r:id="rId4" action="ppaction://hlinksldjump"/>
              </a:rPr>
              <a:t>SALIR</a:t>
            </a:r>
            <a:endParaRPr lang="es-CR" b="1"/>
          </a:p>
        </p:txBody>
      </p:sp>
      <p:sp>
        <p:nvSpPr>
          <p:cNvPr id="19462" name="Text Box 6"/>
          <p:cNvSpPr txBox="1">
            <a:spLocks noChangeArrowheads="1"/>
          </p:cNvSpPr>
          <p:nvPr/>
        </p:nvSpPr>
        <p:spPr bwMode="auto">
          <a:xfrm>
            <a:off x="5940425" y="6016625"/>
            <a:ext cx="2952750" cy="581025"/>
          </a:xfrm>
          <a:prstGeom prst="rect">
            <a:avLst/>
          </a:prstGeom>
          <a:solidFill>
            <a:schemeClr val="accent1"/>
          </a:solidFill>
          <a:ln w="9525">
            <a:no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sz="1600" b="1">
                <a:hlinkClick r:id="rId5" action="ppaction://hlinksldjump"/>
              </a:rPr>
              <a:t>REGRESA A BUSCAR LA OPCION CORRECTA</a:t>
            </a:r>
            <a:endParaRPr lang="es-CR" sz="1600" b="1"/>
          </a:p>
        </p:txBody>
      </p:sp>
      <p:sp>
        <p:nvSpPr>
          <p:cNvPr id="19463" name="WordArt 7">
            <a:hlinkClick r:id="" action="ppaction://noaction" highlightClick="1"/>
          </p:cNvPr>
          <p:cNvSpPr>
            <a:spLocks noChangeArrowheads="1" noChangeShapeType="1" noTextEdit="1"/>
          </p:cNvSpPr>
          <p:nvPr/>
        </p:nvSpPr>
        <p:spPr bwMode="auto">
          <a:xfrm>
            <a:off x="827088" y="1341438"/>
            <a:ext cx="4392612" cy="1223962"/>
          </a:xfrm>
          <a:prstGeom prst="rect">
            <a:avLst/>
          </a:prstGeom>
        </p:spPr>
        <p:txBody>
          <a:bodyPr wrap="none" fromWordArt="1">
            <a:prstTxWarp prst="textPlain">
              <a:avLst>
                <a:gd name="adj" fmla="val 50000"/>
              </a:avLst>
            </a:prstTxWarp>
          </a:bodyPr>
          <a:lstStyle/>
          <a:p>
            <a:pPr algn="ctr"/>
            <a:r>
              <a:rPr lang="en-US" sz="3600" kern="10">
                <a:ln w="28575">
                  <a:solidFill>
                    <a:srgbClr val="CC3300"/>
                  </a:solidFill>
                  <a:round/>
                  <a:headEnd/>
                  <a:tailEnd/>
                </a:ln>
                <a:solidFill>
                  <a:srgbClr val="990000"/>
                </a:solidFill>
                <a:effectLst>
                  <a:outerShdw dist="107763" dir="8100000" algn="ctr" rotWithShape="0">
                    <a:srgbClr val="868686">
                      <a:alpha val="50000"/>
                    </a:srgbClr>
                  </a:outerShdw>
                </a:effectLst>
                <a:latin typeface="Arial Black"/>
              </a:rPr>
              <a:t>Lo sentimos</a:t>
            </a:r>
          </a:p>
        </p:txBody>
      </p:sp>
      <p:sp>
        <p:nvSpPr>
          <p:cNvPr id="19464" name="Text Box 8"/>
          <p:cNvSpPr txBox="1">
            <a:spLocks noChangeArrowheads="1"/>
          </p:cNvSpPr>
          <p:nvPr/>
        </p:nvSpPr>
        <p:spPr bwMode="auto">
          <a:xfrm>
            <a:off x="179388" y="115888"/>
            <a:ext cx="2311400" cy="244475"/>
          </a:xfrm>
          <a:prstGeom prst="rect">
            <a:avLst/>
          </a:prstGeom>
          <a:noFill/>
          <a:ln w="9525">
            <a:noFill/>
            <a:miter lim="800000"/>
            <a:headEnd/>
            <a:tailEnd/>
          </a:ln>
          <a:effectLst/>
        </p:spPr>
        <p:txBody>
          <a:bodyPr>
            <a:spAutoFit/>
          </a:bodyPr>
          <a:lstStyle/>
          <a:p>
            <a:pPr>
              <a:spcBef>
                <a:spcPct val="50000"/>
              </a:spcBef>
            </a:pPr>
            <a:r>
              <a:rPr lang="es-CR" sz="1000" b="1"/>
              <a:t>www.destrezascomerciales.com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hlinkClick r:id="" action="ppaction://noaction" highlightClick="1"/>
          </p:cNvPr>
          <p:cNvSpPr>
            <a:spLocks noChangeArrowheads="1"/>
          </p:cNvSpPr>
          <p:nvPr/>
        </p:nvSpPr>
        <p:spPr bwMode="auto">
          <a:xfrm>
            <a:off x="0" y="0"/>
            <a:ext cx="9144000" cy="6858000"/>
          </a:xfrm>
          <a:prstGeom prst="rect">
            <a:avLst/>
          </a:prstGeom>
          <a:gradFill rotWithShape="1">
            <a:gsLst>
              <a:gs pos="0">
                <a:schemeClr val="accent1"/>
              </a:gs>
              <a:gs pos="100000">
                <a:schemeClr val="accent2"/>
              </a:gs>
            </a:gsLst>
            <a:lin ang="2700000" scaled="1"/>
          </a:gradFill>
          <a:ln w="9525">
            <a:solidFill>
              <a:schemeClr val="tx1"/>
            </a:solidFill>
            <a:miter lim="800000"/>
            <a:headEnd/>
            <a:tailEnd/>
          </a:ln>
          <a:effectLst/>
        </p:spPr>
        <p:txBody>
          <a:bodyPr wrap="none" anchor="ctr"/>
          <a:lstStyle/>
          <a:p>
            <a:endParaRPr lang="en-US"/>
          </a:p>
        </p:txBody>
      </p:sp>
      <p:sp>
        <p:nvSpPr>
          <p:cNvPr id="21507" name="Text Box 3">
            <a:hlinkClick r:id="" action="ppaction://noaction" highlightClick="1"/>
          </p:cNvPr>
          <p:cNvSpPr txBox="1">
            <a:spLocks noChangeArrowheads="1"/>
          </p:cNvSpPr>
          <p:nvPr/>
        </p:nvSpPr>
        <p:spPr bwMode="auto">
          <a:xfrm>
            <a:off x="755650" y="3213100"/>
            <a:ext cx="7632700" cy="2465388"/>
          </a:xfrm>
          <a:prstGeom prst="rect">
            <a:avLst/>
          </a:prstGeom>
          <a:solidFill>
            <a:schemeClr val="accent2"/>
          </a:solidFill>
          <a:ln w="9525">
            <a:no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sz="2400" b="1">
                <a:solidFill>
                  <a:schemeClr val="bg1"/>
                </a:solidFill>
              </a:rPr>
              <a:t>Es cierto, si ya Francisco lo estaba atendiendo debió haberlo identificado previamente. Preguntarle otra vez le puede enviar el mensaje al cliente que él no estaba concentrado en la atención.</a:t>
            </a:r>
          </a:p>
          <a:p>
            <a:pPr algn="ctr">
              <a:spcBef>
                <a:spcPct val="50000"/>
              </a:spcBef>
            </a:pPr>
            <a:r>
              <a:rPr lang="es-CR" sz="2400" b="1">
                <a:solidFill>
                  <a:srgbClr val="CCFFFF"/>
                </a:solidFill>
              </a:rPr>
              <a:t>FELICIDADES</a:t>
            </a:r>
          </a:p>
        </p:txBody>
      </p:sp>
      <p:sp>
        <p:nvSpPr>
          <p:cNvPr id="21508" name="Text Box 4"/>
          <p:cNvSpPr txBox="1">
            <a:spLocks noChangeArrowheads="1"/>
          </p:cNvSpPr>
          <p:nvPr/>
        </p:nvSpPr>
        <p:spPr bwMode="auto">
          <a:xfrm>
            <a:off x="755650" y="6157913"/>
            <a:ext cx="936625" cy="366712"/>
          </a:xfrm>
          <a:prstGeom prst="rect">
            <a:avLst/>
          </a:prstGeom>
          <a:solidFill>
            <a:schemeClr val="accent1"/>
          </a:solidFill>
          <a:ln w="9525">
            <a:noFill/>
            <a:miter lim="800000"/>
            <a:headEnd/>
            <a:tailEnd/>
          </a:ln>
          <a:effectLst/>
        </p:spPr>
        <p:txBody>
          <a:bodyPr>
            <a:spAutoFit/>
          </a:bodyPr>
          <a:lstStyle/>
          <a:p>
            <a:pPr algn="ctr">
              <a:spcBef>
                <a:spcPct val="50000"/>
              </a:spcBef>
            </a:pPr>
            <a:r>
              <a:rPr lang="es-CR" b="1">
                <a:hlinkClick r:id="rId3" action="ppaction://hlinksldjump"/>
              </a:rPr>
              <a:t>SALIR</a:t>
            </a:r>
            <a:endParaRPr lang="es-CR" b="1"/>
          </a:p>
        </p:txBody>
      </p:sp>
      <p:sp>
        <p:nvSpPr>
          <p:cNvPr id="21509" name="Text Box 5"/>
          <p:cNvSpPr txBox="1">
            <a:spLocks noChangeArrowheads="1"/>
          </p:cNvSpPr>
          <p:nvPr/>
        </p:nvSpPr>
        <p:spPr bwMode="auto">
          <a:xfrm>
            <a:off x="5940425" y="6016625"/>
            <a:ext cx="2952750" cy="581025"/>
          </a:xfrm>
          <a:prstGeom prst="rect">
            <a:avLst/>
          </a:prstGeom>
          <a:solidFill>
            <a:schemeClr val="accent1"/>
          </a:solidFill>
          <a:ln w="9525">
            <a:no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sz="1600" b="1">
                <a:hlinkClick r:id="rId4" action="ppaction://hlinksldjump"/>
              </a:rPr>
              <a:t>PASA A LA SIGUIENTE ACCION</a:t>
            </a:r>
            <a:endParaRPr lang="es-CR" sz="1600" b="1"/>
          </a:p>
        </p:txBody>
      </p:sp>
      <p:sp>
        <p:nvSpPr>
          <p:cNvPr id="21510" name="WordArt 6">
            <a:hlinkClick r:id="" action="ppaction://noaction" highlightClick="1"/>
          </p:cNvPr>
          <p:cNvSpPr>
            <a:spLocks noChangeArrowheads="1" noChangeShapeType="1" noTextEdit="1"/>
          </p:cNvSpPr>
          <p:nvPr/>
        </p:nvSpPr>
        <p:spPr bwMode="auto">
          <a:xfrm>
            <a:off x="827088" y="1412875"/>
            <a:ext cx="4392612" cy="1223963"/>
          </a:xfrm>
          <a:prstGeom prst="rect">
            <a:avLst/>
          </a:prstGeom>
        </p:spPr>
        <p:txBody>
          <a:bodyPr wrap="none" fromWordArt="1">
            <a:prstTxWarp prst="textPlain">
              <a:avLst>
                <a:gd name="adj" fmla="val 50000"/>
              </a:avLst>
            </a:prstTxWarp>
          </a:bodyPr>
          <a:lstStyle/>
          <a:p>
            <a:pPr algn="ctr"/>
            <a:r>
              <a:rPr lang="en-US" sz="3600" kern="10">
                <a:ln w="28575">
                  <a:solidFill>
                    <a:srgbClr val="009900"/>
                  </a:solidFill>
                  <a:round/>
                  <a:headEnd/>
                  <a:tailEnd/>
                </a:ln>
                <a:solidFill>
                  <a:srgbClr val="CCFF33"/>
                </a:solidFill>
                <a:effectLst>
                  <a:outerShdw dist="107763" dir="8100000" algn="ctr" rotWithShape="0">
                    <a:srgbClr val="FF9900">
                      <a:alpha val="50000"/>
                    </a:srgbClr>
                  </a:outerShdw>
                </a:effectLst>
                <a:latin typeface="Arial Black"/>
              </a:rPr>
              <a:t>Excelente</a:t>
            </a:r>
          </a:p>
        </p:txBody>
      </p:sp>
      <p:sp>
        <p:nvSpPr>
          <p:cNvPr id="21511" name="Text Box 7"/>
          <p:cNvSpPr txBox="1">
            <a:spLocks noChangeArrowheads="1"/>
          </p:cNvSpPr>
          <p:nvPr/>
        </p:nvSpPr>
        <p:spPr bwMode="auto">
          <a:xfrm>
            <a:off x="179388" y="115888"/>
            <a:ext cx="2311400" cy="244475"/>
          </a:xfrm>
          <a:prstGeom prst="rect">
            <a:avLst/>
          </a:prstGeom>
          <a:noFill/>
          <a:ln w="9525">
            <a:noFill/>
            <a:miter lim="800000"/>
            <a:headEnd/>
            <a:tailEnd/>
          </a:ln>
          <a:effectLst/>
        </p:spPr>
        <p:txBody>
          <a:bodyPr>
            <a:spAutoFit/>
          </a:bodyPr>
          <a:lstStyle/>
          <a:p>
            <a:pPr>
              <a:spcBef>
                <a:spcPct val="50000"/>
              </a:spcBef>
            </a:pPr>
            <a:r>
              <a:rPr lang="es-CR" sz="1000" b="1"/>
              <a:t>www.destrezascomerciales.com</a:t>
            </a:r>
          </a:p>
        </p:txBody>
      </p:sp>
      <p:pic>
        <p:nvPicPr>
          <p:cNvPr id="21512" name="Picture 8">
            <a:hlinkClick r:id="" action="ppaction://noaction" highlightClick="1"/>
          </p:cNvPr>
          <p:cNvPicPr>
            <a:picLocks noChangeAspect="1" noChangeArrowheads="1"/>
          </p:cNvPicPr>
          <p:nvPr/>
        </p:nvPicPr>
        <p:blipFill>
          <a:blip r:embed="rId5" cstate="print"/>
          <a:srcRect/>
          <a:stretch>
            <a:fillRect/>
          </a:stretch>
        </p:blipFill>
        <p:spPr bwMode="auto">
          <a:xfrm>
            <a:off x="5795963" y="765175"/>
            <a:ext cx="2160587" cy="2016125"/>
          </a:xfrm>
          <a:prstGeom prst="rect">
            <a:avLst/>
          </a:prstGeom>
          <a:noFill/>
          <a:ln w="9525">
            <a:noFill/>
            <a:miter lim="800000"/>
            <a:headEnd/>
            <a:tailEnd/>
          </a:ln>
          <a:effectLst>
            <a:outerShdw dist="107763" dir="8100000" algn="ctr" rotWithShape="0">
              <a:schemeClr val="bg1">
                <a:alpha val="50000"/>
              </a:schemeClr>
            </a:out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hlinkClick r:id="" action="ppaction://noaction" highlightClick="1"/>
          </p:cNvPr>
          <p:cNvSpPr>
            <a:spLocks noChangeArrowheads="1"/>
          </p:cNvSpPr>
          <p:nvPr/>
        </p:nvSpPr>
        <p:spPr bwMode="auto">
          <a:xfrm>
            <a:off x="0" y="0"/>
            <a:ext cx="9144000" cy="6858000"/>
          </a:xfrm>
          <a:prstGeom prst="rect">
            <a:avLst/>
          </a:prstGeom>
          <a:gradFill rotWithShape="1">
            <a:gsLst>
              <a:gs pos="0">
                <a:schemeClr val="accent1"/>
              </a:gs>
              <a:gs pos="100000">
                <a:schemeClr val="accent2"/>
              </a:gs>
            </a:gsLst>
            <a:lin ang="2700000" scaled="1"/>
          </a:gradFill>
          <a:ln w="9525">
            <a:solidFill>
              <a:schemeClr val="tx1"/>
            </a:solidFill>
            <a:miter lim="800000"/>
            <a:headEnd/>
            <a:tailEnd/>
          </a:ln>
          <a:effectLst/>
        </p:spPr>
        <p:txBody>
          <a:bodyPr wrap="none" anchor="ctr"/>
          <a:lstStyle/>
          <a:p>
            <a:endParaRPr lang="en-US"/>
          </a:p>
        </p:txBody>
      </p:sp>
      <p:pic>
        <p:nvPicPr>
          <p:cNvPr id="20483" name="Picture 3">
            <a:hlinkClick r:id="" action="ppaction://noaction" highlightClick="1"/>
          </p:cNvPr>
          <p:cNvPicPr>
            <a:picLocks noChangeAspect="1" noChangeArrowheads="1"/>
          </p:cNvPicPr>
          <p:nvPr/>
        </p:nvPicPr>
        <p:blipFill>
          <a:blip r:embed="rId3" cstate="print"/>
          <a:srcRect/>
          <a:stretch>
            <a:fillRect/>
          </a:stretch>
        </p:blipFill>
        <p:spPr bwMode="auto">
          <a:xfrm>
            <a:off x="5724525" y="620713"/>
            <a:ext cx="2189163" cy="2303462"/>
          </a:xfrm>
          <a:prstGeom prst="rect">
            <a:avLst/>
          </a:prstGeom>
          <a:noFill/>
          <a:ln w="9525">
            <a:noFill/>
            <a:miter lim="800000"/>
            <a:headEnd/>
            <a:tailEnd/>
          </a:ln>
          <a:effectLst>
            <a:outerShdw dist="107763" dir="8100000" algn="ctr" rotWithShape="0">
              <a:schemeClr val="bg1">
                <a:alpha val="50000"/>
              </a:schemeClr>
            </a:outerShdw>
          </a:effectLst>
        </p:spPr>
      </p:pic>
      <p:sp>
        <p:nvSpPr>
          <p:cNvPr id="20484" name="Text Box 4">
            <a:hlinkClick r:id="" action="ppaction://noaction" highlightClick="1"/>
          </p:cNvPr>
          <p:cNvSpPr txBox="1">
            <a:spLocks noChangeArrowheads="1"/>
          </p:cNvSpPr>
          <p:nvPr/>
        </p:nvSpPr>
        <p:spPr bwMode="auto">
          <a:xfrm>
            <a:off x="755650" y="3213100"/>
            <a:ext cx="7632700" cy="1917700"/>
          </a:xfrm>
          <a:prstGeom prst="rect">
            <a:avLst/>
          </a:prstGeom>
          <a:solidFill>
            <a:schemeClr val="accent2"/>
          </a:solidFill>
          <a:ln w="9525">
            <a:no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sz="2400" b="1">
                <a:solidFill>
                  <a:schemeClr val="bg1"/>
                </a:solidFill>
              </a:rPr>
              <a:t>El asunto de fondo no tiene que ver con la forma de preguntar. Francisco ya debía de haber tenido claro el nombre del cliente y recordarlo o anotarlo en algún lado para no tener que preguntar. Eso da una mala señal al cliente.</a:t>
            </a:r>
          </a:p>
        </p:txBody>
      </p:sp>
      <p:sp>
        <p:nvSpPr>
          <p:cNvPr id="20485" name="Text Box 5"/>
          <p:cNvSpPr txBox="1">
            <a:spLocks noChangeArrowheads="1"/>
          </p:cNvSpPr>
          <p:nvPr/>
        </p:nvSpPr>
        <p:spPr bwMode="auto">
          <a:xfrm>
            <a:off x="755650" y="6157913"/>
            <a:ext cx="936625" cy="366712"/>
          </a:xfrm>
          <a:prstGeom prst="rect">
            <a:avLst/>
          </a:prstGeom>
          <a:solidFill>
            <a:schemeClr val="accent1"/>
          </a:solidFill>
          <a:ln w="9525">
            <a:noFill/>
            <a:miter lim="800000"/>
            <a:headEnd/>
            <a:tailEnd/>
          </a:ln>
          <a:effectLst/>
        </p:spPr>
        <p:txBody>
          <a:bodyPr>
            <a:spAutoFit/>
          </a:bodyPr>
          <a:lstStyle/>
          <a:p>
            <a:pPr algn="ctr">
              <a:spcBef>
                <a:spcPct val="50000"/>
              </a:spcBef>
            </a:pPr>
            <a:r>
              <a:rPr lang="es-CR" b="1">
                <a:hlinkClick r:id="rId4" action="ppaction://hlinksldjump"/>
              </a:rPr>
              <a:t>SALIR</a:t>
            </a:r>
            <a:endParaRPr lang="es-CR" b="1"/>
          </a:p>
        </p:txBody>
      </p:sp>
      <p:sp>
        <p:nvSpPr>
          <p:cNvPr id="20486" name="Text Box 6"/>
          <p:cNvSpPr txBox="1">
            <a:spLocks noChangeArrowheads="1"/>
          </p:cNvSpPr>
          <p:nvPr/>
        </p:nvSpPr>
        <p:spPr bwMode="auto">
          <a:xfrm>
            <a:off x="5940425" y="6016625"/>
            <a:ext cx="2952750" cy="581025"/>
          </a:xfrm>
          <a:prstGeom prst="rect">
            <a:avLst/>
          </a:prstGeom>
          <a:solidFill>
            <a:schemeClr val="accent1"/>
          </a:solidFill>
          <a:ln w="9525">
            <a:no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sz="1600" b="1">
                <a:hlinkClick r:id="rId5" action="ppaction://hlinksldjump"/>
              </a:rPr>
              <a:t>REGRESA A BUSCAR LA OPCION CORRECTA</a:t>
            </a:r>
            <a:endParaRPr lang="es-CR" sz="1600" b="1"/>
          </a:p>
        </p:txBody>
      </p:sp>
      <p:sp>
        <p:nvSpPr>
          <p:cNvPr id="20487" name="WordArt 7">
            <a:hlinkClick r:id="" action="ppaction://noaction" highlightClick="1"/>
          </p:cNvPr>
          <p:cNvSpPr>
            <a:spLocks noChangeArrowheads="1" noChangeShapeType="1" noTextEdit="1"/>
          </p:cNvSpPr>
          <p:nvPr/>
        </p:nvSpPr>
        <p:spPr bwMode="auto">
          <a:xfrm>
            <a:off x="827088" y="1341438"/>
            <a:ext cx="4392612" cy="1223962"/>
          </a:xfrm>
          <a:prstGeom prst="rect">
            <a:avLst/>
          </a:prstGeom>
        </p:spPr>
        <p:txBody>
          <a:bodyPr wrap="none" fromWordArt="1">
            <a:prstTxWarp prst="textPlain">
              <a:avLst>
                <a:gd name="adj" fmla="val 50000"/>
              </a:avLst>
            </a:prstTxWarp>
          </a:bodyPr>
          <a:lstStyle/>
          <a:p>
            <a:pPr algn="ctr"/>
            <a:r>
              <a:rPr lang="en-US" sz="3600" kern="10">
                <a:ln w="28575">
                  <a:solidFill>
                    <a:srgbClr val="CC3300"/>
                  </a:solidFill>
                  <a:round/>
                  <a:headEnd/>
                  <a:tailEnd/>
                </a:ln>
                <a:solidFill>
                  <a:srgbClr val="990000"/>
                </a:solidFill>
                <a:effectLst>
                  <a:outerShdw dist="107763" dir="8100000" algn="ctr" rotWithShape="0">
                    <a:srgbClr val="868686">
                      <a:alpha val="50000"/>
                    </a:srgbClr>
                  </a:outerShdw>
                </a:effectLst>
                <a:latin typeface="Arial Black"/>
              </a:rPr>
              <a:t>Lo sentimos</a:t>
            </a:r>
          </a:p>
        </p:txBody>
      </p:sp>
      <p:sp>
        <p:nvSpPr>
          <p:cNvPr id="20488" name="Text Box 8"/>
          <p:cNvSpPr txBox="1">
            <a:spLocks noChangeArrowheads="1"/>
          </p:cNvSpPr>
          <p:nvPr/>
        </p:nvSpPr>
        <p:spPr bwMode="auto">
          <a:xfrm>
            <a:off x="179388" y="115888"/>
            <a:ext cx="2311400" cy="244475"/>
          </a:xfrm>
          <a:prstGeom prst="rect">
            <a:avLst/>
          </a:prstGeom>
          <a:noFill/>
          <a:ln w="9525">
            <a:noFill/>
            <a:miter lim="800000"/>
            <a:headEnd/>
            <a:tailEnd/>
          </a:ln>
          <a:effectLst/>
        </p:spPr>
        <p:txBody>
          <a:bodyPr>
            <a:spAutoFit/>
          </a:bodyPr>
          <a:lstStyle/>
          <a:p>
            <a:pPr>
              <a:spcBef>
                <a:spcPct val="50000"/>
              </a:spcBef>
            </a:pPr>
            <a:r>
              <a:rPr lang="es-CR" sz="1000" b="1"/>
              <a:t>www.destrezascomerciales.com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hlinkClick r:id="" action="ppaction://noaction" highlightClick="1"/>
          </p:cNvPr>
          <p:cNvSpPr>
            <a:spLocks noChangeArrowheads="1"/>
          </p:cNvSpPr>
          <p:nvPr/>
        </p:nvSpPr>
        <p:spPr bwMode="auto">
          <a:xfrm>
            <a:off x="0" y="0"/>
            <a:ext cx="9144000" cy="6858000"/>
          </a:xfrm>
          <a:prstGeom prst="rect">
            <a:avLst/>
          </a:prstGeom>
          <a:gradFill rotWithShape="1">
            <a:gsLst>
              <a:gs pos="0">
                <a:schemeClr val="accent1"/>
              </a:gs>
              <a:gs pos="100000">
                <a:schemeClr val="accent2"/>
              </a:gs>
            </a:gsLst>
            <a:lin ang="2700000" scaled="1"/>
          </a:gradFill>
          <a:ln w="9525">
            <a:solidFill>
              <a:schemeClr val="tx1"/>
            </a:solidFill>
            <a:miter lim="800000"/>
            <a:headEnd/>
            <a:tailEnd/>
          </a:ln>
          <a:effectLst/>
        </p:spPr>
        <p:txBody>
          <a:bodyPr wrap="none" anchor="ctr"/>
          <a:lstStyle/>
          <a:p>
            <a:endParaRPr lang="en-US"/>
          </a:p>
        </p:txBody>
      </p:sp>
      <p:pic>
        <p:nvPicPr>
          <p:cNvPr id="25603" name="Picture 3">
            <a:hlinkClick r:id="" action="ppaction://noaction" highlightClick="1"/>
          </p:cNvPr>
          <p:cNvPicPr>
            <a:picLocks noChangeAspect="1" noChangeArrowheads="1"/>
          </p:cNvPicPr>
          <p:nvPr/>
        </p:nvPicPr>
        <p:blipFill>
          <a:blip r:embed="rId3" cstate="print"/>
          <a:srcRect/>
          <a:stretch>
            <a:fillRect/>
          </a:stretch>
        </p:blipFill>
        <p:spPr bwMode="auto">
          <a:xfrm>
            <a:off x="5724525" y="620713"/>
            <a:ext cx="2189163" cy="2303462"/>
          </a:xfrm>
          <a:prstGeom prst="rect">
            <a:avLst/>
          </a:prstGeom>
          <a:noFill/>
          <a:ln w="9525">
            <a:noFill/>
            <a:miter lim="800000"/>
            <a:headEnd/>
            <a:tailEnd/>
          </a:ln>
          <a:effectLst>
            <a:outerShdw dist="107763" dir="8100000" algn="ctr" rotWithShape="0">
              <a:schemeClr val="bg1">
                <a:alpha val="50000"/>
              </a:schemeClr>
            </a:outerShdw>
          </a:effectLst>
        </p:spPr>
      </p:pic>
      <p:sp>
        <p:nvSpPr>
          <p:cNvPr id="25604" name="Text Box 4">
            <a:hlinkClick r:id="" action="ppaction://noaction" highlightClick="1"/>
          </p:cNvPr>
          <p:cNvSpPr txBox="1">
            <a:spLocks noChangeArrowheads="1"/>
          </p:cNvSpPr>
          <p:nvPr/>
        </p:nvSpPr>
        <p:spPr bwMode="auto">
          <a:xfrm>
            <a:off x="755650" y="3213100"/>
            <a:ext cx="7632700" cy="2282825"/>
          </a:xfrm>
          <a:prstGeom prst="rect">
            <a:avLst/>
          </a:prstGeom>
          <a:solidFill>
            <a:schemeClr val="accent2"/>
          </a:solidFill>
          <a:ln w="9525">
            <a:no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sz="2400" b="1">
                <a:solidFill>
                  <a:schemeClr val="bg1"/>
                </a:solidFill>
              </a:rPr>
              <a:t>Es cierto que el cliente debe esperar ya que Ángela esta atendiendo una llamada. Lo incorrecto es hacerle el gesto.  Puede ser descortés y algunos clientes se pueden molestar por la forma en cómo le dicen que espere. Eso suena como </a:t>
            </a:r>
            <a:r>
              <a:rPr lang="es-CR" sz="2400" b="1" i="1">
                <a:solidFill>
                  <a:schemeClr val="bg1"/>
                </a:solidFill>
              </a:rPr>
              <a:t>quédese ahí y espere.</a:t>
            </a:r>
          </a:p>
        </p:txBody>
      </p:sp>
      <p:sp>
        <p:nvSpPr>
          <p:cNvPr id="25605" name="Text Box 5"/>
          <p:cNvSpPr txBox="1">
            <a:spLocks noChangeArrowheads="1"/>
          </p:cNvSpPr>
          <p:nvPr/>
        </p:nvSpPr>
        <p:spPr bwMode="auto">
          <a:xfrm>
            <a:off x="755650" y="6157913"/>
            <a:ext cx="936625" cy="366712"/>
          </a:xfrm>
          <a:prstGeom prst="rect">
            <a:avLst/>
          </a:prstGeom>
          <a:solidFill>
            <a:schemeClr val="accent1"/>
          </a:solidFill>
          <a:ln w="9525">
            <a:noFill/>
            <a:miter lim="800000"/>
            <a:headEnd/>
            <a:tailEnd/>
          </a:ln>
          <a:effectLst/>
        </p:spPr>
        <p:txBody>
          <a:bodyPr>
            <a:spAutoFit/>
          </a:bodyPr>
          <a:lstStyle/>
          <a:p>
            <a:pPr algn="ctr">
              <a:spcBef>
                <a:spcPct val="50000"/>
              </a:spcBef>
            </a:pPr>
            <a:r>
              <a:rPr lang="es-CR" b="1">
                <a:hlinkClick r:id="rId4" action="ppaction://hlinksldjump"/>
              </a:rPr>
              <a:t>SALIR</a:t>
            </a:r>
            <a:endParaRPr lang="es-CR" b="1"/>
          </a:p>
        </p:txBody>
      </p:sp>
      <p:sp>
        <p:nvSpPr>
          <p:cNvPr id="25606" name="Text Box 6"/>
          <p:cNvSpPr txBox="1">
            <a:spLocks noChangeArrowheads="1"/>
          </p:cNvSpPr>
          <p:nvPr/>
        </p:nvSpPr>
        <p:spPr bwMode="auto">
          <a:xfrm>
            <a:off x="5940425" y="6016625"/>
            <a:ext cx="2952750" cy="581025"/>
          </a:xfrm>
          <a:prstGeom prst="rect">
            <a:avLst/>
          </a:prstGeom>
          <a:solidFill>
            <a:schemeClr val="accent1"/>
          </a:solidFill>
          <a:ln w="9525">
            <a:no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sz="1600" b="1">
                <a:hlinkClick r:id="rId5" action="ppaction://hlinksldjump"/>
              </a:rPr>
              <a:t>REGRESA A BUSCAR LA OPCION CORRECTA</a:t>
            </a:r>
            <a:endParaRPr lang="es-CR" sz="1600" b="1"/>
          </a:p>
        </p:txBody>
      </p:sp>
      <p:sp>
        <p:nvSpPr>
          <p:cNvPr id="25607" name="WordArt 7">
            <a:hlinkClick r:id="" action="ppaction://noaction" highlightClick="1"/>
          </p:cNvPr>
          <p:cNvSpPr>
            <a:spLocks noChangeArrowheads="1" noChangeShapeType="1" noTextEdit="1"/>
          </p:cNvSpPr>
          <p:nvPr/>
        </p:nvSpPr>
        <p:spPr bwMode="auto">
          <a:xfrm>
            <a:off x="827088" y="1341438"/>
            <a:ext cx="4392612" cy="1223962"/>
          </a:xfrm>
          <a:prstGeom prst="rect">
            <a:avLst/>
          </a:prstGeom>
        </p:spPr>
        <p:txBody>
          <a:bodyPr wrap="none" fromWordArt="1">
            <a:prstTxWarp prst="textPlain">
              <a:avLst>
                <a:gd name="adj" fmla="val 50000"/>
              </a:avLst>
            </a:prstTxWarp>
          </a:bodyPr>
          <a:lstStyle/>
          <a:p>
            <a:pPr algn="ctr"/>
            <a:r>
              <a:rPr lang="en-US" sz="3600" kern="10">
                <a:ln w="28575">
                  <a:solidFill>
                    <a:srgbClr val="CC3300"/>
                  </a:solidFill>
                  <a:round/>
                  <a:headEnd/>
                  <a:tailEnd/>
                </a:ln>
                <a:solidFill>
                  <a:srgbClr val="990000"/>
                </a:solidFill>
                <a:effectLst>
                  <a:outerShdw dist="107763" dir="8100000" algn="ctr" rotWithShape="0">
                    <a:srgbClr val="868686">
                      <a:alpha val="50000"/>
                    </a:srgbClr>
                  </a:outerShdw>
                </a:effectLst>
                <a:latin typeface="Arial Black"/>
              </a:rPr>
              <a:t>Lo sentimos</a:t>
            </a:r>
          </a:p>
        </p:txBody>
      </p:sp>
      <p:sp>
        <p:nvSpPr>
          <p:cNvPr id="25608" name="Text Box 8"/>
          <p:cNvSpPr txBox="1">
            <a:spLocks noChangeArrowheads="1"/>
          </p:cNvSpPr>
          <p:nvPr/>
        </p:nvSpPr>
        <p:spPr bwMode="auto">
          <a:xfrm>
            <a:off x="179388" y="115888"/>
            <a:ext cx="2311400" cy="244475"/>
          </a:xfrm>
          <a:prstGeom prst="rect">
            <a:avLst/>
          </a:prstGeom>
          <a:noFill/>
          <a:ln w="9525">
            <a:noFill/>
            <a:miter lim="800000"/>
            <a:headEnd/>
            <a:tailEnd/>
          </a:ln>
          <a:effectLst/>
        </p:spPr>
        <p:txBody>
          <a:bodyPr>
            <a:spAutoFit/>
          </a:bodyPr>
          <a:lstStyle/>
          <a:p>
            <a:pPr>
              <a:spcBef>
                <a:spcPct val="50000"/>
              </a:spcBef>
            </a:pPr>
            <a:r>
              <a:rPr lang="es-CR" sz="1000" b="1"/>
              <a:t>www.destrezascomerciales.com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hlinkClick r:id="" action="ppaction://noaction" highlightClick="1"/>
          </p:cNvPr>
          <p:cNvSpPr>
            <a:spLocks noChangeArrowheads="1"/>
          </p:cNvSpPr>
          <p:nvPr/>
        </p:nvSpPr>
        <p:spPr bwMode="auto">
          <a:xfrm>
            <a:off x="0" y="0"/>
            <a:ext cx="9144000" cy="6858000"/>
          </a:xfrm>
          <a:prstGeom prst="rect">
            <a:avLst/>
          </a:prstGeom>
          <a:gradFill rotWithShape="1">
            <a:gsLst>
              <a:gs pos="0">
                <a:schemeClr val="accent1"/>
              </a:gs>
              <a:gs pos="100000">
                <a:schemeClr val="accent2"/>
              </a:gs>
            </a:gsLst>
            <a:lin ang="2700000" scaled="1"/>
          </a:gradFill>
          <a:ln w="9525">
            <a:solidFill>
              <a:schemeClr val="tx1"/>
            </a:solidFill>
            <a:miter lim="800000"/>
            <a:headEnd/>
            <a:tailEnd/>
          </a:ln>
          <a:effectLst/>
        </p:spPr>
        <p:txBody>
          <a:bodyPr wrap="none" anchor="ctr"/>
          <a:lstStyle/>
          <a:p>
            <a:endParaRPr lang="en-US"/>
          </a:p>
        </p:txBody>
      </p:sp>
      <p:sp>
        <p:nvSpPr>
          <p:cNvPr id="26627" name="Text Box 3">
            <a:hlinkClick r:id="" action="ppaction://noaction" highlightClick="1"/>
          </p:cNvPr>
          <p:cNvSpPr txBox="1">
            <a:spLocks noChangeArrowheads="1"/>
          </p:cNvSpPr>
          <p:nvPr/>
        </p:nvSpPr>
        <p:spPr bwMode="auto">
          <a:xfrm>
            <a:off x="755650" y="3213100"/>
            <a:ext cx="7632700" cy="2465388"/>
          </a:xfrm>
          <a:prstGeom prst="rect">
            <a:avLst/>
          </a:prstGeom>
          <a:solidFill>
            <a:schemeClr val="accent2"/>
          </a:solidFill>
          <a:ln w="9525">
            <a:no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sz="2400" b="1">
                <a:solidFill>
                  <a:schemeClr val="bg1"/>
                </a:solidFill>
              </a:rPr>
              <a:t>Es cierto, lo correcto es hacer el gesto al cliente para que pase y se siente. De seguido se le hace otro gesto indicando que pronto lo atenderemos. Todo ello se hace con una sonrisa. Esto hace al cliente entender que debe esperar.</a:t>
            </a:r>
          </a:p>
          <a:p>
            <a:pPr algn="ctr">
              <a:spcBef>
                <a:spcPct val="50000"/>
              </a:spcBef>
            </a:pPr>
            <a:r>
              <a:rPr lang="es-CR" sz="2400" b="1">
                <a:solidFill>
                  <a:srgbClr val="CCFFFF"/>
                </a:solidFill>
              </a:rPr>
              <a:t>FELICIDADES</a:t>
            </a:r>
          </a:p>
        </p:txBody>
      </p:sp>
      <p:sp>
        <p:nvSpPr>
          <p:cNvPr id="26628" name="Text Box 4"/>
          <p:cNvSpPr txBox="1">
            <a:spLocks noChangeArrowheads="1"/>
          </p:cNvSpPr>
          <p:nvPr/>
        </p:nvSpPr>
        <p:spPr bwMode="auto">
          <a:xfrm>
            <a:off x="755650" y="6157913"/>
            <a:ext cx="936625" cy="366712"/>
          </a:xfrm>
          <a:prstGeom prst="rect">
            <a:avLst/>
          </a:prstGeom>
          <a:solidFill>
            <a:schemeClr val="accent1"/>
          </a:solidFill>
          <a:ln w="9525">
            <a:noFill/>
            <a:miter lim="800000"/>
            <a:headEnd/>
            <a:tailEnd/>
          </a:ln>
          <a:effectLst/>
        </p:spPr>
        <p:txBody>
          <a:bodyPr>
            <a:spAutoFit/>
          </a:bodyPr>
          <a:lstStyle/>
          <a:p>
            <a:pPr algn="ctr">
              <a:spcBef>
                <a:spcPct val="50000"/>
              </a:spcBef>
            </a:pPr>
            <a:r>
              <a:rPr lang="es-CR" b="1">
                <a:hlinkClick r:id="rId3" action="ppaction://hlinksldjump"/>
              </a:rPr>
              <a:t>SALIR</a:t>
            </a:r>
            <a:endParaRPr lang="es-CR" b="1"/>
          </a:p>
        </p:txBody>
      </p:sp>
      <p:sp>
        <p:nvSpPr>
          <p:cNvPr id="26629" name="Text Box 5"/>
          <p:cNvSpPr txBox="1">
            <a:spLocks noChangeArrowheads="1"/>
          </p:cNvSpPr>
          <p:nvPr/>
        </p:nvSpPr>
        <p:spPr bwMode="auto">
          <a:xfrm>
            <a:off x="5940425" y="6016625"/>
            <a:ext cx="2952750" cy="581025"/>
          </a:xfrm>
          <a:prstGeom prst="rect">
            <a:avLst/>
          </a:prstGeom>
          <a:solidFill>
            <a:schemeClr val="accent1"/>
          </a:solidFill>
          <a:ln w="9525">
            <a:no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sz="1600" b="1">
                <a:hlinkClick r:id="rId4" action="ppaction://hlinksldjump"/>
              </a:rPr>
              <a:t>PASA A LA SIGUIENTE ACCION</a:t>
            </a:r>
            <a:endParaRPr lang="es-CR" sz="1600" b="1"/>
          </a:p>
        </p:txBody>
      </p:sp>
      <p:sp>
        <p:nvSpPr>
          <p:cNvPr id="26630" name="WordArt 6">
            <a:hlinkClick r:id="" action="ppaction://noaction" highlightClick="1"/>
          </p:cNvPr>
          <p:cNvSpPr>
            <a:spLocks noChangeArrowheads="1" noChangeShapeType="1" noTextEdit="1"/>
          </p:cNvSpPr>
          <p:nvPr/>
        </p:nvSpPr>
        <p:spPr bwMode="auto">
          <a:xfrm>
            <a:off x="827088" y="1412875"/>
            <a:ext cx="4392612" cy="1223963"/>
          </a:xfrm>
          <a:prstGeom prst="rect">
            <a:avLst/>
          </a:prstGeom>
        </p:spPr>
        <p:txBody>
          <a:bodyPr wrap="none" fromWordArt="1">
            <a:prstTxWarp prst="textPlain">
              <a:avLst>
                <a:gd name="adj" fmla="val 50000"/>
              </a:avLst>
            </a:prstTxWarp>
          </a:bodyPr>
          <a:lstStyle/>
          <a:p>
            <a:pPr algn="ctr"/>
            <a:r>
              <a:rPr lang="en-US" sz="3600" kern="10">
                <a:ln w="28575">
                  <a:solidFill>
                    <a:srgbClr val="009900"/>
                  </a:solidFill>
                  <a:round/>
                  <a:headEnd/>
                  <a:tailEnd/>
                </a:ln>
                <a:solidFill>
                  <a:srgbClr val="CCFF33"/>
                </a:solidFill>
                <a:effectLst>
                  <a:outerShdw dist="107763" dir="8100000" algn="ctr" rotWithShape="0">
                    <a:srgbClr val="FF9900">
                      <a:alpha val="50000"/>
                    </a:srgbClr>
                  </a:outerShdw>
                </a:effectLst>
                <a:latin typeface="Arial Black"/>
              </a:rPr>
              <a:t>Excelente</a:t>
            </a:r>
          </a:p>
        </p:txBody>
      </p:sp>
      <p:sp>
        <p:nvSpPr>
          <p:cNvPr id="26631" name="Text Box 7"/>
          <p:cNvSpPr txBox="1">
            <a:spLocks noChangeArrowheads="1"/>
          </p:cNvSpPr>
          <p:nvPr/>
        </p:nvSpPr>
        <p:spPr bwMode="auto">
          <a:xfrm>
            <a:off x="179388" y="115888"/>
            <a:ext cx="2311400" cy="244475"/>
          </a:xfrm>
          <a:prstGeom prst="rect">
            <a:avLst/>
          </a:prstGeom>
          <a:noFill/>
          <a:ln w="9525">
            <a:noFill/>
            <a:miter lim="800000"/>
            <a:headEnd/>
            <a:tailEnd/>
          </a:ln>
          <a:effectLst/>
        </p:spPr>
        <p:txBody>
          <a:bodyPr>
            <a:spAutoFit/>
          </a:bodyPr>
          <a:lstStyle/>
          <a:p>
            <a:pPr>
              <a:spcBef>
                <a:spcPct val="50000"/>
              </a:spcBef>
            </a:pPr>
            <a:r>
              <a:rPr lang="es-CR" sz="1000" b="1"/>
              <a:t>www.destrezascomerciales.com</a:t>
            </a:r>
          </a:p>
        </p:txBody>
      </p:sp>
      <p:pic>
        <p:nvPicPr>
          <p:cNvPr id="26632" name="Picture 8">
            <a:hlinkClick r:id="" action="ppaction://noaction" highlightClick="1"/>
          </p:cNvPr>
          <p:cNvPicPr>
            <a:picLocks noChangeAspect="1" noChangeArrowheads="1"/>
          </p:cNvPicPr>
          <p:nvPr/>
        </p:nvPicPr>
        <p:blipFill>
          <a:blip r:embed="rId5" cstate="print"/>
          <a:srcRect/>
          <a:stretch>
            <a:fillRect/>
          </a:stretch>
        </p:blipFill>
        <p:spPr bwMode="auto">
          <a:xfrm>
            <a:off x="5795963" y="765175"/>
            <a:ext cx="2160587" cy="2016125"/>
          </a:xfrm>
          <a:prstGeom prst="rect">
            <a:avLst/>
          </a:prstGeom>
          <a:noFill/>
          <a:ln w="9525">
            <a:noFill/>
            <a:miter lim="800000"/>
            <a:headEnd/>
            <a:tailEnd/>
          </a:ln>
          <a:effectLst>
            <a:outerShdw dist="107763" dir="8100000" algn="ctr" rotWithShape="0">
              <a:schemeClr val="bg1">
                <a:alpha val="50000"/>
              </a:schemeClr>
            </a:outerShdw>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hlinkClick r:id="" action="ppaction://noaction" highlightClick="1"/>
          </p:cNvPr>
          <p:cNvSpPr>
            <a:spLocks noChangeArrowheads="1"/>
          </p:cNvSpPr>
          <p:nvPr/>
        </p:nvSpPr>
        <p:spPr bwMode="auto">
          <a:xfrm>
            <a:off x="0" y="0"/>
            <a:ext cx="9144000" cy="6858000"/>
          </a:xfrm>
          <a:prstGeom prst="rect">
            <a:avLst/>
          </a:prstGeom>
          <a:gradFill rotWithShape="1">
            <a:gsLst>
              <a:gs pos="0">
                <a:schemeClr val="accent1"/>
              </a:gs>
              <a:gs pos="100000">
                <a:schemeClr val="accent2"/>
              </a:gs>
            </a:gsLst>
            <a:lin ang="2700000" scaled="1"/>
          </a:gradFill>
          <a:ln w="9525">
            <a:solidFill>
              <a:schemeClr val="tx1"/>
            </a:solidFill>
            <a:miter lim="800000"/>
            <a:headEnd/>
            <a:tailEnd/>
          </a:ln>
          <a:effectLst/>
        </p:spPr>
        <p:txBody>
          <a:bodyPr wrap="none" anchor="ctr"/>
          <a:lstStyle/>
          <a:p>
            <a:endParaRPr lang="en-US"/>
          </a:p>
        </p:txBody>
      </p:sp>
      <p:pic>
        <p:nvPicPr>
          <p:cNvPr id="27651" name="Picture 3">
            <a:hlinkClick r:id="" action="ppaction://noaction" highlightClick="1"/>
          </p:cNvPr>
          <p:cNvPicPr>
            <a:picLocks noChangeAspect="1" noChangeArrowheads="1"/>
          </p:cNvPicPr>
          <p:nvPr/>
        </p:nvPicPr>
        <p:blipFill>
          <a:blip r:embed="rId3" cstate="print"/>
          <a:srcRect/>
          <a:stretch>
            <a:fillRect/>
          </a:stretch>
        </p:blipFill>
        <p:spPr bwMode="auto">
          <a:xfrm>
            <a:off x="5724525" y="620713"/>
            <a:ext cx="2189163" cy="2303462"/>
          </a:xfrm>
          <a:prstGeom prst="rect">
            <a:avLst/>
          </a:prstGeom>
          <a:noFill/>
          <a:ln w="9525">
            <a:noFill/>
            <a:miter lim="800000"/>
            <a:headEnd/>
            <a:tailEnd/>
          </a:ln>
          <a:effectLst>
            <a:outerShdw dist="107763" dir="8100000" algn="ctr" rotWithShape="0">
              <a:schemeClr val="bg1">
                <a:alpha val="50000"/>
              </a:schemeClr>
            </a:outerShdw>
          </a:effectLst>
        </p:spPr>
      </p:pic>
      <p:sp>
        <p:nvSpPr>
          <p:cNvPr id="27652" name="Text Box 4">
            <a:hlinkClick r:id="" action="ppaction://noaction" highlightClick="1"/>
          </p:cNvPr>
          <p:cNvSpPr txBox="1">
            <a:spLocks noChangeArrowheads="1"/>
          </p:cNvSpPr>
          <p:nvPr/>
        </p:nvSpPr>
        <p:spPr bwMode="auto">
          <a:xfrm>
            <a:off x="755650" y="3213100"/>
            <a:ext cx="7632700" cy="2282825"/>
          </a:xfrm>
          <a:prstGeom prst="rect">
            <a:avLst/>
          </a:prstGeom>
          <a:solidFill>
            <a:schemeClr val="accent2"/>
          </a:solidFill>
          <a:ln w="9525">
            <a:no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sz="2400" b="1">
                <a:solidFill>
                  <a:schemeClr val="bg1"/>
                </a:solidFill>
              </a:rPr>
              <a:t>No es correcto pasarlo a otro compañero. Para eso ella esta ahí en el área de servicio al cliente. Para decirle a un compañero que lo atienda deberá hablarle, entonces igual le puede hablar al cliente para decirle que se espere un momento para poder atenderle.</a:t>
            </a:r>
          </a:p>
        </p:txBody>
      </p:sp>
      <p:sp>
        <p:nvSpPr>
          <p:cNvPr id="27653" name="Text Box 5"/>
          <p:cNvSpPr txBox="1">
            <a:spLocks noChangeArrowheads="1"/>
          </p:cNvSpPr>
          <p:nvPr/>
        </p:nvSpPr>
        <p:spPr bwMode="auto">
          <a:xfrm>
            <a:off x="755650" y="6157913"/>
            <a:ext cx="936625" cy="366712"/>
          </a:xfrm>
          <a:prstGeom prst="rect">
            <a:avLst/>
          </a:prstGeom>
          <a:solidFill>
            <a:schemeClr val="accent1"/>
          </a:solidFill>
          <a:ln w="9525">
            <a:noFill/>
            <a:miter lim="800000"/>
            <a:headEnd/>
            <a:tailEnd/>
          </a:ln>
          <a:effectLst/>
        </p:spPr>
        <p:txBody>
          <a:bodyPr>
            <a:spAutoFit/>
          </a:bodyPr>
          <a:lstStyle/>
          <a:p>
            <a:pPr algn="ctr">
              <a:spcBef>
                <a:spcPct val="50000"/>
              </a:spcBef>
            </a:pPr>
            <a:r>
              <a:rPr lang="es-CR" b="1">
                <a:hlinkClick r:id="rId4" action="ppaction://hlinksldjump"/>
              </a:rPr>
              <a:t>SALIR</a:t>
            </a:r>
            <a:endParaRPr lang="es-CR" b="1"/>
          </a:p>
        </p:txBody>
      </p:sp>
      <p:sp>
        <p:nvSpPr>
          <p:cNvPr id="27654" name="Text Box 6"/>
          <p:cNvSpPr txBox="1">
            <a:spLocks noChangeArrowheads="1"/>
          </p:cNvSpPr>
          <p:nvPr/>
        </p:nvSpPr>
        <p:spPr bwMode="auto">
          <a:xfrm>
            <a:off x="5940425" y="6016625"/>
            <a:ext cx="2952750" cy="581025"/>
          </a:xfrm>
          <a:prstGeom prst="rect">
            <a:avLst/>
          </a:prstGeom>
          <a:solidFill>
            <a:schemeClr val="accent1"/>
          </a:solidFill>
          <a:ln w="9525">
            <a:no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sz="1600" b="1">
                <a:hlinkClick r:id="rId5" action="ppaction://hlinksldjump"/>
              </a:rPr>
              <a:t>REGRESA A BUSCAR LA OPCION CORRECTA</a:t>
            </a:r>
            <a:endParaRPr lang="es-CR" sz="1600" b="1"/>
          </a:p>
        </p:txBody>
      </p:sp>
      <p:sp>
        <p:nvSpPr>
          <p:cNvPr id="27655" name="WordArt 7">
            <a:hlinkClick r:id="" action="ppaction://noaction" highlightClick="1"/>
          </p:cNvPr>
          <p:cNvSpPr>
            <a:spLocks noChangeArrowheads="1" noChangeShapeType="1" noTextEdit="1"/>
          </p:cNvSpPr>
          <p:nvPr/>
        </p:nvSpPr>
        <p:spPr bwMode="auto">
          <a:xfrm>
            <a:off x="827088" y="1341438"/>
            <a:ext cx="4392612" cy="1223962"/>
          </a:xfrm>
          <a:prstGeom prst="rect">
            <a:avLst/>
          </a:prstGeom>
        </p:spPr>
        <p:txBody>
          <a:bodyPr wrap="none" fromWordArt="1">
            <a:prstTxWarp prst="textPlain">
              <a:avLst>
                <a:gd name="adj" fmla="val 50000"/>
              </a:avLst>
            </a:prstTxWarp>
          </a:bodyPr>
          <a:lstStyle/>
          <a:p>
            <a:pPr algn="ctr"/>
            <a:r>
              <a:rPr lang="en-US" sz="3600" kern="10">
                <a:ln w="28575">
                  <a:solidFill>
                    <a:srgbClr val="CC3300"/>
                  </a:solidFill>
                  <a:round/>
                  <a:headEnd/>
                  <a:tailEnd/>
                </a:ln>
                <a:solidFill>
                  <a:srgbClr val="990000"/>
                </a:solidFill>
                <a:effectLst>
                  <a:outerShdw dist="107763" dir="8100000" algn="ctr" rotWithShape="0">
                    <a:srgbClr val="868686">
                      <a:alpha val="50000"/>
                    </a:srgbClr>
                  </a:outerShdw>
                </a:effectLst>
                <a:latin typeface="Arial Black"/>
              </a:rPr>
              <a:t>Lo sentimos</a:t>
            </a:r>
          </a:p>
        </p:txBody>
      </p:sp>
      <p:sp>
        <p:nvSpPr>
          <p:cNvPr id="27656" name="Text Box 8"/>
          <p:cNvSpPr txBox="1">
            <a:spLocks noChangeArrowheads="1"/>
          </p:cNvSpPr>
          <p:nvPr/>
        </p:nvSpPr>
        <p:spPr bwMode="auto">
          <a:xfrm>
            <a:off x="179388" y="115888"/>
            <a:ext cx="2311400" cy="244475"/>
          </a:xfrm>
          <a:prstGeom prst="rect">
            <a:avLst/>
          </a:prstGeom>
          <a:noFill/>
          <a:ln w="9525">
            <a:noFill/>
            <a:miter lim="800000"/>
            <a:headEnd/>
            <a:tailEnd/>
          </a:ln>
          <a:effectLst/>
        </p:spPr>
        <p:txBody>
          <a:bodyPr>
            <a:spAutoFit/>
          </a:bodyPr>
          <a:lstStyle/>
          <a:p>
            <a:pPr>
              <a:spcBef>
                <a:spcPct val="50000"/>
              </a:spcBef>
            </a:pPr>
            <a:r>
              <a:rPr lang="es-CR" sz="1000" b="1"/>
              <a:t>www.destrezascomerciales.com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hlinkClick r:id="" action="ppaction://noaction" highlightClick="1"/>
          </p:cNvPr>
          <p:cNvSpPr>
            <a:spLocks noChangeArrowheads="1"/>
          </p:cNvSpPr>
          <p:nvPr/>
        </p:nvSpPr>
        <p:spPr bwMode="auto">
          <a:xfrm>
            <a:off x="0" y="0"/>
            <a:ext cx="9144000" cy="6858000"/>
          </a:xfrm>
          <a:prstGeom prst="rect">
            <a:avLst/>
          </a:prstGeom>
          <a:gradFill rotWithShape="1">
            <a:gsLst>
              <a:gs pos="0">
                <a:schemeClr val="accent1"/>
              </a:gs>
              <a:gs pos="100000">
                <a:schemeClr val="accent2"/>
              </a:gs>
            </a:gsLst>
            <a:lin ang="2700000" scaled="1"/>
          </a:gradFill>
          <a:ln w="9525">
            <a:solidFill>
              <a:schemeClr val="tx1"/>
            </a:solidFill>
            <a:miter lim="800000"/>
            <a:headEnd/>
            <a:tailEnd/>
          </a:ln>
          <a:effectLst/>
        </p:spPr>
        <p:txBody>
          <a:bodyPr wrap="none" anchor="ctr"/>
          <a:lstStyle/>
          <a:p>
            <a:endParaRPr lang="en-US"/>
          </a:p>
        </p:txBody>
      </p:sp>
      <p:pic>
        <p:nvPicPr>
          <p:cNvPr id="28675" name="Picture 3">
            <a:hlinkClick r:id="" action="ppaction://noaction" highlightClick="1"/>
          </p:cNvPr>
          <p:cNvPicPr>
            <a:picLocks noChangeAspect="1" noChangeArrowheads="1"/>
          </p:cNvPicPr>
          <p:nvPr/>
        </p:nvPicPr>
        <p:blipFill>
          <a:blip r:embed="rId3" cstate="print"/>
          <a:srcRect/>
          <a:stretch>
            <a:fillRect/>
          </a:stretch>
        </p:blipFill>
        <p:spPr bwMode="auto">
          <a:xfrm>
            <a:off x="5724525" y="620713"/>
            <a:ext cx="2189163" cy="2303462"/>
          </a:xfrm>
          <a:prstGeom prst="rect">
            <a:avLst/>
          </a:prstGeom>
          <a:noFill/>
          <a:ln w="9525">
            <a:noFill/>
            <a:miter lim="800000"/>
            <a:headEnd/>
            <a:tailEnd/>
          </a:ln>
          <a:effectLst>
            <a:outerShdw dist="107763" dir="8100000" algn="ctr" rotWithShape="0">
              <a:schemeClr val="bg1">
                <a:alpha val="50000"/>
              </a:schemeClr>
            </a:outerShdw>
          </a:effectLst>
        </p:spPr>
      </p:pic>
      <p:sp>
        <p:nvSpPr>
          <p:cNvPr id="28676" name="Text Box 4">
            <a:hlinkClick r:id="" action="ppaction://noaction" highlightClick="1"/>
          </p:cNvPr>
          <p:cNvSpPr txBox="1">
            <a:spLocks noChangeArrowheads="1"/>
          </p:cNvSpPr>
          <p:nvPr/>
        </p:nvSpPr>
        <p:spPr bwMode="auto">
          <a:xfrm>
            <a:off x="755650" y="3389313"/>
            <a:ext cx="7632700" cy="1917700"/>
          </a:xfrm>
          <a:prstGeom prst="rect">
            <a:avLst/>
          </a:prstGeom>
          <a:solidFill>
            <a:schemeClr val="accent2"/>
          </a:solidFill>
          <a:ln w="9525">
            <a:no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sz="2400" b="1">
                <a:solidFill>
                  <a:schemeClr val="bg1"/>
                </a:solidFill>
              </a:rPr>
              <a:t>Es cierto que estos fonemas se utilizan en forma habitual. Pero eso no significa que sea correcto. El utilizar esas formas de atender clientes genera una imagen poco profesional.  Esto es propio de un trato coloquial, no empresarial.</a:t>
            </a:r>
          </a:p>
        </p:txBody>
      </p:sp>
      <p:sp>
        <p:nvSpPr>
          <p:cNvPr id="28677" name="Text Box 5"/>
          <p:cNvSpPr txBox="1">
            <a:spLocks noChangeArrowheads="1"/>
          </p:cNvSpPr>
          <p:nvPr/>
        </p:nvSpPr>
        <p:spPr bwMode="auto">
          <a:xfrm>
            <a:off x="755650" y="6157913"/>
            <a:ext cx="936625" cy="366712"/>
          </a:xfrm>
          <a:prstGeom prst="rect">
            <a:avLst/>
          </a:prstGeom>
          <a:solidFill>
            <a:schemeClr val="accent1"/>
          </a:solidFill>
          <a:ln w="9525">
            <a:noFill/>
            <a:miter lim="800000"/>
            <a:headEnd/>
            <a:tailEnd/>
          </a:ln>
          <a:effectLst/>
        </p:spPr>
        <p:txBody>
          <a:bodyPr>
            <a:spAutoFit/>
          </a:bodyPr>
          <a:lstStyle/>
          <a:p>
            <a:pPr algn="ctr">
              <a:spcBef>
                <a:spcPct val="50000"/>
              </a:spcBef>
            </a:pPr>
            <a:r>
              <a:rPr lang="es-CR" b="1">
                <a:hlinkClick r:id="rId4" action="ppaction://hlinksldjump"/>
              </a:rPr>
              <a:t>SALIR</a:t>
            </a:r>
            <a:endParaRPr lang="es-CR" b="1"/>
          </a:p>
        </p:txBody>
      </p:sp>
      <p:sp>
        <p:nvSpPr>
          <p:cNvPr id="28678" name="Text Box 6"/>
          <p:cNvSpPr txBox="1">
            <a:spLocks noChangeArrowheads="1"/>
          </p:cNvSpPr>
          <p:nvPr/>
        </p:nvSpPr>
        <p:spPr bwMode="auto">
          <a:xfrm>
            <a:off x="5940425" y="6016625"/>
            <a:ext cx="2952750" cy="581025"/>
          </a:xfrm>
          <a:prstGeom prst="rect">
            <a:avLst/>
          </a:prstGeom>
          <a:solidFill>
            <a:schemeClr val="accent1"/>
          </a:solidFill>
          <a:ln w="9525">
            <a:no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sz="1600" b="1">
                <a:hlinkClick r:id="rId5" action="ppaction://hlinksldjump"/>
              </a:rPr>
              <a:t>REGRESA A BUSCAR LA OPCION CORRECTA</a:t>
            </a:r>
            <a:endParaRPr lang="es-CR" sz="1600" b="1"/>
          </a:p>
        </p:txBody>
      </p:sp>
      <p:sp>
        <p:nvSpPr>
          <p:cNvPr id="28679" name="WordArt 7">
            <a:hlinkClick r:id="" action="ppaction://noaction" highlightClick="1"/>
          </p:cNvPr>
          <p:cNvSpPr>
            <a:spLocks noChangeArrowheads="1" noChangeShapeType="1" noTextEdit="1"/>
          </p:cNvSpPr>
          <p:nvPr/>
        </p:nvSpPr>
        <p:spPr bwMode="auto">
          <a:xfrm>
            <a:off x="827088" y="1341438"/>
            <a:ext cx="4392612" cy="1223962"/>
          </a:xfrm>
          <a:prstGeom prst="rect">
            <a:avLst/>
          </a:prstGeom>
        </p:spPr>
        <p:txBody>
          <a:bodyPr wrap="none" fromWordArt="1">
            <a:prstTxWarp prst="textPlain">
              <a:avLst>
                <a:gd name="adj" fmla="val 50000"/>
              </a:avLst>
            </a:prstTxWarp>
          </a:bodyPr>
          <a:lstStyle/>
          <a:p>
            <a:pPr algn="ctr"/>
            <a:r>
              <a:rPr lang="en-US" sz="3600" kern="10">
                <a:ln w="28575">
                  <a:solidFill>
                    <a:srgbClr val="CC3300"/>
                  </a:solidFill>
                  <a:round/>
                  <a:headEnd/>
                  <a:tailEnd/>
                </a:ln>
                <a:solidFill>
                  <a:srgbClr val="990000"/>
                </a:solidFill>
                <a:effectLst>
                  <a:outerShdw dist="107763" dir="8100000" algn="ctr" rotWithShape="0">
                    <a:srgbClr val="868686">
                      <a:alpha val="50000"/>
                    </a:srgbClr>
                  </a:outerShdw>
                </a:effectLst>
                <a:latin typeface="Arial Black"/>
              </a:rPr>
              <a:t>Lo sentimos</a:t>
            </a:r>
          </a:p>
        </p:txBody>
      </p:sp>
      <p:sp>
        <p:nvSpPr>
          <p:cNvPr id="28680" name="Text Box 8"/>
          <p:cNvSpPr txBox="1">
            <a:spLocks noChangeArrowheads="1"/>
          </p:cNvSpPr>
          <p:nvPr/>
        </p:nvSpPr>
        <p:spPr bwMode="auto">
          <a:xfrm>
            <a:off x="179388" y="115888"/>
            <a:ext cx="2311400" cy="244475"/>
          </a:xfrm>
          <a:prstGeom prst="rect">
            <a:avLst/>
          </a:prstGeom>
          <a:noFill/>
          <a:ln w="9525">
            <a:noFill/>
            <a:miter lim="800000"/>
            <a:headEnd/>
            <a:tailEnd/>
          </a:ln>
          <a:effectLst/>
        </p:spPr>
        <p:txBody>
          <a:bodyPr>
            <a:spAutoFit/>
          </a:bodyPr>
          <a:lstStyle/>
          <a:p>
            <a:pPr>
              <a:spcBef>
                <a:spcPct val="50000"/>
              </a:spcBef>
            </a:pPr>
            <a:r>
              <a:rPr lang="es-CR" sz="1000" b="1"/>
              <a:t>www.destrezascomerciales.com</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hlinkClick r:id="" action="ppaction://noaction" highlightClick="1"/>
          </p:cNvPr>
          <p:cNvSpPr>
            <a:spLocks noChangeArrowheads="1"/>
          </p:cNvSpPr>
          <p:nvPr/>
        </p:nvSpPr>
        <p:spPr bwMode="auto">
          <a:xfrm>
            <a:off x="0" y="0"/>
            <a:ext cx="9144000" cy="6858000"/>
          </a:xfrm>
          <a:prstGeom prst="rect">
            <a:avLst/>
          </a:prstGeom>
          <a:gradFill rotWithShape="1">
            <a:gsLst>
              <a:gs pos="0">
                <a:schemeClr val="accent1"/>
              </a:gs>
              <a:gs pos="100000">
                <a:schemeClr val="accent2"/>
              </a:gs>
            </a:gsLst>
            <a:lin ang="2700000" scaled="1"/>
          </a:gradFill>
          <a:ln w="9525">
            <a:solidFill>
              <a:schemeClr val="tx1"/>
            </a:solidFill>
            <a:miter lim="800000"/>
            <a:headEnd/>
            <a:tailEnd/>
          </a:ln>
          <a:effectLst/>
        </p:spPr>
        <p:txBody>
          <a:bodyPr wrap="none" anchor="ctr"/>
          <a:lstStyle/>
          <a:p>
            <a:endParaRPr lang="en-US"/>
          </a:p>
        </p:txBody>
      </p:sp>
      <p:pic>
        <p:nvPicPr>
          <p:cNvPr id="29699" name="Picture 3">
            <a:hlinkClick r:id="" action="ppaction://noaction" highlightClick="1"/>
          </p:cNvPr>
          <p:cNvPicPr>
            <a:picLocks noChangeAspect="1" noChangeArrowheads="1"/>
          </p:cNvPicPr>
          <p:nvPr/>
        </p:nvPicPr>
        <p:blipFill>
          <a:blip r:embed="rId3" cstate="print"/>
          <a:srcRect/>
          <a:stretch>
            <a:fillRect/>
          </a:stretch>
        </p:blipFill>
        <p:spPr bwMode="auto">
          <a:xfrm>
            <a:off x="5724525" y="620713"/>
            <a:ext cx="2189163" cy="2303462"/>
          </a:xfrm>
          <a:prstGeom prst="rect">
            <a:avLst/>
          </a:prstGeom>
          <a:noFill/>
          <a:ln w="9525">
            <a:noFill/>
            <a:miter lim="800000"/>
            <a:headEnd/>
            <a:tailEnd/>
          </a:ln>
          <a:effectLst>
            <a:outerShdw dist="107763" dir="8100000" algn="ctr" rotWithShape="0">
              <a:schemeClr val="bg1">
                <a:alpha val="50000"/>
              </a:schemeClr>
            </a:outerShdw>
          </a:effectLst>
        </p:spPr>
      </p:pic>
      <p:sp>
        <p:nvSpPr>
          <p:cNvPr id="29700" name="Text Box 4">
            <a:hlinkClick r:id="" action="ppaction://noaction" highlightClick="1"/>
          </p:cNvPr>
          <p:cNvSpPr txBox="1">
            <a:spLocks noChangeArrowheads="1"/>
          </p:cNvSpPr>
          <p:nvPr/>
        </p:nvSpPr>
        <p:spPr bwMode="auto">
          <a:xfrm>
            <a:off x="755650" y="3311525"/>
            <a:ext cx="7632700" cy="1917700"/>
          </a:xfrm>
          <a:prstGeom prst="rect">
            <a:avLst/>
          </a:prstGeom>
          <a:solidFill>
            <a:schemeClr val="accent2"/>
          </a:solidFill>
          <a:ln w="9525">
            <a:no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sz="2400" b="1">
                <a:solidFill>
                  <a:schemeClr val="bg1"/>
                </a:solidFill>
              </a:rPr>
              <a:t>El usarlo con CUIDADO no es más que una justificación a algo que no es correcto dentro de las normas de cortesía empresarial. Lo correcto es no usarlas, ya que el cliente merece una atención profesional.</a:t>
            </a:r>
          </a:p>
        </p:txBody>
      </p:sp>
      <p:sp>
        <p:nvSpPr>
          <p:cNvPr id="29701" name="Text Box 5"/>
          <p:cNvSpPr txBox="1">
            <a:spLocks noChangeArrowheads="1"/>
          </p:cNvSpPr>
          <p:nvPr/>
        </p:nvSpPr>
        <p:spPr bwMode="auto">
          <a:xfrm>
            <a:off x="755650" y="6157913"/>
            <a:ext cx="936625" cy="366712"/>
          </a:xfrm>
          <a:prstGeom prst="rect">
            <a:avLst/>
          </a:prstGeom>
          <a:solidFill>
            <a:schemeClr val="accent1"/>
          </a:solidFill>
          <a:ln w="9525">
            <a:noFill/>
            <a:miter lim="800000"/>
            <a:headEnd/>
            <a:tailEnd/>
          </a:ln>
          <a:effectLst/>
        </p:spPr>
        <p:txBody>
          <a:bodyPr>
            <a:spAutoFit/>
          </a:bodyPr>
          <a:lstStyle/>
          <a:p>
            <a:pPr algn="ctr">
              <a:spcBef>
                <a:spcPct val="50000"/>
              </a:spcBef>
            </a:pPr>
            <a:r>
              <a:rPr lang="es-CR" b="1">
                <a:hlinkClick r:id="rId4" action="ppaction://hlinksldjump"/>
              </a:rPr>
              <a:t>SALIR</a:t>
            </a:r>
            <a:endParaRPr lang="es-CR" b="1"/>
          </a:p>
        </p:txBody>
      </p:sp>
      <p:sp>
        <p:nvSpPr>
          <p:cNvPr id="29702" name="Text Box 6"/>
          <p:cNvSpPr txBox="1">
            <a:spLocks noChangeArrowheads="1"/>
          </p:cNvSpPr>
          <p:nvPr/>
        </p:nvSpPr>
        <p:spPr bwMode="auto">
          <a:xfrm>
            <a:off x="5940425" y="6016625"/>
            <a:ext cx="2952750" cy="581025"/>
          </a:xfrm>
          <a:prstGeom prst="rect">
            <a:avLst/>
          </a:prstGeom>
          <a:solidFill>
            <a:schemeClr val="accent1"/>
          </a:solidFill>
          <a:ln w="9525">
            <a:no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sz="1600" b="1">
                <a:hlinkClick r:id="rId5" action="ppaction://hlinksldjump"/>
              </a:rPr>
              <a:t>REGRESA A BUSCAR LA OPCION CORRECTA</a:t>
            </a:r>
            <a:endParaRPr lang="es-CR" sz="1600" b="1"/>
          </a:p>
        </p:txBody>
      </p:sp>
      <p:sp>
        <p:nvSpPr>
          <p:cNvPr id="29703" name="WordArt 7">
            <a:hlinkClick r:id="" action="ppaction://noaction" highlightClick="1"/>
          </p:cNvPr>
          <p:cNvSpPr>
            <a:spLocks noChangeArrowheads="1" noChangeShapeType="1" noTextEdit="1"/>
          </p:cNvSpPr>
          <p:nvPr/>
        </p:nvSpPr>
        <p:spPr bwMode="auto">
          <a:xfrm>
            <a:off x="827088" y="1341438"/>
            <a:ext cx="4392612" cy="1223962"/>
          </a:xfrm>
          <a:prstGeom prst="rect">
            <a:avLst/>
          </a:prstGeom>
        </p:spPr>
        <p:txBody>
          <a:bodyPr wrap="none" fromWordArt="1">
            <a:prstTxWarp prst="textPlain">
              <a:avLst>
                <a:gd name="adj" fmla="val 50000"/>
              </a:avLst>
            </a:prstTxWarp>
          </a:bodyPr>
          <a:lstStyle/>
          <a:p>
            <a:pPr algn="ctr"/>
            <a:r>
              <a:rPr lang="en-US" sz="3600" kern="10">
                <a:ln w="28575">
                  <a:solidFill>
                    <a:srgbClr val="CC3300"/>
                  </a:solidFill>
                  <a:round/>
                  <a:headEnd/>
                  <a:tailEnd/>
                </a:ln>
                <a:solidFill>
                  <a:srgbClr val="990000"/>
                </a:solidFill>
                <a:effectLst>
                  <a:outerShdw dist="107763" dir="8100000" algn="ctr" rotWithShape="0">
                    <a:srgbClr val="868686">
                      <a:alpha val="50000"/>
                    </a:srgbClr>
                  </a:outerShdw>
                </a:effectLst>
                <a:latin typeface="Arial Black"/>
              </a:rPr>
              <a:t>Lo sentimos</a:t>
            </a:r>
          </a:p>
        </p:txBody>
      </p:sp>
      <p:sp>
        <p:nvSpPr>
          <p:cNvPr id="29704" name="Text Box 8"/>
          <p:cNvSpPr txBox="1">
            <a:spLocks noChangeArrowheads="1"/>
          </p:cNvSpPr>
          <p:nvPr/>
        </p:nvSpPr>
        <p:spPr bwMode="auto">
          <a:xfrm>
            <a:off x="179388" y="115888"/>
            <a:ext cx="2311400" cy="244475"/>
          </a:xfrm>
          <a:prstGeom prst="rect">
            <a:avLst/>
          </a:prstGeom>
          <a:noFill/>
          <a:ln w="9525">
            <a:noFill/>
            <a:miter lim="800000"/>
            <a:headEnd/>
            <a:tailEnd/>
          </a:ln>
          <a:effectLst/>
        </p:spPr>
        <p:txBody>
          <a:bodyPr>
            <a:spAutoFit/>
          </a:bodyPr>
          <a:lstStyle/>
          <a:p>
            <a:pPr>
              <a:spcBef>
                <a:spcPct val="50000"/>
              </a:spcBef>
            </a:pPr>
            <a:r>
              <a:rPr lang="es-CR" sz="1000" b="1"/>
              <a:t>www.destrezascomerciales.com</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hlinkClick r:id="" action="ppaction://noaction" highlightClick="1"/>
          </p:cNvPr>
          <p:cNvSpPr>
            <a:spLocks noChangeArrowheads="1"/>
          </p:cNvSpPr>
          <p:nvPr/>
        </p:nvSpPr>
        <p:spPr bwMode="auto">
          <a:xfrm>
            <a:off x="0" y="0"/>
            <a:ext cx="9144000" cy="6858000"/>
          </a:xfrm>
          <a:prstGeom prst="rect">
            <a:avLst/>
          </a:prstGeom>
          <a:gradFill rotWithShape="1">
            <a:gsLst>
              <a:gs pos="0">
                <a:schemeClr val="accent1"/>
              </a:gs>
              <a:gs pos="100000">
                <a:schemeClr val="accent2"/>
              </a:gs>
            </a:gsLst>
            <a:lin ang="2700000" scaled="1"/>
          </a:gradFill>
          <a:ln w="9525">
            <a:solidFill>
              <a:schemeClr val="tx1"/>
            </a:solidFill>
            <a:miter lim="800000"/>
            <a:headEnd/>
            <a:tailEnd/>
          </a:ln>
          <a:effectLst/>
        </p:spPr>
        <p:txBody>
          <a:bodyPr wrap="none" anchor="ctr"/>
          <a:lstStyle/>
          <a:p>
            <a:endParaRPr lang="en-US"/>
          </a:p>
        </p:txBody>
      </p:sp>
      <p:sp>
        <p:nvSpPr>
          <p:cNvPr id="30723" name="Text Box 3">
            <a:hlinkClick r:id="" action="ppaction://noaction" highlightClick="1"/>
          </p:cNvPr>
          <p:cNvSpPr txBox="1">
            <a:spLocks noChangeArrowheads="1"/>
          </p:cNvSpPr>
          <p:nvPr/>
        </p:nvSpPr>
        <p:spPr bwMode="auto">
          <a:xfrm>
            <a:off x="755650" y="3213100"/>
            <a:ext cx="7632700" cy="2465388"/>
          </a:xfrm>
          <a:prstGeom prst="rect">
            <a:avLst/>
          </a:prstGeom>
          <a:solidFill>
            <a:schemeClr val="accent2"/>
          </a:solidFill>
          <a:ln w="9525">
            <a:no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sz="2400" b="1">
                <a:solidFill>
                  <a:schemeClr val="bg1"/>
                </a:solidFill>
              </a:rPr>
              <a:t>Lo correcto es sustituir los fonemas, tales como aja, umm, por “lo entiendo”, “muy bien”, “estoy claro”.  Esto le genera al cliente satisfacción porque se le esta transmitiendo que estamos concentrados en lo que dice.</a:t>
            </a:r>
          </a:p>
          <a:p>
            <a:pPr algn="ctr">
              <a:spcBef>
                <a:spcPct val="50000"/>
              </a:spcBef>
            </a:pPr>
            <a:r>
              <a:rPr lang="es-CR" sz="2400" b="1">
                <a:solidFill>
                  <a:srgbClr val="CCFFFF"/>
                </a:solidFill>
              </a:rPr>
              <a:t>FELICIDADES</a:t>
            </a:r>
          </a:p>
        </p:txBody>
      </p:sp>
      <p:sp>
        <p:nvSpPr>
          <p:cNvPr id="30724" name="Text Box 4"/>
          <p:cNvSpPr txBox="1">
            <a:spLocks noChangeArrowheads="1"/>
          </p:cNvSpPr>
          <p:nvPr/>
        </p:nvSpPr>
        <p:spPr bwMode="auto">
          <a:xfrm>
            <a:off x="755650" y="6157913"/>
            <a:ext cx="936625" cy="366712"/>
          </a:xfrm>
          <a:prstGeom prst="rect">
            <a:avLst/>
          </a:prstGeom>
          <a:solidFill>
            <a:schemeClr val="accent1"/>
          </a:solidFill>
          <a:ln w="9525">
            <a:noFill/>
            <a:miter lim="800000"/>
            <a:headEnd/>
            <a:tailEnd/>
          </a:ln>
          <a:effectLst/>
        </p:spPr>
        <p:txBody>
          <a:bodyPr>
            <a:spAutoFit/>
          </a:bodyPr>
          <a:lstStyle/>
          <a:p>
            <a:pPr algn="ctr">
              <a:spcBef>
                <a:spcPct val="50000"/>
              </a:spcBef>
            </a:pPr>
            <a:r>
              <a:rPr lang="es-CR" b="1">
                <a:hlinkClick r:id="rId3" action="ppaction://hlinksldjump"/>
              </a:rPr>
              <a:t>SALIR</a:t>
            </a:r>
            <a:endParaRPr lang="es-CR" b="1"/>
          </a:p>
        </p:txBody>
      </p:sp>
      <p:sp>
        <p:nvSpPr>
          <p:cNvPr id="30725" name="Text Box 5"/>
          <p:cNvSpPr txBox="1">
            <a:spLocks noChangeArrowheads="1"/>
          </p:cNvSpPr>
          <p:nvPr/>
        </p:nvSpPr>
        <p:spPr bwMode="auto">
          <a:xfrm>
            <a:off x="5940425" y="6016625"/>
            <a:ext cx="2952750" cy="581025"/>
          </a:xfrm>
          <a:prstGeom prst="rect">
            <a:avLst/>
          </a:prstGeom>
          <a:solidFill>
            <a:schemeClr val="accent1"/>
          </a:solidFill>
          <a:ln w="9525">
            <a:no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sz="1600" b="1">
                <a:hlinkClick r:id="rId4" action="ppaction://hlinksldjump"/>
              </a:rPr>
              <a:t>PASA A LA SIGUIENTE ACCION</a:t>
            </a:r>
            <a:endParaRPr lang="es-CR" sz="1600" b="1"/>
          </a:p>
        </p:txBody>
      </p:sp>
      <p:sp>
        <p:nvSpPr>
          <p:cNvPr id="30726" name="WordArt 6">
            <a:hlinkClick r:id="" action="ppaction://noaction" highlightClick="1"/>
          </p:cNvPr>
          <p:cNvSpPr>
            <a:spLocks noChangeArrowheads="1" noChangeShapeType="1" noTextEdit="1"/>
          </p:cNvSpPr>
          <p:nvPr/>
        </p:nvSpPr>
        <p:spPr bwMode="auto">
          <a:xfrm>
            <a:off x="827088" y="1412875"/>
            <a:ext cx="4392612" cy="1223963"/>
          </a:xfrm>
          <a:prstGeom prst="rect">
            <a:avLst/>
          </a:prstGeom>
        </p:spPr>
        <p:txBody>
          <a:bodyPr wrap="none" fromWordArt="1">
            <a:prstTxWarp prst="textPlain">
              <a:avLst>
                <a:gd name="adj" fmla="val 50000"/>
              </a:avLst>
            </a:prstTxWarp>
          </a:bodyPr>
          <a:lstStyle/>
          <a:p>
            <a:pPr algn="ctr"/>
            <a:r>
              <a:rPr lang="en-US" sz="3600" kern="10">
                <a:ln w="28575">
                  <a:solidFill>
                    <a:srgbClr val="009900"/>
                  </a:solidFill>
                  <a:round/>
                  <a:headEnd/>
                  <a:tailEnd/>
                </a:ln>
                <a:solidFill>
                  <a:srgbClr val="CCFF33"/>
                </a:solidFill>
                <a:effectLst>
                  <a:outerShdw dist="107763" dir="8100000" algn="ctr" rotWithShape="0">
                    <a:srgbClr val="FF9900">
                      <a:alpha val="50000"/>
                    </a:srgbClr>
                  </a:outerShdw>
                </a:effectLst>
                <a:latin typeface="Arial Black"/>
              </a:rPr>
              <a:t>Excelente</a:t>
            </a:r>
          </a:p>
        </p:txBody>
      </p:sp>
      <p:sp>
        <p:nvSpPr>
          <p:cNvPr id="30727" name="Text Box 7"/>
          <p:cNvSpPr txBox="1">
            <a:spLocks noChangeArrowheads="1"/>
          </p:cNvSpPr>
          <p:nvPr/>
        </p:nvSpPr>
        <p:spPr bwMode="auto">
          <a:xfrm>
            <a:off x="179388" y="115888"/>
            <a:ext cx="2311400" cy="244475"/>
          </a:xfrm>
          <a:prstGeom prst="rect">
            <a:avLst/>
          </a:prstGeom>
          <a:noFill/>
          <a:ln w="9525">
            <a:noFill/>
            <a:miter lim="800000"/>
            <a:headEnd/>
            <a:tailEnd/>
          </a:ln>
          <a:effectLst/>
        </p:spPr>
        <p:txBody>
          <a:bodyPr>
            <a:spAutoFit/>
          </a:bodyPr>
          <a:lstStyle/>
          <a:p>
            <a:pPr>
              <a:spcBef>
                <a:spcPct val="50000"/>
              </a:spcBef>
            </a:pPr>
            <a:r>
              <a:rPr lang="es-CR" sz="1000" b="1"/>
              <a:t>www.destrezascomerciales.com</a:t>
            </a:r>
          </a:p>
        </p:txBody>
      </p:sp>
      <p:pic>
        <p:nvPicPr>
          <p:cNvPr id="30728" name="Picture 8">
            <a:hlinkClick r:id="" action="ppaction://noaction" highlightClick="1"/>
          </p:cNvPr>
          <p:cNvPicPr>
            <a:picLocks noChangeAspect="1" noChangeArrowheads="1"/>
          </p:cNvPicPr>
          <p:nvPr/>
        </p:nvPicPr>
        <p:blipFill>
          <a:blip r:embed="rId5" cstate="print"/>
          <a:srcRect/>
          <a:stretch>
            <a:fillRect/>
          </a:stretch>
        </p:blipFill>
        <p:spPr bwMode="auto">
          <a:xfrm>
            <a:off x="5795963" y="765175"/>
            <a:ext cx="2160587" cy="2016125"/>
          </a:xfrm>
          <a:prstGeom prst="rect">
            <a:avLst/>
          </a:prstGeom>
          <a:noFill/>
          <a:ln w="9525">
            <a:noFill/>
            <a:miter lim="800000"/>
            <a:headEnd/>
            <a:tailEnd/>
          </a:ln>
          <a:effectLst>
            <a:outerShdw dist="107763" dir="8100000" algn="ctr" rotWithShape="0">
              <a:schemeClr val="bg1">
                <a:alpha val="50000"/>
              </a:schemeClr>
            </a:outerShdw>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hlinkClick r:id="" action="ppaction://noaction" highlightClick="1"/>
          </p:cNvPr>
          <p:cNvSpPr>
            <a:spLocks noChangeArrowheads="1"/>
          </p:cNvSpPr>
          <p:nvPr/>
        </p:nvSpPr>
        <p:spPr bwMode="auto">
          <a:xfrm>
            <a:off x="0" y="0"/>
            <a:ext cx="9144000" cy="6858000"/>
          </a:xfrm>
          <a:prstGeom prst="rect">
            <a:avLst/>
          </a:prstGeom>
          <a:gradFill rotWithShape="1">
            <a:gsLst>
              <a:gs pos="0">
                <a:schemeClr val="accent1"/>
              </a:gs>
              <a:gs pos="100000">
                <a:schemeClr val="accent2"/>
              </a:gs>
            </a:gsLst>
            <a:lin ang="2700000" scaled="1"/>
          </a:gradFill>
          <a:ln w="9525">
            <a:solidFill>
              <a:schemeClr val="tx1"/>
            </a:solidFill>
            <a:miter lim="800000"/>
            <a:headEnd/>
            <a:tailEnd/>
          </a:ln>
          <a:effectLst/>
        </p:spPr>
        <p:txBody>
          <a:bodyPr wrap="none" anchor="ctr"/>
          <a:lstStyle/>
          <a:p>
            <a:endParaRPr lang="en-US"/>
          </a:p>
        </p:txBody>
      </p:sp>
      <p:pic>
        <p:nvPicPr>
          <p:cNvPr id="31747" name="Picture 3">
            <a:hlinkClick r:id="" action="ppaction://noaction" highlightClick="1"/>
          </p:cNvPr>
          <p:cNvPicPr>
            <a:picLocks noChangeAspect="1" noChangeArrowheads="1"/>
          </p:cNvPicPr>
          <p:nvPr/>
        </p:nvPicPr>
        <p:blipFill>
          <a:blip r:embed="rId3" cstate="print"/>
          <a:srcRect/>
          <a:stretch>
            <a:fillRect/>
          </a:stretch>
        </p:blipFill>
        <p:spPr bwMode="auto">
          <a:xfrm>
            <a:off x="5724525" y="620713"/>
            <a:ext cx="2189163" cy="2303462"/>
          </a:xfrm>
          <a:prstGeom prst="rect">
            <a:avLst/>
          </a:prstGeom>
          <a:noFill/>
          <a:ln w="9525">
            <a:noFill/>
            <a:miter lim="800000"/>
            <a:headEnd/>
            <a:tailEnd/>
          </a:ln>
          <a:effectLst>
            <a:outerShdw dist="107763" dir="8100000" algn="ctr" rotWithShape="0">
              <a:schemeClr val="bg1">
                <a:alpha val="50000"/>
              </a:schemeClr>
            </a:outerShdw>
          </a:effectLst>
        </p:spPr>
      </p:pic>
      <p:sp>
        <p:nvSpPr>
          <p:cNvPr id="31748" name="Text Box 4">
            <a:hlinkClick r:id="" action="ppaction://noaction" highlightClick="1"/>
          </p:cNvPr>
          <p:cNvSpPr txBox="1">
            <a:spLocks noChangeArrowheads="1"/>
          </p:cNvSpPr>
          <p:nvPr/>
        </p:nvSpPr>
        <p:spPr bwMode="auto">
          <a:xfrm>
            <a:off x="755650" y="3213100"/>
            <a:ext cx="7632700" cy="1917700"/>
          </a:xfrm>
          <a:prstGeom prst="rect">
            <a:avLst/>
          </a:prstGeom>
          <a:solidFill>
            <a:schemeClr val="accent2"/>
          </a:solidFill>
          <a:ln w="9525">
            <a:no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sz="2400" b="1">
                <a:solidFill>
                  <a:schemeClr val="bg1"/>
                </a:solidFill>
              </a:rPr>
              <a:t>Es cierto que María debe saber si el cliente le esta comprendiendo el mensaje, sin embargo esa no es la forma de preguntarlo. Algunos clientes se sienten ofendidos porque se les esta tratando de “retardados”.</a:t>
            </a:r>
          </a:p>
        </p:txBody>
      </p:sp>
      <p:sp>
        <p:nvSpPr>
          <p:cNvPr id="31749" name="Text Box 5"/>
          <p:cNvSpPr txBox="1">
            <a:spLocks noChangeArrowheads="1"/>
          </p:cNvSpPr>
          <p:nvPr/>
        </p:nvSpPr>
        <p:spPr bwMode="auto">
          <a:xfrm>
            <a:off x="755650" y="6157913"/>
            <a:ext cx="936625" cy="366712"/>
          </a:xfrm>
          <a:prstGeom prst="rect">
            <a:avLst/>
          </a:prstGeom>
          <a:solidFill>
            <a:schemeClr val="accent1"/>
          </a:solidFill>
          <a:ln w="9525">
            <a:noFill/>
            <a:miter lim="800000"/>
            <a:headEnd/>
            <a:tailEnd/>
          </a:ln>
          <a:effectLst/>
        </p:spPr>
        <p:txBody>
          <a:bodyPr>
            <a:spAutoFit/>
          </a:bodyPr>
          <a:lstStyle/>
          <a:p>
            <a:pPr algn="ctr">
              <a:spcBef>
                <a:spcPct val="50000"/>
              </a:spcBef>
            </a:pPr>
            <a:r>
              <a:rPr lang="es-CR" b="1">
                <a:hlinkClick r:id="rId4" action="ppaction://hlinksldjump"/>
              </a:rPr>
              <a:t>SALIR</a:t>
            </a:r>
            <a:endParaRPr lang="es-CR" b="1"/>
          </a:p>
        </p:txBody>
      </p:sp>
      <p:sp>
        <p:nvSpPr>
          <p:cNvPr id="31750" name="Text Box 6"/>
          <p:cNvSpPr txBox="1">
            <a:spLocks noChangeArrowheads="1"/>
          </p:cNvSpPr>
          <p:nvPr/>
        </p:nvSpPr>
        <p:spPr bwMode="auto">
          <a:xfrm>
            <a:off x="5940425" y="6016625"/>
            <a:ext cx="2952750" cy="581025"/>
          </a:xfrm>
          <a:prstGeom prst="rect">
            <a:avLst/>
          </a:prstGeom>
          <a:solidFill>
            <a:schemeClr val="accent1"/>
          </a:solidFill>
          <a:ln w="9525">
            <a:no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sz="1600" b="1">
                <a:hlinkClick r:id="rId5" action="ppaction://hlinksldjump"/>
              </a:rPr>
              <a:t>REGRESA A BUSCAR LA OPCION CORRECTA</a:t>
            </a:r>
            <a:endParaRPr lang="es-CR" sz="1600" b="1"/>
          </a:p>
        </p:txBody>
      </p:sp>
      <p:sp>
        <p:nvSpPr>
          <p:cNvPr id="31751" name="WordArt 7">
            <a:hlinkClick r:id="" action="ppaction://noaction" highlightClick="1"/>
          </p:cNvPr>
          <p:cNvSpPr>
            <a:spLocks noChangeArrowheads="1" noChangeShapeType="1" noTextEdit="1"/>
          </p:cNvSpPr>
          <p:nvPr/>
        </p:nvSpPr>
        <p:spPr bwMode="auto">
          <a:xfrm>
            <a:off x="827088" y="1341438"/>
            <a:ext cx="4392612" cy="1223962"/>
          </a:xfrm>
          <a:prstGeom prst="rect">
            <a:avLst/>
          </a:prstGeom>
        </p:spPr>
        <p:txBody>
          <a:bodyPr wrap="none" fromWordArt="1">
            <a:prstTxWarp prst="textPlain">
              <a:avLst>
                <a:gd name="adj" fmla="val 50000"/>
              </a:avLst>
            </a:prstTxWarp>
          </a:bodyPr>
          <a:lstStyle/>
          <a:p>
            <a:pPr algn="ctr"/>
            <a:r>
              <a:rPr lang="en-US" sz="3600" kern="10">
                <a:ln w="28575">
                  <a:solidFill>
                    <a:srgbClr val="CC3300"/>
                  </a:solidFill>
                  <a:round/>
                  <a:headEnd/>
                  <a:tailEnd/>
                </a:ln>
                <a:solidFill>
                  <a:srgbClr val="990000"/>
                </a:solidFill>
                <a:effectLst>
                  <a:outerShdw dist="107763" dir="8100000" algn="ctr" rotWithShape="0">
                    <a:srgbClr val="868686">
                      <a:alpha val="50000"/>
                    </a:srgbClr>
                  </a:outerShdw>
                </a:effectLst>
                <a:latin typeface="Arial Black"/>
              </a:rPr>
              <a:t>Lo sentimos</a:t>
            </a:r>
          </a:p>
        </p:txBody>
      </p:sp>
      <p:sp>
        <p:nvSpPr>
          <p:cNvPr id="31752" name="Text Box 8"/>
          <p:cNvSpPr txBox="1">
            <a:spLocks noChangeArrowheads="1"/>
          </p:cNvSpPr>
          <p:nvPr/>
        </p:nvSpPr>
        <p:spPr bwMode="auto">
          <a:xfrm>
            <a:off x="179388" y="115888"/>
            <a:ext cx="2311400" cy="244475"/>
          </a:xfrm>
          <a:prstGeom prst="rect">
            <a:avLst/>
          </a:prstGeom>
          <a:noFill/>
          <a:ln w="9525">
            <a:noFill/>
            <a:miter lim="800000"/>
            <a:headEnd/>
            <a:tailEnd/>
          </a:ln>
          <a:effectLst/>
        </p:spPr>
        <p:txBody>
          <a:bodyPr>
            <a:spAutoFit/>
          </a:bodyPr>
          <a:lstStyle/>
          <a:p>
            <a:pPr>
              <a:spcBef>
                <a:spcPct val="50000"/>
              </a:spcBef>
            </a:pPr>
            <a:r>
              <a:rPr lang="es-CR" sz="1000" b="1"/>
              <a:t>www.destrezascomerciales.com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a:hlinkClick r:id="" action="ppaction://noaction" highlightClick="1"/>
          </p:cNvPr>
          <p:cNvSpPr>
            <a:spLocks noChangeArrowheads="1"/>
          </p:cNvSpPr>
          <p:nvPr/>
        </p:nvSpPr>
        <p:spPr bwMode="auto">
          <a:xfrm>
            <a:off x="0" y="0"/>
            <a:ext cx="9144000" cy="6858000"/>
          </a:xfrm>
          <a:prstGeom prst="rect">
            <a:avLst/>
          </a:prstGeom>
          <a:gradFill rotWithShape="1">
            <a:gsLst>
              <a:gs pos="0">
                <a:schemeClr val="accent1"/>
              </a:gs>
              <a:gs pos="100000">
                <a:schemeClr val="accent2"/>
              </a:gs>
            </a:gsLst>
            <a:lin ang="2700000" scaled="1"/>
          </a:gradFill>
          <a:ln w="9525">
            <a:solidFill>
              <a:schemeClr val="tx1"/>
            </a:solidFill>
            <a:miter lim="800000"/>
            <a:headEnd/>
            <a:tailEnd/>
          </a:ln>
          <a:effectLst/>
        </p:spPr>
        <p:txBody>
          <a:bodyPr wrap="none" anchor="ctr"/>
          <a:lstStyle/>
          <a:p>
            <a:endParaRPr lang="en-US"/>
          </a:p>
        </p:txBody>
      </p:sp>
      <p:sp>
        <p:nvSpPr>
          <p:cNvPr id="3077" name="Text Box 5">
            <a:hlinkClick r:id="" action="ppaction://noaction" highlightClick="1"/>
          </p:cNvPr>
          <p:cNvSpPr txBox="1">
            <a:spLocks noChangeArrowheads="1"/>
          </p:cNvSpPr>
          <p:nvPr/>
        </p:nvSpPr>
        <p:spPr bwMode="auto">
          <a:xfrm>
            <a:off x="468313" y="620713"/>
            <a:ext cx="8135937" cy="2227262"/>
          </a:xfrm>
          <a:prstGeom prst="rect">
            <a:avLst/>
          </a:prstGeom>
          <a:solidFill>
            <a:schemeClr val="bg1"/>
          </a:solidFill>
          <a:ln w="9525">
            <a:noFill/>
            <a:miter lim="800000"/>
            <a:headEnd/>
            <a:tailEnd/>
          </a:ln>
          <a:effectLst>
            <a:outerShdw dist="107763" dir="8100000" algn="ctr" rotWithShape="0">
              <a:schemeClr val="accent2">
                <a:alpha val="50000"/>
              </a:schemeClr>
            </a:outerShdw>
          </a:effectLst>
        </p:spPr>
        <p:txBody>
          <a:bodyPr>
            <a:spAutoFit/>
          </a:bodyPr>
          <a:lstStyle/>
          <a:p>
            <a:pPr algn="just">
              <a:spcBef>
                <a:spcPct val="50000"/>
              </a:spcBef>
            </a:pPr>
            <a:r>
              <a:rPr lang="es-CR" sz="2800" b="1"/>
              <a:t>Juan esta atendiendo a un cliente y cuando le explica el proceso de compra le dice: “mira, te voy a decir que debemos de hacer. Necesito que me traigas los siguientes documentos…” </a:t>
            </a:r>
            <a:r>
              <a:rPr lang="es-CR" sz="2800" b="1">
                <a:solidFill>
                  <a:srgbClr val="990000"/>
                </a:solidFill>
              </a:rPr>
              <a:t>¿Qué hace incorrecta esta acción?</a:t>
            </a:r>
          </a:p>
        </p:txBody>
      </p:sp>
      <p:sp>
        <p:nvSpPr>
          <p:cNvPr id="3078" name="Text Box 6">
            <a:hlinkClick r:id="rId3" action="ppaction://hlinksldjump"/>
          </p:cNvPr>
          <p:cNvSpPr txBox="1">
            <a:spLocks noChangeArrowheads="1"/>
          </p:cNvSpPr>
          <p:nvPr/>
        </p:nvSpPr>
        <p:spPr bwMode="auto">
          <a:xfrm>
            <a:off x="3779838" y="3500438"/>
            <a:ext cx="4824412" cy="641350"/>
          </a:xfrm>
          <a:prstGeom prst="rect">
            <a:avLst/>
          </a:prstGeom>
          <a:solidFill>
            <a:schemeClr val="accent1"/>
          </a:solidFill>
          <a:ln w="9525">
            <a:noFill/>
            <a:miter lim="800000"/>
            <a:headEnd/>
            <a:tailEnd/>
          </a:ln>
          <a:effectLst>
            <a:outerShdw dist="107763" dir="8100000" algn="ctr" rotWithShape="0">
              <a:schemeClr val="bg2">
                <a:alpha val="50000"/>
              </a:schemeClr>
            </a:outerShdw>
          </a:effectLst>
        </p:spPr>
        <p:txBody>
          <a:bodyPr>
            <a:spAutoFit/>
          </a:bodyPr>
          <a:lstStyle/>
          <a:p>
            <a:pPr>
              <a:spcBef>
                <a:spcPct val="50000"/>
              </a:spcBef>
            </a:pPr>
            <a:r>
              <a:rPr lang="es-CR"/>
              <a:t>La atención esta bien. No hay nada de incorrecto en ella.</a:t>
            </a:r>
          </a:p>
        </p:txBody>
      </p:sp>
      <p:sp>
        <p:nvSpPr>
          <p:cNvPr id="3079" name="Text Box 7">
            <a:hlinkClick r:id="rId4" action="ppaction://hlinksldjump"/>
          </p:cNvPr>
          <p:cNvSpPr txBox="1">
            <a:spLocks noChangeArrowheads="1"/>
          </p:cNvSpPr>
          <p:nvPr/>
        </p:nvSpPr>
        <p:spPr bwMode="auto">
          <a:xfrm>
            <a:off x="3779838" y="4508500"/>
            <a:ext cx="4824412" cy="641350"/>
          </a:xfrm>
          <a:prstGeom prst="rect">
            <a:avLst/>
          </a:prstGeom>
          <a:solidFill>
            <a:schemeClr val="accent1"/>
          </a:solidFill>
          <a:ln w="9525">
            <a:noFill/>
            <a:miter lim="800000"/>
            <a:headEnd/>
            <a:tailEnd/>
          </a:ln>
          <a:effectLst>
            <a:outerShdw dist="107763" dir="8100000" algn="ctr" rotWithShape="0">
              <a:schemeClr val="bg2">
                <a:alpha val="50000"/>
              </a:schemeClr>
            </a:outerShdw>
          </a:effectLst>
        </p:spPr>
        <p:txBody>
          <a:bodyPr>
            <a:spAutoFit/>
          </a:bodyPr>
          <a:lstStyle/>
          <a:p>
            <a:pPr>
              <a:spcBef>
                <a:spcPct val="50000"/>
              </a:spcBef>
            </a:pPr>
            <a:r>
              <a:rPr lang="es-CR"/>
              <a:t>Nunca le debió de decir “mira”, tuvo que haberle escrito los requisitos.</a:t>
            </a:r>
          </a:p>
        </p:txBody>
      </p:sp>
      <p:sp>
        <p:nvSpPr>
          <p:cNvPr id="3080" name="Text Box 8">
            <a:hlinkClick r:id="rId5" action="ppaction://hlinksldjump"/>
          </p:cNvPr>
          <p:cNvSpPr txBox="1">
            <a:spLocks noChangeArrowheads="1"/>
          </p:cNvSpPr>
          <p:nvPr/>
        </p:nvSpPr>
        <p:spPr bwMode="auto">
          <a:xfrm>
            <a:off x="3779838" y="5445125"/>
            <a:ext cx="4824412" cy="641350"/>
          </a:xfrm>
          <a:prstGeom prst="rect">
            <a:avLst/>
          </a:prstGeom>
          <a:solidFill>
            <a:schemeClr val="accent1"/>
          </a:solidFill>
          <a:ln w="9525">
            <a:noFill/>
            <a:miter lim="800000"/>
            <a:headEnd/>
            <a:tailEnd/>
          </a:ln>
          <a:effectLst>
            <a:outerShdw dist="107763" dir="8100000" algn="ctr" rotWithShape="0">
              <a:schemeClr val="bg2">
                <a:alpha val="50000"/>
              </a:schemeClr>
            </a:outerShdw>
          </a:effectLst>
        </p:spPr>
        <p:txBody>
          <a:bodyPr>
            <a:spAutoFit/>
          </a:bodyPr>
          <a:lstStyle/>
          <a:p>
            <a:pPr>
              <a:spcBef>
                <a:spcPct val="50000"/>
              </a:spcBef>
            </a:pPr>
            <a:r>
              <a:rPr lang="es-CR"/>
              <a:t>Se tuteo al cliente y esto es una falta de respeto y descortesía.</a:t>
            </a:r>
          </a:p>
        </p:txBody>
      </p:sp>
      <p:sp>
        <p:nvSpPr>
          <p:cNvPr id="3081" name="AutoShape 9">
            <a:hlinkClick r:id="" action="ppaction://noaction" highlightClick="1"/>
          </p:cNvPr>
          <p:cNvSpPr>
            <a:spLocks noChangeArrowheads="1"/>
          </p:cNvSpPr>
          <p:nvPr/>
        </p:nvSpPr>
        <p:spPr bwMode="auto">
          <a:xfrm rot="5400000">
            <a:off x="2735262" y="3536951"/>
            <a:ext cx="720725" cy="647700"/>
          </a:xfrm>
          <a:prstGeom prst="triangle">
            <a:avLst>
              <a:gd name="adj" fmla="val 50000"/>
            </a:avLst>
          </a:prstGeom>
          <a:solidFill>
            <a:srgbClr val="990000"/>
          </a:solidFill>
          <a:ln w="9525">
            <a:solidFill>
              <a:srgbClr val="CC3300"/>
            </a:solidFill>
            <a:miter lim="800000"/>
            <a:headEnd/>
            <a:tailEnd/>
          </a:ln>
          <a:effectLst/>
        </p:spPr>
        <p:txBody>
          <a:bodyPr wrap="none" anchor="ctr"/>
          <a:lstStyle/>
          <a:p>
            <a:endParaRPr lang="en-US"/>
          </a:p>
        </p:txBody>
      </p:sp>
      <p:sp>
        <p:nvSpPr>
          <p:cNvPr id="3082" name="AutoShape 10">
            <a:hlinkClick r:id="" action="ppaction://noaction" highlightClick="1"/>
          </p:cNvPr>
          <p:cNvSpPr>
            <a:spLocks noChangeArrowheads="1"/>
          </p:cNvSpPr>
          <p:nvPr/>
        </p:nvSpPr>
        <p:spPr bwMode="auto">
          <a:xfrm rot="5400000">
            <a:off x="2735262" y="4473576"/>
            <a:ext cx="720725" cy="647700"/>
          </a:xfrm>
          <a:prstGeom prst="triangle">
            <a:avLst>
              <a:gd name="adj" fmla="val 50000"/>
            </a:avLst>
          </a:prstGeom>
          <a:solidFill>
            <a:srgbClr val="990000"/>
          </a:solidFill>
          <a:ln w="9525">
            <a:solidFill>
              <a:srgbClr val="CC3300"/>
            </a:solidFill>
            <a:miter lim="800000"/>
            <a:headEnd/>
            <a:tailEnd/>
          </a:ln>
          <a:effectLst/>
        </p:spPr>
        <p:txBody>
          <a:bodyPr wrap="none" anchor="ctr"/>
          <a:lstStyle/>
          <a:p>
            <a:endParaRPr lang="en-US"/>
          </a:p>
        </p:txBody>
      </p:sp>
      <p:sp>
        <p:nvSpPr>
          <p:cNvPr id="3083" name="AutoShape 11">
            <a:hlinkClick r:id="" action="ppaction://noaction" highlightClick="1"/>
          </p:cNvPr>
          <p:cNvSpPr>
            <a:spLocks noChangeArrowheads="1"/>
          </p:cNvSpPr>
          <p:nvPr/>
        </p:nvSpPr>
        <p:spPr bwMode="auto">
          <a:xfrm rot="5400000">
            <a:off x="2735262" y="5410201"/>
            <a:ext cx="720725" cy="647700"/>
          </a:xfrm>
          <a:prstGeom prst="triangle">
            <a:avLst>
              <a:gd name="adj" fmla="val 50000"/>
            </a:avLst>
          </a:prstGeom>
          <a:solidFill>
            <a:srgbClr val="990000"/>
          </a:solidFill>
          <a:ln w="9525">
            <a:solidFill>
              <a:srgbClr val="CC3300"/>
            </a:solidFill>
            <a:miter lim="800000"/>
            <a:headEnd/>
            <a:tailEnd/>
          </a:ln>
          <a:effectLst/>
        </p:spPr>
        <p:txBody>
          <a:bodyPr wrap="none" anchor="ctr"/>
          <a:lstStyle/>
          <a:p>
            <a:endParaRPr lang="en-US"/>
          </a:p>
        </p:txBody>
      </p:sp>
      <p:sp>
        <p:nvSpPr>
          <p:cNvPr id="3084" name="Text Box 12"/>
          <p:cNvSpPr txBox="1">
            <a:spLocks noChangeArrowheads="1"/>
          </p:cNvSpPr>
          <p:nvPr/>
        </p:nvSpPr>
        <p:spPr bwMode="auto">
          <a:xfrm>
            <a:off x="179388" y="6453188"/>
            <a:ext cx="2311400" cy="244475"/>
          </a:xfrm>
          <a:prstGeom prst="rect">
            <a:avLst/>
          </a:prstGeom>
          <a:noFill/>
          <a:ln w="9525">
            <a:noFill/>
            <a:miter lim="800000"/>
            <a:headEnd/>
            <a:tailEnd/>
          </a:ln>
          <a:effectLst/>
        </p:spPr>
        <p:txBody>
          <a:bodyPr>
            <a:spAutoFit/>
          </a:bodyPr>
          <a:lstStyle/>
          <a:p>
            <a:pPr>
              <a:spcBef>
                <a:spcPct val="50000"/>
              </a:spcBef>
            </a:pPr>
            <a:r>
              <a:rPr lang="es-CR" sz="1000" b="1"/>
              <a:t>www.destrezascomerciales.com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hlinkClick r:id="" action="ppaction://noaction" highlightClick="1"/>
          </p:cNvPr>
          <p:cNvSpPr>
            <a:spLocks noChangeArrowheads="1"/>
          </p:cNvSpPr>
          <p:nvPr/>
        </p:nvSpPr>
        <p:spPr bwMode="auto">
          <a:xfrm>
            <a:off x="0" y="0"/>
            <a:ext cx="9144000" cy="6858000"/>
          </a:xfrm>
          <a:prstGeom prst="rect">
            <a:avLst/>
          </a:prstGeom>
          <a:gradFill rotWithShape="1">
            <a:gsLst>
              <a:gs pos="0">
                <a:schemeClr val="accent1"/>
              </a:gs>
              <a:gs pos="100000">
                <a:schemeClr val="accent2"/>
              </a:gs>
            </a:gsLst>
            <a:lin ang="2700000" scaled="1"/>
          </a:gradFill>
          <a:ln w="9525">
            <a:solidFill>
              <a:schemeClr val="tx1"/>
            </a:solidFill>
            <a:miter lim="800000"/>
            <a:headEnd/>
            <a:tailEnd/>
          </a:ln>
          <a:effectLst/>
        </p:spPr>
        <p:txBody>
          <a:bodyPr wrap="none" anchor="ctr"/>
          <a:lstStyle/>
          <a:p>
            <a:endParaRPr lang="en-US"/>
          </a:p>
        </p:txBody>
      </p:sp>
      <p:sp>
        <p:nvSpPr>
          <p:cNvPr id="32771" name="Text Box 3">
            <a:hlinkClick r:id="" action="ppaction://noaction" highlightClick="1"/>
          </p:cNvPr>
          <p:cNvSpPr txBox="1">
            <a:spLocks noChangeArrowheads="1"/>
          </p:cNvSpPr>
          <p:nvPr/>
        </p:nvSpPr>
        <p:spPr bwMode="auto">
          <a:xfrm>
            <a:off x="755650" y="3213100"/>
            <a:ext cx="7632700" cy="2100263"/>
          </a:xfrm>
          <a:prstGeom prst="rect">
            <a:avLst/>
          </a:prstGeom>
          <a:solidFill>
            <a:schemeClr val="accent2"/>
          </a:solidFill>
          <a:ln w="9525">
            <a:no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sz="2400" b="1">
                <a:solidFill>
                  <a:schemeClr val="bg1"/>
                </a:solidFill>
              </a:rPr>
              <a:t>Esa es la forma adecuada de preguntar. Maria tiene la obligación de explicarse bien y no el cliente de entenderle. Por ello pregunta si el cliente le </a:t>
            </a:r>
            <a:r>
              <a:rPr lang="es-CR" sz="2400" b="1" i="1">
                <a:solidFill>
                  <a:schemeClr val="bg1"/>
                </a:solidFill>
              </a:rPr>
              <a:t>quedaron dudas</a:t>
            </a:r>
            <a:r>
              <a:rPr lang="es-CR" sz="2400" b="1">
                <a:solidFill>
                  <a:schemeClr val="bg1"/>
                </a:solidFill>
              </a:rPr>
              <a:t> después de su explicación.</a:t>
            </a:r>
          </a:p>
          <a:p>
            <a:pPr algn="ctr">
              <a:spcBef>
                <a:spcPct val="50000"/>
              </a:spcBef>
            </a:pPr>
            <a:r>
              <a:rPr lang="es-CR" sz="2400" b="1">
                <a:solidFill>
                  <a:srgbClr val="CCFFFF"/>
                </a:solidFill>
              </a:rPr>
              <a:t>FELICIDADES</a:t>
            </a:r>
          </a:p>
        </p:txBody>
      </p:sp>
      <p:sp>
        <p:nvSpPr>
          <p:cNvPr id="32773" name="Text Box 5"/>
          <p:cNvSpPr txBox="1">
            <a:spLocks noChangeArrowheads="1"/>
          </p:cNvSpPr>
          <p:nvPr/>
        </p:nvSpPr>
        <p:spPr bwMode="auto">
          <a:xfrm>
            <a:off x="5364163" y="5589588"/>
            <a:ext cx="2952750" cy="581025"/>
          </a:xfrm>
          <a:prstGeom prst="rect">
            <a:avLst/>
          </a:prstGeom>
          <a:solidFill>
            <a:schemeClr val="accent1"/>
          </a:solidFill>
          <a:ln w="9525">
            <a:no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sz="1600" b="1">
                <a:hlinkClick r:id="rId3" action="ppaction://hlinksldjump"/>
              </a:rPr>
              <a:t>COMPLETASTE TODO EL RECORRIDO. GRACIAS</a:t>
            </a:r>
            <a:endParaRPr lang="es-CR" sz="1600" b="1"/>
          </a:p>
        </p:txBody>
      </p:sp>
      <p:sp>
        <p:nvSpPr>
          <p:cNvPr id="32774" name="WordArt 6">
            <a:hlinkClick r:id="" action="ppaction://noaction" highlightClick="1"/>
          </p:cNvPr>
          <p:cNvSpPr>
            <a:spLocks noChangeArrowheads="1" noChangeShapeType="1" noTextEdit="1"/>
          </p:cNvSpPr>
          <p:nvPr/>
        </p:nvSpPr>
        <p:spPr bwMode="auto">
          <a:xfrm>
            <a:off x="827088" y="1412875"/>
            <a:ext cx="4392612" cy="1223963"/>
          </a:xfrm>
          <a:prstGeom prst="rect">
            <a:avLst/>
          </a:prstGeom>
        </p:spPr>
        <p:txBody>
          <a:bodyPr wrap="none" fromWordArt="1">
            <a:prstTxWarp prst="textPlain">
              <a:avLst>
                <a:gd name="adj" fmla="val 50000"/>
              </a:avLst>
            </a:prstTxWarp>
          </a:bodyPr>
          <a:lstStyle/>
          <a:p>
            <a:pPr algn="ctr"/>
            <a:r>
              <a:rPr lang="en-US" sz="3600" kern="10">
                <a:ln w="28575">
                  <a:solidFill>
                    <a:srgbClr val="009900"/>
                  </a:solidFill>
                  <a:round/>
                  <a:headEnd/>
                  <a:tailEnd/>
                </a:ln>
                <a:solidFill>
                  <a:srgbClr val="CCFF33"/>
                </a:solidFill>
                <a:effectLst>
                  <a:outerShdw dist="107763" dir="8100000" algn="ctr" rotWithShape="0">
                    <a:srgbClr val="FF9900">
                      <a:alpha val="50000"/>
                    </a:srgbClr>
                  </a:outerShdw>
                </a:effectLst>
                <a:latin typeface="Arial Black"/>
              </a:rPr>
              <a:t>Excelente</a:t>
            </a:r>
          </a:p>
        </p:txBody>
      </p:sp>
      <p:sp>
        <p:nvSpPr>
          <p:cNvPr id="32775" name="Text Box 7"/>
          <p:cNvSpPr txBox="1">
            <a:spLocks noChangeArrowheads="1"/>
          </p:cNvSpPr>
          <p:nvPr/>
        </p:nvSpPr>
        <p:spPr bwMode="auto">
          <a:xfrm>
            <a:off x="179388" y="115888"/>
            <a:ext cx="2311400" cy="244475"/>
          </a:xfrm>
          <a:prstGeom prst="rect">
            <a:avLst/>
          </a:prstGeom>
          <a:noFill/>
          <a:ln w="9525">
            <a:noFill/>
            <a:miter lim="800000"/>
            <a:headEnd/>
            <a:tailEnd/>
          </a:ln>
          <a:effectLst/>
        </p:spPr>
        <p:txBody>
          <a:bodyPr>
            <a:spAutoFit/>
          </a:bodyPr>
          <a:lstStyle/>
          <a:p>
            <a:pPr>
              <a:spcBef>
                <a:spcPct val="50000"/>
              </a:spcBef>
            </a:pPr>
            <a:r>
              <a:rPr lang="es-CR" sz="1000" b="1"/>
              <a:t>www.destrezascomerciales.com</a:t>
            </a:r>
          </a:p>
        </p:txBody>
      </p:sp>
      <p:pic>
        <p:nvPicPr>
          <p:cNvPr id="32776" name="Picture 8">
            <a:hlinkClick r:id="" action="ppaction://noaction" highlightClick="1"/>
          </p:cNvPr>
          <p:cNvPicPr>
            <a:picLocks noChangeAspect="1" noChangeArrowheads="1"/>
          </p:cNvPicPr>
          <p:nvPr/>
        </p:nvPicPr>
        <p:blipFill>
          <a:blip r:embed="rId4" cstate="print"/>
          <a:srcRect/>
          <a:stretch>
            <a:fillRect/>
          </a:stretch>
        </p:blipFill>
        <p:spPr bwMode="auto">
          <a:xfrm>
            <a:off x="5795963" y="765175"/>
            <a:ext cx="2160587" cy="2016125"/>
          </a:xfrm>
          <a:prstGeom prst="rect">
            <a:avLst/>
          </a:prstGeom>
          <a:noFill/>
          <a:ln w="9525">
            <a:noFill/>
            <a:miter lim="800000"/>
            <a:headEnd/>
            <a:tailEnd/>
          </a:ln>
          <a:effectLst>
            <a:outerShdw dist="107763" dir="8100000" algn="ctr" rotWithShape="0">
              <a:schemeClr val="bg1">
                <a:alpha val="50000"/>
              </a:schemeClr>
            </a:outerShdw>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hlinkClick r:id="" action="ppaction://noaction" highlightClick="1"/>
          </p:cNvPr>
          <p:cNvSpPr>
            <a:spLocks noChangeArrowheads="1"/>
          </p:cNvSpPr>
          <p:nvPr/>
        </p:nvSpPr>
        <p:spPr bwMode="auto">
          <a:xfrm>
            <a:off x="0" y="0"/>
            <a:ext cx="9144000" cy="6858000"/>
          </a:xfrm>
          <a:prstGeom prst="rect">
            <a:avLst/>
          </a:prstGeom>
          <a:gradFill rotWithShape="1">
            <a:gsLst>
              <a:gs pos="0">
                <a:schemeClr val="accent1"/>
              </a:gs>
              <a:gs pos="100000">
                <a:schemeClr val="accent2"/>
              </a:gs>
            </a:gsLst>
            <a:lin ang="2700000" scaled="1"/>
          </a:gradFill>
          <a:ln w="9525">
            <a:solidFill>
              <a:schemeClr val="tx1"/>
            </a:solidFill>
            <a:miter lim="800000"/>
            <a:headEnd/>
            <a:tailEnd/>
          </a:ln>
          <a:effectLst/>
        </p:spPr>
        <p:txBody>
          <a:bodyPr wrap="none" anchor="ctr"/>
          <a:lstStyle/>
          <a:p>
            <a:endParaRPr lang="en-US"/>
          </a:p>
        </p:txBody>
      </p:sp>
      <p:pic>
        <p:nvPicPr>
          <p:cNvPr id="33795" name="Picture 3">
            <a:hlinkClick r:id="" action="ppaction://noaction" highlightClick="1"/>
          </p:cNvPr>
          <p:cNvPicPr>
            <a:picLocks noChangeAspect="1" noChangeArrowheads="1"/>
          </p:cNvPicPr>
          <p:nvPr/>
        </p:nvPicPr>
        <p:blipFill>
          <a:blip r:embed="rId3" cstate="print"/>
          <a:srcRect/>
          <a:stretch>
            <a:fillRect/>
          </a:stretch>
        </p:blipFill>
        <p:spPr bwMode="auto">
          <a:xfrm>
            <a:off x="5724525" y="620713"/>
            <a:ext cx="2189163" cy="2303462"/>
          </a:xfrm>
          <a:prstGeom prst="rect">
            <a:avLst/>
          </a:prstGeom>
          <a:noFill/>
          <a:ln w="9525">
            <a:noFill/>
            <a:miter lim="800000"/>
            <a:headEnd/>
            <a:tailEnd/>
          </a:ln>
          <a:effectLst>
            <a:outerShdw dist="107763" dir="8100000" algn="ctr" rotWithShape="0">
              <a:schemeClr val="bg1">
                <a:alpha val="50000"/>
              </a:schemeClr>
            </a:outerShdw>
          </a:effectLst>
        </p:spPr>
      </p:pic>
      <p:sp>
        <p:nvSpPr>
          <p:cNvPr id="33796" name="Text Box 4">
            <a:hlinkClick r:id="" action="ppaction://noaction" highlightClick="1"/>
          </p:cNvPr>
          <p:cNvSpPr txBox="1">
            <a:spLocks noChangeArrowheads="1"/>
          </p:cNvSpPr>
          <p:nvPr/>
        </p:nvSpPr>
        <p:spPr bwMode="auto">
          <a:xfrm>
            <a:off x="755650" y="3213100"/>
            <a:ext cx="7632700" cy="1917700"/>
          </a:xfrm>
          <a:prstGeom prst="rect">
            <a:avLst/>
          </a:prstGeom>
          <a:solidFill>
            <a:schemeClr val="accent2"/>
          </a:solidFill>
          <a:ln w="9525">
            <a:no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sz="2400" b="1">
                <a:solidFill>
                  <a:schemeClr val="bg1"/>
                </a:solidFill>
              </a:rPr>
              <a:t>El problema aquí es la forma de preguntar. Es un obligación de Maria el explicarse correctamente. Al decirle al cliente si entendió puede sonarle como una ofensa, ya que le esta tratando de “retardado” o con problemas de aprendizaje.</a:t>
            </a:r>
          </a:p>
        </p:txBody>
      </p:sp>
      <p:sp>
        <p:nvSpPr>
          <p:cNvPr id="33797" name="Text Box 5"/>
          <p:cNvSpPr txBox="1">
            <a:spLocks noChangeArrowheads="1"/>
          </p:cNvSpPr>
          <p:nvPr/>
        </p:nvSpPr>
        <p:spPr bwMode="auto">
          <a:xfrm>
            <a:off x="755650" y="6157913"/>
            <a:ext cx="936625" cy="366712"/>
          </a:xfrm>
          <a:prstGeom prst="rect">
            <a:avLst/>
          </a:prstGeom>
          <a:solidFill>
            <a:schemeClr val="accent1"/>
          </a:solidFill>
          <a:ln w="9525">
            <a:noFill/>
            <a:miter lim="800000"/>
            <a:headEnd/>
            <a:tailEnd/>
          </a:ln>
          <a:effectLst/>
        </p:spPr>
        <p:txBody>
          <a:bodyPr>
            <a:spAutoFit/>
          </a:bodyPr>
          <a:lstStyle/>
          <a:p>
            <a:pPr algn="ctr">
              <a:spcBef>
                <a:spcPct val="50000"/>
              </a:spcBef>
            </a:pPr>
            <a:r>
              <a:rPr lang="es-CR" b="1"/>
              <a:t>SALIR</a:t>
            </a:r>
          </a:p>
        </p:txBody>
      </p:sp>
      <p:sp>
        <p:nvSpPr>
          <p:cNvPr id="33798" name="Text Box 6"/>
          <p:cNvSpPr txBox="1">
            <a:spLocks noChangeArrowheads="1"/>
          </p:cNvSpPr>
          <p:nvPr/>
        </p:nvSpPr>
        <p:spPr bwMode="auto">
          <a:xfrm>
            <a:off x="5940425" y="6016625"/>
            <a:ext cx="2952750" cy="581025"/>
          </a:xfrm>
          <a:prstGeom prst="rect">
            <a:avLst/>
          </a:prstGeom>
          <a:solidFill>
            <a:schemeClr val="accent1"/>
          </a:solidFill>
          <a:ln w="9525">
            <a:no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sz="1600" b="1">
                <a:hlinkClick r:id="rId4" action="ppaction://hlinksldjump"/>
              </a:rPr>
              <a:t>REGRESA A BUSCAR LA OPCION CORRECTA</a:t>
            </a:r>
            <a:endParaRPr lang="es-CR" sz="1600" b="1"/>
          </a:p>
        </p:txBody>
      </p:sp>
      <p:sp>
        <p:nvSpPr>
          <p:cNvPr id="33799" name="WordArt 7">
            <a:hlinkClick r:id="" action="ppaction://noaction" highlightClick="1"/>
          </p:cNvPr>
          <p:cNvSpPr>
            <a:spLocks noChangeArrowheads="1" noChangeShapeType="1" noTextEdit="1"/>
          </p:cNvSpPr>
          <p:nvPr/>
        </p:nvSpPr>
        <p:spPr bwMode="auto">
          <a:xfrm>
            <a:off x="827088" y="1341438"/>
            <a:ext cx="4392612" cy="1223962"/>
          </a:xfrm>
          <a:prstGeom prst="rect">
            <a:avLst/>
          </a:prstGeom>
        </p:spPr>
        <p:txBody>
          <a:bodyPr wrap="none" fromWordArt="1">
            <a:prstTxWarp prst="textPlain">
              <a:avLst>
                <a:gd name="adj" fmla="val 50000"/>
              </a:avLst>
            </a:prstTxWarp>
          </a:bodyPr>
          <a:lstStyle/>
          <a:p>
            <a:pPr algn="ctr"/>
            <a:r>
              <a:rPr lang="en-US" sz="3600" kern="10">
                <a:ln w="28575">
                  <a:solidFill>
                    <a:srgbClr val="CC3300"/>
                  </a:solidFill>
                  <a:round/>
                  <a:headEnd/>
                  <a:tailEnd/>
                </a:ln>
                <a:solidFill>
                  <a:srgbClr val="990000"/>
                </a:solidFill>
                <a:effectLst>
                  <a:outerShdw dist="107763" dir="8100000" algn="ctr" rotWithShape="0">
                    <a:srgbClr val="868686">
                      <a:alpha val="50000"/>
                    </a:srgbClr>
                  </a:outerShdw>
                </a:effectLst>
                <a:latin typeface="Arial Black"/>
              </a:rPr>
              <a:t>Lo sentimos</a:t>
            </a:r>
          </a:p>
        </p:txBody>
      </p:sp>
      <p:sp>
        <p:nvSpPr>
          <p:cNvPr id="33800" name="Text Box 8"/>
          <p:cNvSpPr txBox="1">
            <a:spLocks noChangeArrowheads="1"/>
          </p:cNvSpPr>
          <p:nvPr/>
        </p:nvSpPr>
        <p:spPr bwMode="auto">
          <a:xfrm>
            <a:off x="179388" y="115888"/>
            <a:ext cx="2311400" cy="244475"/>
          </a:xfrm>
          <a:prstGeom prst="rect">
            <a:avLst/>
          </a:prstGeom>
          <a:noFill/>
          <a:ln w="9525">
            <a:noFill/>
            <a:miter lim="800000"/>
            <a:headEnd/>
            <a:tailEnd/>
          </a:ln>
          <a:effectLst/>
        </p:spPr>
        <p:txBody>
          <a:bodyPr>
            <a:spAutoFit/>
          </a:bodyPr>
          <a:lstStyle/>
          <a:p>
            <a:pPr>
              <a:spcBef>
                <a:spcPct val="50000"/>
              </a:spcBef>
            </a:pPr>
            <a:r>
              <a:rPr lang="es-CR" sz="1000" b="1"/>
              <a:t>www.destrezascomerciales.com</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hlinkClick r:id="" action="ppaction://noaction" highlightClick="1"/>
          </p:cNvPr>
          <p:cNvSpPr>
            <a:spLocks noChangeArrowheads="1"/>
          </p:cNvSpPr>
          <p:nvPr/>
        </p:nvSpPr>
        <p:spPr bwMode="auto">
          <a:xfrm>
            <a:off x="0" y="0"/>
            <a:ext cx="9144000" cy="6858000"/>
          </a:xfrm>
          <a:prstGeom prst="rect">
            <a:avLst/>
          </a:prstGeom>
          <a:gradFill rotWithShape="1">
            <a:gsLst>
              <a:gs pos="0">
                <a:schemeClr val="accent1"/>
              </a:gs>
              <a:gs pos="100000">
                <a:schemeClr val="accent2"/>
              </a:gs>
            </a:gsLst>
            <a:lin ang="2700000" scaled="1"/>
          </a:gradFill>
          <a:ln w="9525">
            <a:solidFill>
              <a:schemeClr val="tx1"/>
            </a:solidFill>
            <a:miter lim="800000"/>
            <a:headEnd/>
            <a:tailEnd/>
          </a:ln>
          <a:effectLst/>
        </p:spPr>
        <p:txBody>
          <a:bodyPr wrap="none" anchor="ctr"/>
          <a:lstStyle/>
          <a:p>
            <a:endParaRPr lang="en-US"/>
          </a:p>
        </p:txBody>
      </p:sp>
      <p:sp>
        <p:nvSpPr>
          <p:cNvPr id="34820" name="Text Box 4">
            <a:hlinkClick r:id="" action="ppaction://noaction" highlightClick="1"/>
          </p:cNvPr>
          <p:cNvSpPr txBox="1">
            <a:spLocks noChangeArrowheads="1"/>
          </p:cNvSpPr>
          <p:nvPr/>
        </p:nvSpPr>
        <p:spPr bwMode="auto">
          <a:xfrm>
            <a:off x="684213" y="2349500"/>
            <a:ext cx="7848600" cy="1436688"/>
          </a:xfrm>
          <a:prstGeom prst="rect">
            <a:avLst/>
          </a:prstGeom>
          <a:solidFill>
            <a:srgbClr val="CCFFFF"/>
          </a:solidFill>
          <a:ln w="9525">
            <a:no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sz="1600" b="1"/>
              <a:t>Puedes jugar otra vez si quieres.</a:t>
            </a:r>
          </a:p>
          <a:p>
            <a:pPr algn="ctr">
              <a:spcBef>
                <a:spcPct val="50000"/>
              </a:spcBef>
            </a:pPr>
            <a:r>
              <a:rPr lang="es-CR" sz="1600" b="1"/>
              <a:t>Visita nuestra página</a:t>
            </a:r>
            <a:r>
              <a:rPr lang="es-CR" sz="1600" b="1">
                <a:solidFill>
                  <a:schemeClr val="bg1"/>
                </a:solidFill>
              </a:rPr>
              <a:t> </a:t>
            </a:r>
            <a:r>
              <a:rPr lang="es-CR" sz="1600" b="1">
                <a:solidFill>
                  <a:schemeClr val="bg1"/>
                </a:solidFill>
                <a:hlinkClick r:id="rId3"/>
              </a:rPr>
              <a:t>www.destrezascomerciales.com</a:t>
            </a:r>
            <a:endParaRPr lang="es-CR" sz="1600" b="1">
              <a:solidFill>
                <a:schemeClr val="bg1"/>
              </a:solidFill>
            </a:endParaRPr>
          </a:p>
          <a:p>
            <a:pPr algn="ctr">
              <a:spcBef>
                <a:spcPct val="50000"/>
              </a:spcBef>
            </a:pPr>
            <a:r>
              <a:rPr lang="es-CR" sz="1600" b="1"/>
              <a:t>Y obtén más información</a:t>
            </a:r>
            <a:r>
              <a:rPr lang="es-CR" sz="1600" b="1">
                <a:solidFill>
                  <a:schemeClr val="bg1"/>
                </a:solidFill>
              </a:rPr>
              <a:t>.</a:t>
            </a:r>
          </a:p>
          <a:p>
            <a:pPr algn="ctr">
              <a:spcBef>
                <a:spcPct val="50000"/>
              </a:spcBef>
            </a:pPr>
            <a:r>
              <a:rPr lang="es-CR" sz="1600" b="1">
                <a:solidFill>
                  <a:schemeClr val="bg1"/>
                </a:solidFill>
                <a:hlinkClick r:id="rId4"/>
              </a:rPr>
              <a:t>ventas@destrezascomerciales.com</a:t>
            </a:r>
            <a:r>
              <a:rPr lang="es-CR" sz="1600" b="1">
                <a:solidFill>
                  <a:schemeClr val="bg1"/>
                </a:solidFill>
              </a:rPr>
              <a:t> </a:t>
            </a:r>
          </a:p>
        </p:txBody>
      </p:sp>
      <p:sp>
        <p:nvSpPr>
          <p:cNvPr id="34821" name="Text Box 5"/>
          <p:cNvSpPr txBox="1">
            <a:spLocks noChangeArrowheads="1"/>
          </p:cNvSpPr>
          <p:nvPr/>
        </p:nvSpPr>
        <p:spPr bwMode="auto">
          <a:xfrm>
            <a:off x="755650" y="6157913"/>
            <a:ext cx="936625" cy="366712"/>
          </a:xfrm>
          <a:prstGeom prst="rect">
            <a:avLst/>
          </a:prstGeom>
          <a:solidFill>
            <a:schemeClr val="accent1"/>
          </a:solidFill>
          <a:ln w="9525">
            <a:noFill/>
            <a:miter lim="800000"/>
            <a:headEnd/>
            <a:tailEnd/>
          </a:ln>
          <a:effectLst/>
        </p:spPr>
        <p:txBody>
          <a:bodyPr>
            <a:spAutoFit/>
          </a:bodyPr>
          <a:lstStyle/>
          <a:p>
            <a:pPr algn="ctr">
              <a:spcBef>
                <a:spcPct val="50000"/>
              </a:spcBef>
            </a:pPr>
            <a:r>
              <a:rPr lang="es-CR" b="1"/>
              <a:t>SALIR</a:t>
            </a:r>
          </a:p>
        </p:txBody>
      </p:sp>
      <p:sp>
        <p:nvSpPr>
          <p:cNvPr id="34822" name="Text Box 6"/>
          <p:cNvSpPr txBox="1">
            <a:spLocks noChangeArrowheads="1"/>
          </p:cNvSpPr>
          <p:nvPr/>
        </p:nvSpPr>
        <p:spPr bwMode="auto">
          <a:xfrm>
            <a:off x="6732588" y="6237288"/>
            <a:ext cx="2232025" cy="366712"/>
          </a:xfrm>
          <a:prstGeom prst="rect">
            <a:avLst/>
          </a:prstGeom>
          <a:solidFill>
            <a:schemeClr val="accent1"/>
          </a:solidFill>
          <a:ln w="9525">
            <a:no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b="1">
                <a:hlinkClick r:id="rId5" action="ppaction://hlinksldjump"/>
              </a:rPr>
              <a:t>VUELVE A JUGAR</a:t>
            </a:r>
            <a:endParaRPr lang="es-CR" b="1"/>
          </a:p>
        </p:txBody>
      </p:sp>
      <p:sp>
        <p:nvSpPr>
          <p:cNvPr id="34823" name="WordArt 7">
            <a:hlinkClick r:id="" action="ppaction://noaction" highlightClick="1"/>
          </p:cNvPr>
          <p:cNvSpPr>
            <a:spLocks noChangeArrowheads="1" noChangeShapeType="1" noTextEdit="1"/>
          </p:cNvSpPr>
          <p:nvPr/>
        </p:nvSpPr>
        <p:spPr bwMode="auto">
          <a:xfrm>
            <a:off x="1042988" y="692150"/>
            <a:ext cx="7058025" cy="1223963"/>
          </a:xfrm>
          <a:prstGeom prst="rect">
            <a:avLst/>
          </a:prstGeom>
        </p:spPr>
        <p:txBody>
          <a:bodyPr wrap="none" fromWordArt="1">
            <a:prstTxWarp prst="textPlain">
              <a:avLst>
                <a:gd name="adj" fmla="val 50000"/>
              </a:avLst>
            </a:prstTxWarp>
          </a:bodyPr>
          <a:lstStyle/>
          <a:p>
            <a:pPr algn="ctr"/>
            <a:r>
              <a:rPr lang="en-US" sz="3600" kern="10">
                <a:ln w="28575">
                  <a:solidFill>
                    <a:srgbClr val="CC3300"/>
                  </a:solidFill>
                  <a:round/>
                  <a:headEnd/>
                  <a:tailEnd/>
                </a:ln>
                <a:solidFill>
                  <a:srgbClr val="FFFF00"/>
                </a:solidFill>
                <a:effectLst>
                  <a:outerShdw dist="107763" dir="8100000" algn="ctr" rotWithShape="0">
                    <a:srgbClr val="FF9900">
                      <a:alpha val="50000"/>
                    </a:srgbClr>
                  </a:outerShdw>
                </a:effectLst>
                <a:latin typeface="Arial Black"/>
              </a:rPr>
              <a:t>Gracias por jugar</a:t>
            </a:r>
          </a:p>
        </p:txBody>
      </p:sp>
      <p:sp>
        <p:nvSpPr>
          <p:cNvPr id="34824" name="Text Box 8"/>
          <p:cNvSpPr txBox="1">
            <a:spLocks noChangeArrowheads="1"/>
          </p:cNvSpPr>
          <p:nvPr/>
        </p:nvSpPr>
        <p:spPr bwMode="auto">
          <a:xfrm>
            <a:off x="179388" y="115888"/>
            <a:ext cx="2311400" cy="244475"/>
          </a:xfrm>
          <a:prstGeom prst="rect">
            <a:avLst/>
          </a:prstGeom>
          <a:noFill/>
          <a:ln w="9525">
            <a:noFill/>
            <a:miter lim="800000"/>
            <a:headEnd/>
            <a:tailEnd/>
          </a:ln>
          <a:effectLst/>
        </p:spPr>
        <p:txBody>
          <a:bodyPr>
            <a:spAutoFit/>
          </a:bodyPr>
          <a:lstStyle/>
          <a:p>
            <a:pPr>
              <a:spcBef>
                <a:spcPct val="50000"/>
              </a:spcBef>
            </a:pPr>
            <a:r>
              <a:rPr lang="es-CR" sz="1000" b="1"/>
              <a:t>www.destrezascomerciales.com</a:t>
            </a:r>
          </a:p>
        </p:txBody>
      </p:sp>
      <p:pic>
        <p:nvPicPr>
          <p:cNvPr id="34825" name="Picture 9">
            <a:hlinkClick r:id="" action="ppaction://noaction" highlightClick="1"/>
          </p:cNvPr>
          <p:cNvPicPr>
            <a:picLocks noChangeAspect="1" noChangeArrowheads="1"/>
          </p:cNvPicPr>
          <p:nvPr/>
        </p:nvPicPr>
        <p:blipFill>
          <a:blip r:embed="rId6" cstate="print"/>
          <a:srcRect/>
          <a:stretch>
            <a:fillRect/>
          </a:stretch>
        </p:blipFill>
        <p:spPr bwMode="auto">
          <a:xfrm>
            <a:off x="3563938" y="4076700"/>
            <a:ext cx="1800225" cy="1944688"/>
          </a:xfrm>
          <a:prstGeom prst="rect">
            <a:avLst/>
          </a:prstGeom>
          <a:noFill/>
          <a:ln w="9525">
            <a:noFill/>
            <a:miter lim="800000"/>
            <a:headEnd/>
            <a:tailEnd/>
          </a:ln>
          <a:effectLst>
            <a:outerShdw dist="107763" dir="8100000" algn="ctr" rotWithShape="0">
              <a:schemeClr val="bg1">
                <a:alpha val="50000"/>
              </a:scheme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hlinkClick r:id="" action="ppaction://noaction" highlightClick="1"/>
          </p:cNvPr>
          <p:cNvSpPr>
            <a:spLocks noChangeArrowheads="1"/>
          </p:cNvSpPr>
          <p:nvPr/>
        </p:nvSpPr>
        <p:spPr bwMode="auto">
          <a:xfrm>
            <a:off x="0" y="0"/>
            <a:ext cx="9144000" cy="6858000"/>
          </a:xfrm>
          <a:prstGeom prst="rect">
            <a:avLst/>
          </a:prstGeom>
          <a:gradFill rotWithShape="1">
            <a:gsLst>
              <a:gs pos="0">
                <a:schemeClr val="accent1"/>
              </a:gs>
              <a:gs pos="100000">
                <a:schemeClr val="accent2"/>
              </a:gs>
            </a:gsLst>
            <a:lin ang="2700000" scaled="1"/>
          </a:gradFill>
          <a:ln w="9525">
            <a:solidFill>
              <a:schemeClr val="tx1"/>
            </a:solidFill>
            <a:miter lim="800000"/>
            <a:headEnd/>
            <a:tailEnd/>
          </a:ln>
          <a:effectLst/>
        </p:spPr>
        <p:txBody>
          <a:bodyPr wrap="none" anchor="ctr"/>
          <a:lstStyle/>
          <a:p>
            <a:endParaRPr lang="en-US"/>
          </a:p>
        </p:txBody>
      </p:sp>
      <p:sp>
        <p:nvSpPr>
          <p:cNvPr id="13315" name="Text Box 3">
            <a:hlinkClick r:id="" action="ppaction://noaction" highlightClick="1"/>
          </p:cNvPr>
          <p:cNvSpPr txBox="1">
            <a:spLocks noChangeArrowheads="1"/>
          </p:cNvSpPr>
          <p:nvPr/>
        </p:nvSpPr>
        <p:spPr bwMode="auto">
          <a:xfrm>
            <a:off x="468313" y="620713"/>
            <a:ext cx="8135937" cy="1800225"/>
          </a:xfrm>
          <a:prstGeom prst="rect">
            <a:avLst/>
          </a:prstGeom>
          <a:solidFill>
            <a:schemeClr val="bg1"/>
          </a:solidFill>
          <a:ln w="9525">
            <a:noFill/>
            <a:miter lim="800000"/>
            <a:headEnd/>
            <a:tailEnd/>
          </a:ln>
          <a:effectLst>
            <a:outerShdw dist="107763" dir="8100000" algn="ctr" rotWithShape="0">
              <a:schemeClr val="accent2">
                <a:alpha val="50000"/>
              </a:schemeClr>
            </a:outerShdw>
          </a:effectLst>
        </p:spPr>
        <p:txBody>
          <a:bodyPr>
            <a:spAutoFit/>
          </a:bodyPr>
          <a:lstStyle/>
          <a:p>
            <a:pPr algn="just">
              <a:spcBef>
                <a:spcPct val="50000"/>
              </a:spcBef>
            </a:pPr>
            <a:r>
              <a:rPr lang="es-CR" sz="2800" b="1"/>
              <a:t>Francisco esta atendiendo a un cliente y después de unos minutos le dice “disculpe ¿cómo es que usted se llamaba?”. </a:t>
            </a:r>
            <a:r>
              <a:rPr lang="es-CR" sz="2800" b="1">
                <a:solidFill>
                  <a:srgbClr val="990000"/>
                </a:solidFill>
              </a:rPr>
              <a:t>¿Qué hace incorrecta esta acción?</a:t>
            </a:r>
          </a:p>
        </p:txBody>
      </p:sp>
      <p:sp>
        <p:nvSpPr>
          <p:cNvPr id="13316" name="Text Box 4">
            <a:hlinkClick r:id="rId3" action="ppaction://hlinksldjump"/>
          </p:cNvPr>
          <p:cNvSpPr txBox="1">
            <a:spLocks noChangeArrowheads="1"/>
          </p:cNvSpPr>
          <p:nvPr/>
        </p:nvSpPr>
        <p:spPr bwMode="auto">
          <a:xfrm>
            <a:off x="3779838" y="3500438"/>
            <a:ext cx="4824412" cy="641350"/>
          </a:xfrm>
          <a:prstGeom prst="rect">
            <a:avLst/>
          </a:prstGeom>
          <a:solidFill>
            <a:schemeClr val="accent1"/>
          </a:solidFill>
          <a:ln w="9525">
            <a:noFill/>
            <a:miter lim="800000"/>
            <a:headEnd/>
            <a:tailEnd/>
          </a:ln>
          <a:effectLst>
            <a:outerShdw dist="107763" dir="8100000" algn="ctr" rotWithShape="0">
              <a:schemeClr val="bg2">
                <a:alpha val="50000"/>
              </a:schemeClr>
            </a:outerShdw>
          </a:effectLst>
        </p:spPr>
        <p:txBody>
          <a:bodyPr>
            <a:spAutoFit/>
          </a:bodyPr>
          <a:lstStyle/>
          <a:p>
            <a:pPr>
              <a:spcBef>
                <a:spcPct val="50000"/>
              </a:spcBef>
            </a:pPr>
            <a:r>
              <a:rPr lang="es-CR"/>
              <a:t>No hay nada incorrecto.  Al cliente hay que preguntarle su nombre para atenderlo.</a:t>
            </a:r>
          </a:p>
        </p:txBody>
      </p:sp>
      <p:sp>
        <p:nvSpPr>
          <p:cNvPr id="13317" name="Text Box 5">
            <a:hlinkClick r:id="rId4" action="ppaction://hlinksldjump"/>
          </p:cNvPr>
          <p:cNvSpPr txBox="1">
            <a:spLocks noChangeArrowheads="1"/>
          </p:cNvSpPr>
          <p:nvPr/>
        </p:nvSpPr>
        <p:spPr bwMode="auto">
          <a:xfrm>
            <a:off x="3779838" y="4508500"/>
            <a:ext cx="4824412" cy="641350"/>
          </a:xfrm>
          <a:prstGeom prst="rect">
            <a:avLst/>
          </a:prstGeom>
          <a:solidFill>
            <a:schemeClr val="accent1"/>
          </a:solidFill>
          <a:ln w="9525">
            <a:noFill/>
            <a:miter lim="800000"/>
            <a:headEnd/>
            <a:tailEnd/>
          </a:ln>
          <a:effectLst>
            <a:outerShdw dist="107763" dir="8100000" algn="ctr" rotWithShape="0">
              <a:schemeClr val="bg2">
                <a:alpha val="50000"/>
              </a:schemeClr>
            </a:outerShdw>
          </a:effectLst>
        </p:spPr>
        <p:txBody>
          <a:bodyPr>
            <a:spAutoFit/>
          </a:bodyPr>
          <a:lstStyle/>
          <a:p>
            <a:pPr>
              <a:spcBef>
                <a:spcPct val="50000"/>
              </a:spcBef>
            </a:pPr>
            <a:r>
              <a:rPr lang="es-CR"/>
              <a:t>El error es que ya lo estaba atendiendo y debió saber el nombre desde el principio.</a:t>
            </a:r>
          </a:p>
        </p:txBody>
      </p:sp>
      <p:sp>
        <p:nvSpPr>
          <p:cNvPr id="13318" name="Text Box 6">
            <a:hlinkClick r:id="rId5" action="ppaction://hlinksldjump"/>
          </p:cNvPr>
          <p:cNvSpPr txBox="1">
            <a:spLocks noChangeArrowheads="1"/>
          </p:cNvSpPr>
          <p:nvPr/>
        </p:nvSpPr>
        <p:spPr bwMode="auto">
          <a:xfrm>
            <a:off x="3779838" y="5445125"/>
            <a:ext cx="4824412" cy="641350"/>
          </a:xfrm>
          <a:prstGeom prst="rect">
            <a:avLst/>
          </a:prstGeom>
          <a:solidFill>
            <a:schemeClr val="accent1"/>
          </a:solidFill>
          <a:ln w="9525">
            <a:noFill/>
            <a:miter lim="800000"/>
            <a:headEnd/>
            <a:tailEnd/>
          </a:ln>
          <a:effectLst>
            <a:outerShdw dist="107763" dir="8100000" algn="ctr" rotWithShape="0">
              <a:schemeClr val="bg2">
                <a:alpha val="50000"/>
              </a:schemeClr>
            </a:outerShdw>
          </a:effectLst>
        </p:spPr>
        <p:txBody>
          <a:bodyPr>
            <a:spAutoFit/>
          </a:bodyPr>
          <a:lstStyle/>
          <a:p>
            <a:pPr>
              <a:spcBef>
                <a:spcPct val="50000"/>
              </a:spcBef>
            </a:pPr>
            <a:r>
              <a:rPr lang="es-CR"/>
              <a:t>Él error es la forma en cómo lo pregunto, debió decirle “¿usted se llama ...?</a:t>
            </a:r>
          </a:p>
        </p:txBody>
      </p:sp>
      <p:sp>
        <p:nvSpPr>
          <p:cNvPr id="13319" name="AutoShape 7">
            <a:hlinkClick r:id="" action="ppaction://noaction" highlightClick="1"/>
          </p:cNvPr>
          <p:cNvSpPr>
            <a:spLocks noChangeArrowheads="1"/>
          </p:cNvSpPr>
          <p:nvPr/>
        </p:nvSpPr>
        <p:spPr bwMode="auto">
          <a:xfrm rot="5400000">
            <a:off x="2735262" y="3536951"/>
            <a:ext cx="720725" cy="647700"/>
          </a:xfrm>
          <a:prstGeom prst="triangle">
            <a:avLst>
              <a:gd name="adj" fmla="val 50000"/>
            </a:avLst>
          </a:prstGeom>
          <a:solidFill>
            <a:srgbClr val="990000"/>
          </a:solidFill>
          <a:ln w="9525">
            <a:solidFill>
              <a:srgbClr val="CC3300"/>
            </a:solidFill>
            <a:miter lim="800000"/>
            <a:headEnd/>
            <a:tailEnd/>
          </a:ln>
          <a:effectLst/>
        </p:spPr>
        <p:txBody>
          <a:bodyPr wrap="none" anchor="ctr"/>
          <a:lstStyle/>
          <a:p>
            <a:endParaRPr lang="en-US"/>
          </a:p>
        </p:txBody>
      </p:sp>
      <p:sp>
        <p:nvSpPr>
          <p:cNvPr id="13320" name="AutoShape 8">
            <a:hlinkClick r:id="" action="ppaction://noaction" highlightClick="1"/>
          </p:cNvPr>
          <p:cNvSpPr>
            <a:spLocks noChangeArrowheads="1"/>
          </p:cNvSpPr>
          <p:nvPr/>
        </p:nvSpPr>
        <p:spPr bwMode="auto">
          <a:xfrm rot="5400000">
            <a:off x="2735262" y="4473576"/>
            <a:ext cx="720725" cy="647700"/>
          </a:xfrm>
          <a:prstGeom prst="triangle">
            <a:avLst>
              <a:gd name="adj" fmla="val 50000"/>
            </a:avLst>
          </a:prstGeom>
          <a:solidFill>
            <a:srgbClr val="990000"/>
          </a:solidFill>
          <a:ln w="9525">
            <a:solidFill>
              <a:srgbClr val="CC3300"/>
            </a:solidFill>
            <a:miter lim="800000"/>
            <a:headEnd/>
            <a:tailEnd/>
          </a:ln>
          <a:effectLst/>
        </p:spPr>
        <p:txBody>
          <a:bodyPr wrap="none" anchor="ctr"/>
          <a:lstStyle/>
          <a:p>
            <a:endParaRPr lang="en-US"/>
          </a:p>
        </p:txBody>
      </p:sp>
      <p:sp>
        <p:nvSpPr>
          <p:cNvPr id="13321" name="AutoShape 9">
            <a:hlinkClick r:id="" action="ppaction://noaction" highlightClick="1"/>
          </p:cNvPr>
          <p:cNvSpPr>
            <a:spLocks noChangeArrowheads="1"/>
          </p:cNvSpPr>
          <p:nvPr/>
        </p:nvSpPr>
        <p:spPr bwMode="auto">
          <a:xfrm rot="5400000">
            <a:off x="2735262" y="5410201"/>
            <a:ext cx="720725" cy="647700"/>
          </a:xfrm>
          <a:prstGeom prst="triangle">
            <a:avLst>
              <a:gd name="adj" fmla="val 50000"/>
            </a:avLst>
          </a:prstGeom>
          <a:solidFill>
            <a:srgbClr val="990000"/>
          </a:solidFill>
          <a:ln w="9525">
            <a:solidFill>
              <a:srgbClr val="CC3300"/>
            </a:solidFill>
            <a:miter lim="800000"/>
            <a:headEnd/>
            <a:tailEnd/>
          </a:ln>
          <a:effectLst/>
        </p:spPr>
        <p:txBody>
          <a:bodyPr wrap="none" anchor="ctr"/>
          <a:lstStyle/>
          <a:p>
            <a:endParaRPr lang="en-US"/>
          </a:p>
        </p:txBody>
      </p:sp>
      <p:sp>
        <p:nvSpPr>
          <p:cNvPr id="13322" name="Text Box 10"/>
          <p:cNvSpPr txBox="1">
            <a:spLocks noChangeArrowheads="1"/>
          </p:cNvSpPr>
          <p:nvPr/>
        </p:nvSpPr>
        <p:spPr bwMode="auto">
          <a:xfrm>
            <a:off x="179388" y="6453188"/>
            <a:ext cx="2311400" cy="244475"/>
          </a:xfrm>
          <a:prstGeom prst="rect">
            <a:avLst/>
          </a:prstGeom>
          <a:noFill/>
          <a:ln w="9525">
            <a:noFill/>
            <a:miter lim="800000"/>
            <a:headEnd/>
            <a:tailEnd/>
          </a:ln>
          <a:effectLst/>
        </p:spPr>
        <p:txBody>
          <a:bodyPr>
            <a:spAutoFit/>
          </a:bodyPr>
          <a:lstStyle/>
          <a:p>
            <a:pPr>
              <a:spcBef>
                <a:spcPct val="50000"/>
              </a:spcBef>
            </a:pPr>
            <a:r>
              <a:rPr lang="es-CR" sz="1000" b="1"/>
              <a:t>www.destrezascomerciales.com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hlinkClick r:id="" action="ppaction://noaction" highlightClick="1"/>
          </p:cNvPr>
          <p:cNvSpPr>
            <a:spLocks noChangeArrowheads="1"/>
          </p:cNvSpPr>
          <p:nvPr/>
        </p:nvSpPr>
        <p:spPr bwMode="auto">
          <a:xfrm>
            <a:off x="0" y="0"/>
            <a:ext cx="9144000" cy="6858000"/>
          </a:xfrm>
          <a:prstGeom prst="rect">
            <a:avLst/>
          </a:prstGeom>
          <a:gradFill rotWithShape="1">
            <a:gsLst>
              <a:gs pos="0">
                <a:schemeClr val="accent1"/>
              </a:gs>
              <a:gs pos="100000">
                <a:schemeClr val="accent2"/>
              </a:gs>
            </a:gsLst>
            <a:lin ang="2700000" scaled="1"/>
          </a:gradFill>
          <a:ln w="9525">
            <a:solidFill>
              <a:schemeClr val="tx1"/>
            </a:solidFill>
            <a:miter lim="800000"/>
            <a:headEnd/>
            <a:tailEnd/>
          </a:ln>
          <a:effectLst/>
        </p:spPr>
        <p:txBody>
          <a:bodyPr wrap="none" anchor="ctr"/>
          <a:lstStyle/>
          <a:p>
            <a:endParaRPr lang="en-US"/>
          </a:p>
        </p:txBody>
      </p:sp>
      <p:sp>
        <p:nvSpPr>
          <p:cNvPr id="14339" name="Text Box 3">
            <a:hlinkClick r:id="" action="ppaction://noaction" highlightClick="1"/>
          </p:cNvPr>
          <p:cNvSpPr txBox="1">
            <a:spLocks noChangeArrowheads="1"/>
          </p:cNvSpPr>
          <p:nvPr/>
        </p:nvSpPr>
        <p:spPr bwMode="auto">
          <a:xfrm>
            <a:off x="468313" y="620713"/>
            <a:ext cx="8135937" cy="2227262"/>
          </a:xfrm>
          <a:prstGeom prst="rect">
            <a:avLst/>
          </a:prstGeom>
          <a:solidFill>
            <a:schemeClr val="bg1"/>
          </a:solidFill>
          <a:ln w="9525">
            <a:noFill/>
            <a:miter lim="800000"/>
            <a:headEnd/>
            <a:tailEnd/>
          </a:ln>
          <a:effectLst>
            <a:outerShdw dist="107763" dir="8100000" algn="ctr" rotWithShape="0">
              <a:schemeClr val="accent2">
                <a:alpha val="50000"/>
              </a:schemeClr>
            </a:outerShdw>
          </a:effectLst>
        </p:spPr>
        <p:txBody>
          <a:bodyPr>
            <a:spAutoFit/>
          </a:bodyPr>
          <a:lstStyle/>
          <a:p>
            <a:pPr algn="just">
              <a:spcBef>
                <a:spcPct val="50000"/>
              </a:spcBef>
            </a:pPr>
            <a:r>
              <a:rPr lang="es-CR" sz="2800" b="1"/>
              <a:t>Ángela esta al teléfono en su cubículo de servicio al cliente y en eso ingresa un cliente.  Ella le vuelve a ver y le hace un gesto con la mano para que espere. </a:t>
            </a:r>
            <a:r>
              <a:rPr lang="es-CR" sz="2800" b="1">
                <a:solidFill>
                  <a:srgbClr val="990000"/>
                </a:solidFill>
              </a:rPr>
              <a:t>¿Qué hace incorrecta esta acción?</a:t>
            </a:r>
          </a:p>
        </p:txBody>
      </p:sp>
      <p:sp>
        <p:nvSpPr>
          <p:cNvPr id="14340" name="Text Box 4">
            <a:hlinkClick r:id="rId3" action="ppaction://hlinksldjump"/>
          </p:cNvPr>
          <p:cNvSpPr txBox="1">
            <a:spLocks noChangeArrowheads="1"/>
          </p:cNvSpPr>
          <p:nvPr/>
        </p:nvSpPr>
        <p:spPr bwMode="auto">
          <a:xfrm>
            <a:off x="3635375" y="3500438"/>
            <a:ext cx="5329238" cy="641350"/>
          </a:xfrm>
          <a:prstGeom prst="rect">
            <a:avLst/>
          </a:prstGeom>
          <a:solidFill>
            <a:schemeClr val="accent1"/>
          </a:solidFill>
          <a:ln w="9525">
            <a:noFill/>
            <a:miter lim="800000"/>
            <a:headEnd/>
            <a:tailEnd/>
          </a:ln>
          <a:effectLst>
            <a:outerShdw dist="107763" dir="8100000" algn="ctr" rotWithShape="0">
              <a:schemeClr val="bg2">
                <a:alpha val="50000"/>
              </a:schemeClr>
            </a:outerShdw>
          </a:effectLst>
        </p:spPr>
        <p:txBody>
          <a:bodyPr>
            <a:spAutoFit/>
          </a:bodyPr>
          <a:lstStyle/>
          <a:p>
            <a:pPr>
              <a:spcBef>
                <a:spcPct val="50000"/>
              </a:spcBef>
            </a:pPr>
            <a:r>
              <a:rPr lang="es-CR"/>
              <a:t>Esta bien la acción. El cliente debe esperar a ser atendido.</a:t>
            </a:r>
          </a:p>
        </p:txBody>
      </p:sp>
      <p:sp>
        <p:nvSpPr>
          <p:cNvPr id="14341" name="Text Box 5">
            <a:hlinkClick r:id="rId4" action="ppaction://hlinksldjump"/>
          </p:cNvPr>
          <p:cNvSpPr txBox="1">
            <a:spLocks noChangeArrowheads="1"/>
          </p:cNvSpPr>
          <p:nvPr/>
        </p:nvSpPr>
        <p:spPr bwMode="auto">
          <a:xfrm>
            <a:off x="3635375" y="4508500"/>
            <a:ext cx="5329238" cy="609600"/>
          </a:xfrm>
          <a:prstGeom prst="rect">
            <a:avLst/>
          </a:prstGeom>
          <a:solidFill>
            <a:schemeClr val="accent1"/>
          </a:solidFill>
          <a:ln w="9525">
            <a:noFill/>
            <a:miter lim="800000"/>
            <a:headEnd/>
            <a:tailEnd/>
          </a:ln>
          <a:effectLst>
            <a:outerShdw dist="107763" dir="8100000" algn="ctr" rotWithShape="0">
              <a:schemeClr val="bg2">
                <a:alpha val="50000"/>
              </a:schemeClr>
            </a:outerShdw>
          </a:effectLst>
        </p:spPr>
        <p:txBody>
          <a:bodyPr>
            <a:spAutoFit/>
          </a:bodyPr>
          <a:lstStyle/>
          <a:p>
            <a:pPr>
              <a:spcBef>
                <a:spcPct val="50000"/>
              </a:spcBef>
            </a:pPr>
            <a:r>
              <a:rPr lang="es-CR" sz="1700" b="1"/>
              <a:t>El gesto de espera no esta bien. Ella debió hacer el gesto para se sentara y luego atenderlo. </a:t>
            </a:r>
          </a:p>
        </p:txBody>
      </p:sp>
      <p:sp>
        <p:nvSpPr>
          <p:cNvPr id="14342" name="Text Box 6">
            <a:hlinkClick r:id="rId5" action="ppaction://hlinksldjump"/>
          </p:cNvPr>
          <p:cNvSpPr txBox="1">
            <a:spLocks noChangeArrowheads="1"/>
          </p:cNvSpPr>
          <p:nvPr/>
        </p:nvSpPr>
        <p:spPr bwMode="auto">
          <a:xfrm>
            <a:off x="3635375" y="5445125"/>
            <a:ext cx="5329238" cy="641350"/>
          </a:xfrm>
          <a:prstGeom prst="rect">
            <a:avLst/>
          </a:prstGeom>
          <a:solidFill>
            <a:schemeClr val="accent1"/>
          </a:solidFill>
          <a:ln w="9525">
            <a:noFill/>
            <a:miter lim="800000"/>
            <a:headEnd/>
            <a:tailEnd/>
          </a:ln>
          <a:effectLst>
            <a:outerShdw dist="107763" dir="8100000" algn="ctr" rotWithShape="0">
              <a:schemeClr val="bg2">
                <a:alpha val="50000"/>
              </a:schemeClr>
            </a:outerShdw>
          </a:effectLst>
        </p:spPr>
        <p:txBody>
          <a:bodyPr>
            <a:spAutoFit/>
          </a:bodyPr>
          <a:lstStyle/>
          <a:p>
            <a:pPr>
              <a:spcBef>
                <a:spcPct val="50000"/>
              </a:spcBef>
            </a:pPr>
            <a:r>
              <a:rPr lang="es-CR"/>
              <a:t>Ella tuvo que decirle a un compañero que lo atendiera.</a:t>
            </a:r>
          </a:p>
        </p:txBody>
      </p:sp>
      <p:sp>
        <p:nvSpPr>
          <p:cNvPr id="14343" name="AutoShape 7">
            <a:hlinkClick r:id="" action="ppaction://noaction" highlightClick="1"/>
          </p:cNvPr>
          <p:cNvSpPr>
            <a:spLocks noChangeArrowheads="1"/>
          </p:cNvSpPr>
          <p:nvPr/>
        </p:nvSpPr>
        <p:spPr bwMode="auto">
          <a:xfrm rot="5400000">
            <a:off x="2735262" y="3536951"/>
            <a:ext cx="720725" cy="647700"/>
          </a:xfrm>
          <a:prstGeom prst="triangle">
            <a:avLst>
              <a:gd name="adj" fmla="val 50000"/>
            </a:avLst>
          </a:prstGeom>
          <a:solidFill>
            <a:srgbClr val="990000"/>
          </a:solidFill>
          <a:ln w="9525">
            <a:solidFill>
              <a:srgbClr val="CC3300"/>
            </a:solidFill>
            <a:miter lim="800000"/>
            <a:headEnd/>
            <a:tailEnd/>
          </a:ln>
          <a:effectLst/>
        </p:spPr>
        <p:txBody>
          <a:bodyPr wrap="none" anchor="ctr"/>
          <a:lstStyle/>
          <a:p>
            <a:endParaRPr lang="en-US"/>
          </a:p>
        </p:txBody>
      </p:sp>
      <p:sp>
        <p:nvSpPr>
          <p:cNvPr id="14344" name="AutoShape 8">
            <a:hlinkClick r:id="" action="ppaction://noaction" highlightClick="1"/>
          </p:cNvPr>
          <p:cNvSpPr>
            <a:spLocks noChangeArrowheads="1"/>
          </p:cNvSpPr>
          <p:nvPr/>
        </p:nvSpPr>
        <p:spPr bwMode="auto">
          <a:xfrm rot="5400000">
            <a:off x="2735262" y="4473576"/>
            <a:ext cx="720725" cy="647700"/>
          </a:xfrm>
          <a:prstGeom prst="triangle">
            <a:avLst>
              <a:gd name="adj" fmla="val 50000"/>
            </a:avLst>
          </a:prstGeom>
          <a:solidFill>
            <a:srgbClr val="990000"/>
          </a:solidFill>
          <a:ln w="9525">
            <a:solidFill>
              <a:srgbClr val="CC3300"/>
            </a:solidFill>
            <a:miter lim="800000"/>
            <a:headEnd/>
            <a:tailEnd/>
          </a:ln>
          <a:effectLst/>
        </p:spPr>
        <p:txBody>
          <a:bodyPr wrap="none" anchor="ctr"/>
          <a:lstStyle/>
          <a:p>
            <a:endParaRPr lang="en-US"/>
          </a:p>
        </p:txBody>
      </p:sp>
      <p:sp>
        <p:nvSpPr>
          <p:cNvPr id="14345" name="AutoShape 9">
            <a:hlinkClick r:id="" action="ppaction://noaction" highlightClick="1"/>
          </p:cNvPr>
          <p:cNvSpPr>
            <a:spLocks noChangeArrowheads="1"/>
          </p:cNvSpPr>
          <p:nvPr/>
        </p:nvSpPr>
        <p:spPr bwMode="auto">
          <a:xfrm rot="5400000">
            <a:off x="2735262" y="5410201"/>
            <a:ext cx="720725" cy="647700"/>
          </a:xfrm>
          <a:prstGeom prst="triangle">
            <a:avLst>
              <a:gd name="adj" fmla="val 50000"/>
            </a:avLst>
          </a:prstGeom>
          <a:solidFill>
            <a:srgbClr val="990000"/>
          </a:solidFill>
          <a:ln w="9525">
            <a:solidFill>
              <a:srgbClr val="CC3300"/>
            </a:solidFill>
            <a:miter lim="800000"/>
            <a:headEnd/>
            <a:tailEnd/>
          </a:ln>
          <a:effectLst/>
        </p:spPr>
        <p:txBody>
          <a:bodyPr wrap="none" anchor="ctr"/>
          <a:lstStyle/>
          <a:p>
            <a:endParaRPr lang="en-US"/>
          </a:p>
        </p:txBody>
      </p:sp>
      <p:sp>
        <p:nvSpPr>
          <p:cNvPr id="14346" name="Text Box 10"/>
          <p:cNvSpPr txBox="1">
            <a:spLocks noChangeArrowheads="1"/>
          </p:cNvSpPr>
          <p:nvPr/>
        </p:nvSpPr>
        <p:spPr bwMode="auto">
          <a:xfrm>
            <a:off x="179388" y="6453188"/>
            <a:ext cx="2311400" cy="244475"/>
          </a:xfrm>
          <a:prstGeom prst="rect">
            <a:avLst/>
          </a:prstGeom>
          <a:noFill/>
          <a:ln w="9525">
            <a:noFill/>
            <a:miter lim="800000"/>
            <a:headEnd/>
            <a:tailEnd/>
          </a:ln>
          <a:effectLst/>
        </p:spPr>
        <p:txBody>
          <a:bodyPr>
            <a:spAutoFit/>
          </a:bodyPr>
          <a:lstStyle/>
          <a:p>
            <a:pPr>
              <a:spcBef>
                <a:spcPct val="50000"/>
              </a:spcBef>
            </a:pPr>
            <a:r>
              <a:rPr lang="es-CR" sz="1000" b="1"/>
              <a:t>www.destrezascomerciales.com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hlinkClick r:id="" action="ppaction://noaction" highlightClick="1"/>
          </p:cNvPr>
          <p:cNvSpPr>
            <a:spLocks noChangeArrowheads="1"/>
          </p:cNvSpPr>
          <p:nvPr/>
        </p:nvSpPr>
        <p:spPr bwMode="auto">
          <a:xfrm>
            <a:off x="0" y="0"/>
            <a:ext cx="9144000" cy="6858000"/>
          </a:xfrm>
          <a:prstGeom prst="rect">
            <a:avLst/>
          </a:prstGeom>
          <a:gradFill rotWithShape="1">
            <a:gsLst>
              <a:gs pos="0">
                <a:schemeClr val="accent1"/>
              </a:gs>
              <a:gs pos="100000">
                <a:schemeClr val="accent2"/>
              </a:gs>
            </a:gsLst>
            <a:lin ang="2700000" scaled="1"/>
          </a:gradFill>
          <a:ln w="9525">
            <a:solidFill>
              <a:schemeClr val="tx1"/>
            </a:solidFill>
            <a:miter lim="800000"/>
            <a:headEnd/>
            <a:tailEnd/>
          </a:ln>
          <a:effectLst/>
        </p:spPr>
        <p:txBody>
          <a:bodyPr wrap="none" anchor="ctr"/>
          <a:lstStyle/>
          <a:p>
            <a:endParaRPr lang="en-US"/>
          </a:p>
        </p:txBody>
      </p:sp>
      <p:sp>
        <p:nvSpPr>
          <p:cNvPr id="15363" name="Text Box 3">
            <a:hlinkClick r:id="" action="ppaction://noaction" highlightClick="1"/>
          </p:cNvPr>
          <p:cNvSpPr txBox="1">
            <a:spLocks noChangeArrowheads="1"/>
          </p:cNvSpPr>
          <p:nvPr/>
        </p:nvSpPr>
        <p:spPr bwMode="auto">
          <a:xfrm>
            <a:off x="468313" y="620713"/>
            <a:ext cx="8135937" cy="1800225"/>
          </a:xfrm>
          <a:prstGeom prst="rect">
            <a:avLst/>
          </a:prstGeom>
          <a:solidFill>
            <a:schemeClr val="bg1"/>
          </a:solidFill>
          <a:ln w="9525">
            <a:noFill/>
            <a:miter lim="800000"/>
            <a:headEnd/>
            <a:tailEnd/>
          </a:ln>
          <a:effectLst>
            <a:outerShdw dist="107763" dir="8100000" algn="ctr" rotWithShape="0">
              <a:schemeClr val="accent2">
                <a:alpha val="50000"/>
              </a:schemeClr>
            </a:outerShdw>
          </a:effectLst>
        </p:spPr>
        <p:txBody>
          <a:bodyPr>
            <a:spAutoFit/>
          </a:bodyPr>
          <a:lstStyle/>
          <a:p>
            <a:pPr algn="just">
              <a:spcBef>
                <a:spcPct val="50000"/>
              </a:spcBef>
            </a:pPr>
            <a:r>
              <a:rPr lang="es-CR" sz="2800" b="1"/>
              <a:t>José atiende a un cliente por teléfono y su forma de expresarse es esta: “aja, umm, ok, ahh, umju, si”  </a:t>
            </a:r>
            <a:r>
              <a:rPr lang="es-CR" sz="2800" b="1">
                <a:solidFill>
                  <a:srgbClr val="990000"/>
                </a:solidFill>
              </a:rPr>
              <a:t>¿Qué hace incorrecta esta acción?</a:t>
            </a:r>
          </a:p>
        </p:txBody>
      </p:sp>
      <p:sp>
        <p:nvSpPr>
          <p:cNvPr id="15364" name="Text Box 4">
            <a:hlinkClick r:id="rId3" action="ppaction://hlinksldjump"/>
          </p:cNvPr>
          <p:cNvSpPr txBox="1">
            <a:spLocks noChangeArrowheads="1"/>
          </p:cNvSpPr>
          <p:nvPr/>
        </p:nvSpPr>
        <p:spPr bwMode="auto">
          <a:xfrm>
            <a:off x="3635375" y="3500438"/>
            <a:ext cx="5329238" cy="641350"/>
          </a:xfrm>
          <a:prstGeom prst="rect">
            <a:avLst/>
          </a:prstGeom>
          <a:solidFill>
            <a:schemeClr val="accent1"/>
          </a:solidFill>
          <a:ln w="9525">
            <a:noFill/>
            <a:miter lim="800000"/>
            <a:headEnd/>
            <a:tailEnd/>
          </a:ln>
          <a:effectLst>
            <a:outerShdw dist="107763" dir="8100000" algn="ctr" rotWithShape="0">
              <a:schemeClr val="bg2">
                <a:alpha val="50000"/>
              </a:schemeClr>
            </a:outerShdw>
          </a:effectLst>
        </p:spPr>
        <p:txBody>
          <a:bodyPr>
            <a:spAutoFit/>
          </a:bodyPr>
          <a:lstStyle/>
          <a:p>
            <a:pPr>
              <a:spcBef>
                <a:spcPct val="50000"/>
              </a:spcBef>
            </a:pPr>
            <a:r>
              <a:rPr lang="es-CR"/>
              <a:t>El uso de esas palabras o fonemas no es incorrecto. Se hace habitualmente.</a:t>
            </a:r>
          </a:p>
        </p:txBody>
      </p:sp>
      <p:sp>
        <p:nvSpPr>
          <p:cNvPr id="15365" name="Text Box 5">
            <a:hlinkClick r:id="rId4" action="ppaction://hlinksldjump"/>
          </p:cNvPr>
          <p:cNvSpPr txBox="1">
            <a:spLocks noChangeArrowheads="1"/>
          </p:cNvSpPr>
          <p:nvPr/>
        </p:nvSpPr>
        <p:spPr bwMode="auto">
          <a:xfrm>
            <a:off x="3635375" y="4508500"/>
            <a:ext cx="5329238" cy="641350"/>
          </a:xfrm>
          <a:prstGeom prst="rect">
            <a:avLst/>
          </a:prstGeom>
          <a:solidFill>
            <a:schemeClr val="accent1"/>
          </a:solidFill>
          <a:ln w="9525">
            <a:noFill/>
            <a:miter lim="800000"/>
            <a:headEnd/>
            <a:tailEnd/>
          </a:ln>
          <a:effectLst>
            <a:outerShdw dist="107763" dir="8100000" algn="ctr" rotWithShape="0">
              <a:schemeClr val="bg2">
                <a:alpha val="50000"/>
              </a:schemeClr>
            </a:outerShdw>
          </a:effectLst>
        </p:spPr>
        <p:txBody>
          <a:bodyPr>
            <a:spAutoFit/>
          </a:bodyPr>
          <a:lstStyle/>
          <a:p>
            <a:pPr>
              <a:spcBef>
                <a:spcPct val="50000"/>
              </a:spcBef>
            </a:pPr>
            <a:r>
              <a:rPr lang="es-CR"/>
              <a:t>Se debe usar con mucho cuidado, se puede usar de vez en cuando.</a:t>
            </a:r>
          </a:p>
        </p:txBody>
      </p:sp>
      <p:sp>
        <p:nvSpPr>
          <p:cNvPr id="15366" name="Text Box 6">
            <a:hlinkClick r:id="rId5" action="ppaction://hlinksldjump"/>
          </p:cNvPr>
          <p:cNvSpPr txBox="1">
            <a:spLocks noChangeArrowheads="1"/>
          </p:cNvSpPr>
          <p:nvPr/>
        </p:nvSpPr>
        <p:spPr bwMode="auto">
          <a:xfrm>
            <a:off x="3635375" y="5445125"/>
            <a:ext cx="5329238" cy="641350"/>
          </a:xfrm>
          <a:prstGeom prst="rect">
            <a:avLst/>
          </a:prstGeom>
          <a:solidFill>
            <a:schemeClr val="accent1"/>
          </a:solidFill>
          <a:ln w="9525">
            <a:noFill/>
            <a:miter lim="800000"/>
            <a:headEnd/>
            <a:tailEnd/>
          </a:ln>
          <a:effectLst>
            <a:outerShdw dist="107763" dir="8100000" algn="ctr" rotWithShape="0">
              <a:schemeClr val="bg2">
                <a:alpha val="50000"/>
              </a:schemeClr>
            </a:outerShdw>
          </a:effectLst>
        </p:spPr>
        <p:txBody>
          <a:bodyPr>
            <a:spAutoFit/>
          </a:bodyPr>
          <a:lstStyle/>
          <a:p>
            <a:pPr>
              <a:spcBef>
                <a:spcPct val="50000"/>
              </a:spcBef>
            </a:pPr>
            <a:r>
              <a:rPr lang="es-CR"/>
              <a:t>Lo correcto es cambiarlos por: esta bien, le entiendo, comprendo, estoy tomando nota, etc.</a:t>
            </a:r>
          </a:p>
        </p:txBody>
      </p:sp>
      <p:sp>
        <p:nvSpPr>
          <p:cNvPr id="15367" name="AutoShape 7">
            <a:hlinkClick r:id="" action="ppaction://noaction" highlightClick="1"/>
          </p:cNvPr>
          <p:cNvSpPr>
            <a:spLocks noChangeArrowheads="1"/>
          </p:cNvSpPr>
          <p:nvPr/>
        </p:nvSpPr>
        <p:spPr bwMode="auto">
          <a:xfrm rot="5400000">
            <a:off x="2735262" y="3536951"/>
            <a:ext cx="720725" cy="647700"/>
          </a:xfrm>
          <a:prstGeom prst="triangle">
            <a:avLst>
              <a:gd name="adj" fmla="val 50000"/>
            </a:avLst>
          </a:prstGeom>
          <a:solidFill>
            <a:srgbClr val="990000"/>
          </a:solidFill>
          <a:ln w="9525">
            <a:solidFill>
              <a:srgbClr val="CC3300"/>
            </a:solidFill>
            <a:miter lim="800000"/>
            <a:headEnd/>
            <a:tailEnd/>
          </a:ln>
          <a:effectLst/>
        </p:spPr>
        <p:txBody>
          <a:bodyPr wrap="none" anchor="ctr"/>
          <a:lstStyle/>
          <a:p>
            <a:endParaRPr lang="en-US"/>
          </a:p>
        </p:txBody>
      </p:sp>
      <p:sp>
        <p:nvSpPr>
          <p:cNvPr id="15368" name="AutoShape 8">
            <a:hlinkClick r:id="" action="ppaction://noaction" highlightClick="1"/>
          </p:cNvPr>
          <p:cNvSpPr>
            <a:spLocks noChangeArrowheads="1"/>
          </p:cNvSpPr>
          <p:nvPr/>
        </p:nvSpPr>
        <p:spPr bwMode="auto">
          <a:xfrm rot="5400000">
            <a:off x="2735262" y="4473576"/>
            <a:ext cx="720725" cy="647700"/>
          </a:xfrm>
          <a:prstGeom prst="triangle">
            <a:avLst>
              <a:gd name="adj" fmla="val 50000"/>
            </a:avLst>
          </a:prstGeom>
          <a:solidFill>
            <a:srgbClr val="990000"/>
          </a:solidFill>
          <a:ln w="9525">
            <a:solidFill>
              <a:srgbClr val="CC3300"/>
            </a:solidFill>
            <a:miter lim="800000"/>
            <a:headEnd/>
            <a:tailEnd/>
          </a:ln>
          <a:effectLst/>
        </p:spPr>
        <p:txBody>
          <a:bodyPr wrap="none" anchor="ctr"/>
          <a:lstStyle/>
          <a:p>
            <a:endParaRPr lang="en-US"/>
          </a:p>
        </p:txBody>
      </p:sp>
      <p:sp>
        <p:nvSpPr>
          <p:cNvPr id="15369" name="AutoShape 9">
            <a:hlinkClick r:id="" action="ppaction://noaction" highlightClick="1"/>
          </p:cNvPr>
          <p:cNvSpPr>
            <a:spLocks noChangeArrowheads="1"/>
          </p:cNvSpPr>
          <p:nvPr/>
        </p:nvSpPr>
        <p:spPr bwMode="auto">
          <a:xfrm rot="5400000">
            <a:off x="2735262" y="5410201"/>
            <a:ext cx="720725" cy="647700"/>
          </a:xfrm>
          <a:prstGeom prst="triangle">
            <a:avLst>
              <a:gd name="adj" fmla="val 50000"/>
            </a:avLst>
          </a:prstGeom>
          <a:solidFill>
            <a:srgbClr val="990000"/>
          </a:solidFill>
          <a:ln w="9525">
            <a:solidFill>
              <a:srgbClr val="CC3300"/>
            </a:solidFill>
            <a:miter lim="800000"/>
            <a:headEnd/>
            <a:tailEnd/>
          </a:ln>
          <a:effectLst/>
        </p:spPr>
        <p:txBody>
          <a:bodyPr wrap="none" anchor="ctr"/>
          <a:lstStyle/>
          <a:p>
            <a:endParaRPr lang="en-US"/>
          </a:p>
        </p:txBody>
      </p:sp>
      <p:sp>
        <p:nvSpPr>
          <p:cNvPr id="15370" name="Text Box 10"/>
          <p:cNvSpPr txBox="1">
            <a:spLocks noChangeArrowheads="1"/>
          </p:cNvSpPr>
          <p:nvPr/>
        </p:nvSpPr>
        <p:spPr bwMode="auto">
          <a:xfrm>
            <a:off x="179388" y="6453188"/>
            <a:ext cx="2311400" cy="244475"/>
          </a:xfrm>
          <a:prstGeom prst="rect">
            <a:avLst/>
          </a:prstGeom>
          <a:noFill/>
          <a:ln w="9525">
            <a:noFill/>
            <a:miter lim="800000"/>
            <a:headEnd/>
            <a:tailEnd/>
          </a:ln>
          <a:effectLst/>
        </p:spPr>
        <p:txBody>
          <a:bodyPr>
            <a:spAutoFit/>
          </a:bodyPr>
          <a:lstStyle/>
          <a:p>
            <a:pPr>
              <a:spcBef>
                <a:spcPct val="50000"/>
              </a:spcBef>
            </a:pPr>
            <a:r>
              <a:rPr lang="es-CR" sz="1000" b="1"/>
              <a:t>www.destrezascomerciales.com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hlinkClick r:id="" action="ppaction://noaction" highlightClick="1"/>
          </p:cNvPr>
          <p:cNvSpPr>
            <a:spLocks noChangeArrowheads="1"/>
          </p:cNvSpPr>
          <p:nvPr/>
        </p:nvSpPr>
        <p:spPr bwMode="auto">
          <a:xfrm>
            <a:off x="0" y="0"/>
            <a:ext cx="9144000" cy="6858000"/>
          </a:xfrm>
          <a:prstGeom prst="rect">
            <a:avLst/>
          </a:prstGeom>
          <a:gradFill rotWithShape="1">
            <a:gsLst>
              <a:gs pos="0">
                <a:schemeClr val="accent1"/>
              </a:gs>
              <a:gs pos="100000">
                <a:schemeClr val="accent2"/>
              </a:gs>
            </a:gsLst>
            <a:lin ang="2700000" scaled="1"/>
          </a:gradFill>
          <a:ln w="9525">
            <a:solidFill>
              <a:schemeClr val="tx1"/>
            </a:solidFill>
            <a:miter lim="800000"/>
            <a:headEnd/>
            <a:tailEnd/>
          </a:ln>
          <a:effectLst/>
        </p:spPr>
        <p:txBody>
          <a:bodyPr wrap="none" anchor="ctr"/>
          <a:lstStyle/>
          <a:p>
            <a:endParaRPr lang="en-US"/>
          </a:p>
        </p:txBody>
      </p:sp>
      <p:sp>
        <p:nvSpPr>
          <p:cNvPr id="16387" name="Text Box 3">
            <a:hlinkClick r:id="" action="ppaction://noaction" highlightClick="1"/>
          </p:cNvPr>
          <p:cNvSpPr txBox="1">
            <a:spLocks noChangeArrowheads="1"/>
          </p:cNvSpPr>
          <p:nvPr/>
        </p:nvSpPr>
        <p:spPr bwMode="auto">
          <a:xfrm>
            <a:off x="468313" y="620713"/>
            <a:ext cx="8135937" cy="1800225"/>
          </a:xfrm>
          <a:prstGeom prst="rect">
            <a:avLst/>
          </a:prstGeom>
          <a:solidFill>
            <a:schemeClr val="bg1"/>
          </a:solidFill>
          <a:ln w="9525">
            <a:noFill/>
            <a:miter lim="800000"/>
            <a:headEnd/>
            <a:tailEnd/>
          </a:ln>
          <a:effectLst>
            <a:outerShdw dist="107763" dir="8100000" algn="ctr" rotWithShape="0">
              <a:schemeClr val="accent2">
                <a:alpha val="50000"/>
              </a:schemeClr>
            </a:outerShdw>
          </a:effectLst>
        </p:spPr>
        <p:txBody>
          <a:bodyPr>
            <a:spAutoFit/>
          </a:bodyPr>
          <a:lstStyle/>
          <a:p>
            <a:pPr algn="just">
              <a:spcBef>
                <a:spcPct val="50000"/>
              </a:spcBef>
            </a:pPr>
            <a:r>
              <a:rPr lang="es-CR" sz="2800" b="1"/>
              <a:t>María atiende a un cliente para que realice un proceso de queja en contra de la empresa y en un momento le dice: “Don Carlos ¿me entendió?” </a:t>
            </a:r>
            <a:r>
              <a:rPr lang="es-CR" sz="2800" b="1">
                <a:solidFill>
                  <a:srgbClr val="990000"/>
                </a:solidFill>
              </a:rPr>
              <a:t>¿Qué hace incorrecta esta acción?</a:t>
            </a:r>
          </a:p>
        </p:txBody>
      </p:sp>
      <p:sp>
        <p:nvSpPr>
          <p:cNvPr id="16388" name="Text Box 4">
            <a:hlinkClick r:id="rId3" action="ppaction://hlinksldjump"/>
          </p:cNvPr>
          <p:cNvSpPr txBox="1">
            <a:spLocks noChangeArrowheads="1"/>
          </p:cNvSpPr>
          <p:nvPr/>
        </p:nvSpPr>
        <p:spPr bwMode="auto">
          <a:xfrm>
            <a:off x="3635375" y="3500438"/>
            <a:ext cx="5329238" cy="641350"/>
          </a:xfrm>
          <a:prstGeom prst="rect">
            <a:avLst/>
          </a:prstGeom>
          <a:solidFill>
            <a:schemeClr val="accent1"/>
          </a:solidFill>
          <a:ln w="9525">
            <a:noFill/>
            <a:miter lim="800000"/>
            <a:headEnd/>
            <a:tailEnd/>
          </a:ln>
          <a:effectLst>
            <a:outerShdw dist="107763" dir="8100000" algn="ctr" rotWithShape="0">
              <a:schemeClr val="bg2">
                <a:alpha val="50000"/>
              </a:schemeClr>
            </a:outerShdw>
          </a:effectLst>
        </p:spPr>
        <p:txBody>
          <a:bodyPr>
            <a:spAutoFit/>
          </a:bodyPr>
          <a:lstStyle/>
          <a:p>
            <a:pPr>
              <a:spcBef>
                <a:spcPct val="50000"/>
              </a:spcBef>
            </a:pPr>
            <a:r>
              <a:rPr lang="es-CR"/>
              <a:t>No hay nada incorrecto, ella debe debe saber si el cliente le esta entendiendo el procedimiento.</a:t>
            </a:r>
          </a:p>
        </p:txBody>
      </p:sp>
      <p:sp>
        <p:nvSpPr>
          <p:cNvPr id="16389" name="Text Box 5">
            <a:hlinkClick r:id="rId4" action="ppaction://hlinksldjump"/>
          </p:cNvPr>
          <p:cNvSpPr txBox="1">
            <a:spLocks noChangeArrowheads="1"/>
          </p:cNvSpPr>
          <p:nvPr/>
        </p:nvSpPr>
        <p:spPr bwMode="auto">
          <a:xfrm>
            <a:off x="3635375" y="4508500"/>
            <a:ext cx="5329238" cy="641350"/>
          </a:xfrm>
          <a:prstGeom prst="rect">
            <a:avLst/>
          </a:prstGeom>
          <a:solidFill>
            <a:schemeClr val="accent1"/>
          </a:solidFill>
          <a:ln w="9525">
            <a:noFill/>
            <a:miter lim="800000"/>
            <a:headEnd/>
            <a:tailEnd/>
          </a:ln>
          <a:effectLst>
            <a:outerShdw dist="107763" dir="8100000" algn="ctr" rotWithShape="0">
              <a:schemeClr val="bg2">
                <a:alpha val="50000"/>
              </a:schemeClr>
            </a:outerShdw>
          </a:effectLst>
        </p:spPr>
        <p:txBody>
          <a:bodyPr>
            <a:spAutoFit/>
          </a:bodyPr>
          <a:lstStyle/>
          <a:p>
            <a:pPr>
              <a:spcBef>
                <a:spcPct val="50000"/>
              </a:spcBef>
            </a:pPr>
            <a:r>
              <a:rPr lang="es-CR"/>
              <a:t>Ella debió preguntar diferente, por ejemplo “Don Carlos ¿le quedo alguna duda del proceso?”</a:t>
            </a:r>
          </a:p>
        </p:txBody>
      </p:sp>
      <p:sp>
        <p:nvSpPr>
          <p:cNvPr id="16390" name="Text Box 6">
            <a:hlinkClick r:id="rId5" action="ppaction://hlinksldjump"/>
          </p:cNvPr>
          <p:cNvSpPr txBox="1">
            <a:spLocks noChangeArrowheads="1"/>
          </p:cNvSpPr>
          <p:nvPr/>
        </p:nvSpPr>
        <p:spPr bwMode="auto">
          <a:xfrm>
            <a:off x="3635375" y="5445125"/>
            <a:ext cx="5329238" cy="641350"/>
          </a:xfrm>
          <a:prstGeom prst="rect">
            <a:avLst/>
          </a:prstGeom>
          <a:solidFill>
            <a:schemeClr val="accent1"/>
          </a:solidFill>
          <a:ln w="9525">
            <a:noFill/>
            <a:miter lim="800000"/>
            <a:headEnd/>
            <a:tailEnd/>
          </a:ln>
          <a:effectLst>
            <a:outerShdw dist="107763" dir="8100000" algn="ctr" rotWithShape="0">
              <a:schemeClr val="bg2">
                <a:alpha val="50000"/>
              </a:schemeClr>
            </a:outerShdw>
          </a:effectLst>
        </p:spPr>
        <p:txBody>
          <a:bodyPr>
            <a:spAutoFit/>
          </a:bodyPr>
          <a:lstStyle/>
          <a:p>
            <a:pPr>
              <a:spcBef>
                <a:spcPct val="50000"/>
              </a:spcBef>
            </a:pPr>
            <a:r>
              <a:rPr lang="es-CR"/>
              <a:t>Ella debió ser más directa y decir “Don Carlos ¿me entendió todo el proceso o le quedo dudas?”</a:t>
            </a:r>
          </a:p>
        </p:txBody>
      </p:sp>
      <p:sp>
        <p:nvSpPr>
          <p:cNvPr id="16391" name="AutoShape 7">
            <a:hlinkClick r:id="" action="ppaction://noaction" highlightClick="1"/>
          </p:cNvPr>
          <p:cNvSpPr>
            <a:spLocks noChangeArrowheads="1"/>
          </p:cNvSpPr>
          <p:nvPr/>
        </p:nvSpPr>
        <p:spPr bwMode="auto">
          <a:xfrm rot="5400000">
            <a:off x="2735262" y="3536951"/>
            <a:ext cx="720725" cy="647700"/>
          </a:xfrm>
          <a:prstGeom prst="triangle">
            <a:avLst>
              <a:gd name="adj" fmla="val 50000"/>
            </a:avLst>
          </a:prstGeom>
          <a:solidFill>
            <a:srgbClr val="990000"/>
          </a:solidFill>
          <a:ln w="9525">
            <a:solidFill>
              <a:srgbClr val="CC3300"/>
            </a:solidFill>
            <a:miter lim="800000"/>
            <a:headEnd/>
            <a:tailEnd/>
          </a:ln>
          <a:effectLst/>
        </p:spPr>
        <p:txBody>
          <a:bodyPr wrap="none" anchor="ctr"/>
          <a:lstStyle/>
          <a:p>
            <a:endParaRPr lang="en-US"/>
          </a:p>
        </p:txBody>
      </p:sp>
      <p:sp>
        <p:nvSpPr>
          <p:cNvPr id="16392" name="AutoShape 8">
            <a:hlinkClick r:id="" action="ppaction://noaction" highlightClick="1"/>
          </p:cNvPr>
          <p:cNvSpPr>
            <a:spLocks noChangeArrowheads="1"/>
          </p:cNvSpPr>
          <p:nvPr/>
        </p:nvSpPr>
        <p:spPr bwMode="auto">
          <a:xfrm rot="5400000">
            <a:off x="2735262" y="4473576"/>
            <a:ext cx="720725" cy="647700"/>
          </a:xfrm>
          <a:prstGeom prst="triangle">
            <a:avLst>
              <a:gd name="adj" fmla="val 50000"/>
            </a:avLst>
          </a:prstGeom>
          <a:solidFill>
            <a:srgbClr val="990000"/>
          </a:solidFill>
          <a:ln w="9525">
            <a:solidFill>
              <a:srgbClr val="CC3300"/>
            </a:solidFill>
            <a:miter lim="800000"/>
            <a:headEnd/>
            <a:tailEnd/>
          </a:ln>
          <a:effectLst/>
        </p:spPr>
        <p:txBody>
          <a:bodyPr wrap="none" anchor="ctr"/>
          <a:lstStyle/>
          <a:p>
            <a:endParaRPr lang="en-US"/>
          </a:p>
        </p:txBody>
      </p:sp>
      <p:sp>
        <p:nvSpPr>
          <p:cNvPr id="16393" name="AutoShape 9">
            <a:hlinkClick r:id="" action="ppaction://noaction" highlightClick="1"/>
          </p:cNvPr>
          <p:cNvSpPr>
            <a:spLocks noChangeArrowheads="1"/>
          </p:cNvSpPr>
          <p:nvPr/>
        </p:nvSpPr>
        <p:spPr bwMode="auto">
          <a:xfrm rot="5400000">
            <a:off x="2735262" y="5410201"/>
            <a:ext cx="720725" cy="647700"/>
          </a:xfrm>
          <a:prstGeom prst="triangle">
            <a:avLst>
              <a:gd name="adj" fmla="val 50000"/>
            </a:avLst>
          </a:prstGeom>
          <a:solidFill>
            <a:srgbClr val="990000"/>
          </a:solidFill>
          <a:ln w="9525">
            <a:solidFill>
              <a:srgbClr val="CC3300"/>
            </a:solidFill>
            <a:miter lim="800000"/>
            <a:headEnd/>
            <a:tailEnd/>
          </a:ln>
          <a:effectLst/>
        </p:spPr>
        <p:txBody>
          <a:bodyPr wrap="none" anchor="ctr"/>
          <a:lstStyle/>
          <a:p>
            <a:endParaRPr lang="en-US"/>
          </a:p>
        </p:txBody>
      </p:sp>
      <p:sp>
        <p:nvSpPr>
          <p:cNvPr id="16394" name="Text Box 10"/>
          <p:cNvSpPr txBox="1">
            <a:spLocks noChangeArrowheads="1"/>
          </p:cNvSpPr>
          <p:nvPr/>
        </p:nvSpPr>
        <p:spPr bwMode="auto">
          <a:xfrm>
            <a:off x="179388" y="6453188"/>
            <a:ext cx="2311400" cy="244475"/>
          </a:xfrm>
          <a:prstGeom prst="rect">
            <a:avLst/>
          </a:prstGeom>
          <a:noFill/>
          <a:ln w="9525">
            <a:noFill/>
            <a:miter lim="800000"/>
            <a:headEnd/>
            <a:tailEnd/>
          </a:ln>
          <a:effectLst/>
        </p:spPr>
        <p:txBody>
          <a:bodyPr>
            <a:spAutoFit/>
          </a:bodyPr>
          <a:lstStyle/>
          <a:p>
            <a:pPr>
              <a:spcBef>
                <a:spcPct val="50000"/>
              </a:spcBef>
            </a:pPr>
            <a:r>
              <a:rPr lang="es-CR" sz="1000" b="1"/>
              <a:t>www.destrezascomerciales.com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hlinkClick r:id="" action="ppaction://noaction" highlightClick="1"/>
          </p:cNvPr>
          <p:cNvSpPr>
            <a:spLocks noChangeArrowheads="1"/>
          </p:cNvSpPr>
          <p:nvPr/>
        </p:nvSpPr>
        <p:spPr bwMode="auto">
          <a:xfrm>
            <a:off x="0" y="0"/>
            <a:ext cx="9144000" cy="6858000"/>
          </a:xfrm>
          <a:prstGeom prst="rect">
            <a:avLst/>
          </a:prstGeom>
          <a:gradFill rotWithShape="1">
            <a:gsLst>
              <a:gs pos="0">
                <a:schemeClr val="accent1"/>
              </a:gs>
              <a:gs pos="100000">
                <a:schemeClr val="accent2"/>
              </a:gs>
            </a:gsLst>
            <a:lin ang="2700000" scaled="1"/>
          </a:gradFill>
          <a:ln w="9525">
            <a:solidFill>
              <a:schemeClr val="tx1"/>
            </a:solidFill>
            <a:miter lim="800000"/>
            <a:headEnd/>
            <a:tailEnd/>
          </a:ln>
          <a:effectLst/>
        </p:spPr>
        <p:txBody>
          <a:bodyPr wrap="none" anchor="ctr"/>
          <a:lstStyle/>
          <a:p>
            <a:endParaRPr lang="en-US"/>
          </a:p>
        </p:txBody>
      </p:sp>
      <p:pic>
        <p:nvPicPr>
          <p:cNvPr id="4099" name="Picture 3">
            <a:hlinkClick r:id="" action="ppaction://noaction" highlightClick="1"/>
          </p:cNvPr>
          <p:cNvPicPr>
            <a:picLocks noChangeAspect="1" noChangeArrowheads="1"/>
          </p:cNvPicPr>
          <p:nvPr/>
        </p:nvPicPr>
        <p:blipFill>
          <a:blip r:embed="rId3" cstate="print"/>
          <a:srcRect/>
          <a:stretch>
            <a:fillRect/>
          </a:stretch>
        </p:blipFill>
        <p:spPr bwMode="auto">
          <a:xfrm>
            <a:off x="5724525" y="620713"/>
            <a:ext cx="2189163" cy="2303462"/>
          </a:xfrm>
          <a:prstGeom prst="rect">
            <a:avLst/>
          </a:prstGeom>
          <a:noFill/>
          <a:ln w="9525">
            <a:noFill/>
            <a:miter lim="800000"/>
            <a:headEnd/>
            <a:tailEnd/>
          </a:ln>
          <a:effectLst>
            <a:outerShdw dist="107763" dir="8100000" algn="ctr" rotWithShape="0">
              <a:schemeClr val="bg1">
                <a:alpha val="50000"/>
              </a:schemeClr>
            </a:outerShdw>
          </a:effectLst>
        </p:spPr>
      </p:pic>
      <p:sp>
        <p:nvSpPr>
          <p:cNvPr id="4100" name="Text Box 4">
            <a:hlinkClick r:id="" action="ppaction://noaction" highlightClick="1"/>
          </p:cNvPr>
          <p:cNvSpPr txBox="1">
            <a:spLocks noChangeArrowheads="1"/>
          </p:cNvSpPr>
          <p:nvPr/>
        </p:nvSpPr>
        <p:spPr bwMode="auto">
          <a:xfrm>
            <a:off x="755650" y="3213100"/>
            <a:ext cx="7632700" cy="1917700"/>
          </a:xfrm>
          <a:prstGeom prst="rect">
            <a:avLst/>
          </a:prstGeom>
          <a:solidFill>
            <a:schemeClr val="accent2"/>
          </a:solidFill>
          <a:ln w="9525">
            <a:no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sz="2400" b="1">
                <a:solidFill>
                  <a:schemeClr val="bg1"/>
                </a:solidFill>
              </a:rPr>
              <a:t>No es correcta la atención al cliente tuteándolo o tratándolo de vos. Le debemos respeto y cortesía. El cliente es el “rey” en los negocios. El cliente se merece una atención profesional, se le habla de “usted”.</a:t>
            </a:r>
          </a:p>
        </p:txBody>
      </p:sp>
      <p:sp>
        <p:nvSpPr>
          <p:cNvPr id="4101" name="Text Box 5"/>
          <p:cNvSpPr txBox="1">
            <a:spLocks noChangeArrowheads="1"/>
          </p:cNvSpPr>
          <p:nvPr/>
        </p:nvSpPr>
        <p:spPr bwMode="auto">
          <a:xfrm>
            <a:off x="755650" y="6157913"/>
            <a:ext cx="936625" cy="366712"/>
          </a:xfrm>
          <a:prstGeom prst="rect">
            <a:avLst/>
          </a:prstGeom>
          <a:solidFill>
            <a:schemeClr val="accent1"/>
          </a:solidFill>
          <a:ln w="9525">
            <a:noFill/>
            <a:miter lim="800000"/>
            <a:headEnd/>
            <a:tailEnd/>
          </a:ln>
          <a:effectLst/>
        </p:spPr>
        <p:txBody>
          <a:bodyPr>
            <a:spAutoFit/>
          </a:bodyPr>
          <a:lstStyle/>
          <a:p>
            <a:pPr algn="ctr">
              <a:spcBef>
                <a:spcPct val="50000"/>
              </a:spcBef>
            </a:pPr>
            <a:r>
              <a:rPr lang="es-CR" b="1">
                <a:hlinkClick r:id="rId4" action="ppaction://hlinksldjump"/>
              </a:rPr>
              <a:t>SALIR</a:t>
            </a:r>
            <a:endParaRPr lang="es-CR" b="1"/>
          </a:p>
        </p:txBody>
      </p:sp>
      <p:sp>
        <p:nvSpPr>
          <p:cNvPr id="4102" name="Text Box 6"/>
          <p:cNvSpPr txBox="1">
            <a:spLocks noChangeArrowheads="1"/>
          </p:cNvSpPr>
          <p:nvPr/>
        </p:nvSpPr>
        <p:spPr bwMode="auto">
          <a:xfrm>
            <a:off x="5940425" y="6021388"/>
            <a:ext cx="2952750" cy="581025"/>
          </a:xfrm>
          <a:prstGeom prst="rect">
            <a:avLst/>
          </a:prstGeom>
          <a:solidFill>
            <a:schemeClr val="accent1"/>
          </a:solidFill>
          <a:ln w="9525">
            <a:no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sz="1600" b="1">
                <a:hlinkClick r:id="rId5" action="ppaction://hlinksldjump"/>
              </a:rPr>
              <a:t>REGRESA A BUSCAR LA OPCION CORRECTA</a:t>
            </a:r>
            <a:endParaRPr lang="es-CR" sz="1600" b="1"/>
          </a:p>
        </p:txBody>
      </p:sp>
      <p:sp>
        <p:nvSpPr>
          <p:cNvPr id="4103" name="WordArt 7">
            <a:hlinkClick r:id="" action="ppaction://noaction" highlightClick="1"/>
          </p:cNvPr>
          <p:cNvSpPr>
            <a:spLocks noChangeArrowheads="1" noChangeShapeType="1" noTextEdit="1"/>
          </p:cNvSpPr>
          <p:nvPr/>
        </p:nvSpPr>
        <p:spPr bwMode="auto">
          <a:xfrm>
            <a:off x="827088" y="1341438"/>
            <a:ext cx="4392612" cy="1223962"/>
          </a:xfrm>
          <a:prstGeom prst="rect">
            <a:avLst/>
          </a:prstGeom>
        </p:spPr>
        <p:txBody>
          <a:bodyPr wrap="none" fromWordArt="1">
            <a:prstTxWarp prst="textPlain">
              <a:avLst>
                <a:gd name="adj" fmla="val 50000"/>
              </a:avLst>
            </a:prstTxWarp>
          </a:bodyPr>
          <a:lstStyle/>
          <a:p>
            <a:pPr algn="ctr"/>
            <a:r>
              <a:rPr lang="en-US" sz="3600" kern="10">
                <a:ln w="28575">
                  <a:solidFill>
                    <a:srgbClr val="CC3300"/>
                  </a:solidFill>
                  <a:round/>
                  <a:headEnd/>
                  <a:tailEnd/>
                </a:ln>
                <a:solidFill>
                  <a:srgbClr val="990000"/>
                </a:solidFill>
                <a:effectLst>
                  <a:outerShdw dist="107763" dir="8100000" algn="ctr" rotWithShape="0">
                    <a:srgbClr val="868686">
                      <a:alpha val="50000"/>
                    </a:srgbClr>
                  </a:outerShdw>
                </a:effectLst>
                <a:latin typeface="Arial Black"/>
              </a:rPr>
              <a:t>Lo sentimos</a:t>
            </a:r>
          </a:p>
        </p:txBody>
      </p:sp>
      <p:sp>
        <p:nvSpPr>
          <p:cNvPr id="4104" name="Text Box 8"/>
          <p:cNvSpPr txBox="1">
            <a:spLocks noChangeArrowheads="1"/>
          </p:cNvSpPr>
          <p:nvPr/>
        </p:nvSpPr>
        <p:spPr bwMode="auto">
          <a:xfrm>
            <a:off x="179388" y="115888"/>
            <a:ext cx="2311400" cy="244475"/>
          </a:xfrm>
          <a:prstGeom prst="rect">
            <a:avLst/>
          </a:prstGeom>
          <a:noFill/>
          <a:ln w="9525">
            <a:noFill/>
            <a:miter lim="800000"/>
            <a:headEnd/>
            <a:tailEnd/>
          </a:ln>
          <a:effectLst/>
        </p:spPr>
        <p:txBody>
          <a:bodyPr>
            <a:spAutoFit/>
          </a:bodyPr>
          <a:lstStyle/>
          <a:p>
            <a:pPr>
              <a:spcBef>
                <a:spcPct val="50000"/>
              </a:spcBef>
            </a:pPr>
            <a:r>
              <a:rPr lang="es-CR" sz="1000" b="1"/>
              <a:t>www.destrezascomerciales.com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hlinkClick r:id="" action="ppaction://noaction" highlightClick="1"/>
          </p:cNvPr>
          <p:cNvSpPr>
            <a:spLocks noChangeArrowheads="1"/>
          </p:cNvSpPr>
          <p:nvPr/>
        </p:nvSpPr>
        <p:spPr bwMode="auto">
          <a:xfrm>
            <a:off x="0" y="0"/>
            <a:ext cx="9144000" cy="6858000"/>
          </a:xfrm>
          <a:prstGeom prst="rect">
            <a:avLst/>
          </a:prstGeom>
          <a:gradFill rotWithShape="1">
            <a:gsLst>
              <a:gs pos="0">
                <a:schemeClr val="accent1"/>
              </a:gs>
              <a:gs pos="100000">
                <a:schemeClr val="accent2"/>
              </a:gs>
            </a:gsLst>
            <a:lin ang="2700000" scaled="1"/>
          </a:gradFill>
          <a:ln w="9525">
            <a:solidFill>
              <a:schemeClr val="tx1"/>
            </a:solidFill>
            <a:miter lim="800000"/>
            <a:headEnd/>
            <a:tailEnd/>
          </a:ln>
          <a:effectLst/>
        </p:spPr>
        <p:txBody>
          <a:bodyPr wrap="none" anchor="ctr"/>
          <a:lstStyle/>
          <a:p>
            <a:endParaRPr lang="en-US"/>
          </a:p>
        </p:txBody>
      </p:sp>
      <p:pic>
        <p:nvPicPr>
          <p:cNvPr id="17411" name="Picture 3">
            <a:hlinkClick r:id="" action="ppaction://noaction" highlightClick="1"/>
          </p:cNvPr>
          <p:cNvPicPr>
            <a:picLocks noChangeAspect="1" noChangeArrowheads="1"/>
          </p:cNvPicPr>
          <p:nvPr/>
        </p:nvPicPr>
        <p:blipFill>
          <a:blip r:embed="rId3" cstate="print"/>
          <a:srcRect/>
          <a:stretch>
            <a:fillRect/>
          </a:stretch>
        </p:blipFill>
        <p:spPr bwMode="auto">
          <a:xfrm>
            <a:off x="5724525" y="620713"/>
            <a:ext cx="2189163" cy="2303462"/>
          </a:xfrm>
          <a:prstGeom prst="rect">
            <a:avLst/>
          </a:prstGeom>
          <a:noFill/>
          <a:ln w="9525">
            <a:noFill/>
            <a:miter lim="800000"/>
            <a:headEnd/>
            <a:tailEnd/>
          </a:ln>
          <a:effectLst>
            <a:outerShdw dist="107763" dir="8100000" algn="ctr" rotWithShape="0">
              <a:schemeClr val="bg1">
                <a:alpha val="50000"/>
              </a:schemeClr>
            </a:outerShdw>
          </a:effectLst>
        </p:spPr>
      </p:pic>
      <p:sp>
        <p:nvSpPr>
          <p:cNvPr id="17412" name="Text Box 4">
            <a:hlinkClick r:id="" action="ppaction://noaction" highlightClick="1"/>
          </p:cNvPr>
          <p:cNvSpPr txBox="1">
            <a:spLocks noChangeArrowheads="1"/>
          </p:cNvSpPr>
          <p:nvPr/>
        </p:nvSpPr>
        <p:spPr bwMode="auto">
          <a:xfrm>
            <a:off x="755650" y="3213100"/>
            <a:ext cx="7632700" cy="1552575"/>
          </a:xfrm>
          <a:prstGeom prst="rect">
            <a:avLst/>
          </a:prstGeom>
          <a:solidFill>
            <a:schemeClr val="accent2"/>
          </a:solidFill>
          <a:ln w="9525">
            <a:no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sz="2400" b="1">
                <a:solidFill>
                  <a:schemeClr val="bg1"/>
                </a:solidFill>
              </a:rPr>
              <a:t>Es importante escribir los requisitos, sin embargo en el fondo se falla porque se esta tuteando a un cliente que merece una atención profesional y con cortesía. Lo correcto es hablarle de USTED.</a:t>
            </a:r>
          </a:p>
        </p:txBody>
      </p:sp>
      <p:sp>
        <p:nvSpPr>
          <p:cNvPr id="17413" name="Text Box 5"/>
          <p:cNvSpPr txBox="1">
            <a:spLocks noChangeArrowheads="1"/>
          </p:cNvSpPr>
          <p:nvPr/>
        </p:nvSpPr>
        <p:spPr bwMode="auto">
          <a:xfrm>
            <a:off x="755650" y="6157913"/>
            <a:ext cx="936625" cy="366712"/>
          </a:xfrm>
          <a:prstGeom prst="rect">
            <a:avLst/>
          </a:prstGeom>
          <a:solidFill>
            <a:schemeClr val="accent1"/>
          </a:solidFill>
          <a:ln w="9525">
            <a:noFill/>
            <a:miter lim="800000"/>
            <a:headEnd/>
            <a:tailEnd/>
          </a:ln>
          <a:effectLst/>
        </p:spPr>
        <p:txBody>
          <a:bodyPr>
            <a:spAutoFit/>
          </a:bodyPr>
          <a:lstStyle/>
          <a:p>
            <a:pPr algn="ctr">
              <a:spcBef>
                <a:spcPct val="50000"/>
              </a:spcBef>
            </a:pPr>
            <a:r>
              <a:rPr lang="es-CR" b="1">
                <a:hlinkClick r:id="rId4" action="ppaction://hlinksldjump"/>
              </a:rPr>
              <a:t>SALIR</a:t>
            </a:r>
            <a:endParaRPr lang="es-CR" b="1"/>
          </a:p>
        </p:txBody>
      </p:sp>
      <p:sp>
        <p:nvSpPr>
          <p:cNvPr id="17414" name="Text Box 6"/>
          <p:cNvSpPr txBox="1">
            <a:spLocks noChangeArrowheads="1"/>
          </p:cNvSpPr>
          <p:nvPr/>
        </p:nvSpPr>
        <p:spPr bwMode="auto">
          <a:xfrm>
            <a:off x="5940425" y="6016625"/>
            <a:ext cx="2952750" cy="581025"/>
          </a:xfrm>
          <a:prstGeom prst="rect">
            <a:avLst/>
          </a:prstGeom>
          <a:solidFill>
            <a:schemeClr val="accent1"/>
          </a:solidFill>
          <a:ln w="9525">
            <a:no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sz="1600" b="1">
                <a:hlinkClick r:id="rId5" action="ppaction://hlinksldjump"/>
              </a:rPr>
              <a:t>REGRESA A BUSCAR LA OPCION CORRECTA</a:t>
            </a:r>
            <a:endParaRPr lang="es-CR" sz="1600" b="1"/>
          </a:p>
        </p:txBody>
      </p:sp>
      <p:sp>
        <p:nvSpPr>
          <p:cNvPr id="17415" name="WordArt 7">
            <a:hlinkClick r:id="" action="ppaction://noaction" highlightClick="1"/>
          </p:cNvPr>
          <p:cNvSpPr>
            <a:spLocks noChangeArrowheads="1" noChangeShapeType="1" noTextEdit="1"/>
          </p:cNvSpPr>
          <p:nvPr/>
        </p:nvSpPr>
        <p:spPr bwMode="auto">
          <a:xfrm>
            <a:off x="827088" y="1341438"/>
            <a:ext cx="4392612" cy="1223962"/>
          </a:xfrm>
          <a:prstGeom prst="rect">
            <a:avLst/>
          </a:prstGeom>
        </p:spPr>
        <p:txBody>
          <a:bodyPr wrap="none" fromWordArt="1">
            <a:prstTxWarp prst="textPlain">
              <a:avLst>
                <a:gd name="adj" fmla="val 50000"/>
              </a:avLst>
            </a:prstTxWarp>
          </a:bodyPr>
          <a:lstStyle/>
          <a:p>
            <a:pPr algn="ctr"/>
            <a:r>
              <a:rPr lang="en-US" sz="3600" kern="10">
                <a:ln w="28575">
                  <a:solidFill>
                    <a:srgbClr val="CC3300"/>
                  </a:solidFill>
                  <a:round/>
                  <a:headEnd/>
                  <a:tailEnd/>
                </a:ln>
                <a:solidFill>
                  <a:srgbClr val="990000"/>
                </a:solidFill>
                <a:effectLst>
                  <a:outerShdw dist="107763" dir="8100000" algn="ctr" rotWithShape="0">
                    <a:srgbClr val="868686">
                      <a:alpha val="50000"/>
                    </a:srgbClr>
                  </a:outerShdw>
                </a:effectLst>
                <a:latin typeface="Arial Black"/>
              </a:rPr>
              <a:t>Lo sentimos</a:t>
            </a:r>
          </a:p>
        </p:txBody>
      </p:sp>
      <p:sp>
        <p:nvSpPr>
          <p:cNvPr id="17416" name="Text Box 8"/>
          <p:cNvSpPr txBox="1">
            <a:spLocks noChangeArrowheads="1"/>
          </p:cNvSpPr>
          <p:nvPr/>
        </p:nvSpPr>
        <p:spPr bwMode="auto">
          <a:xfrm>
            <a:off x="179388" y="115888"/>
            <a:ext cx="2311400" cy="244475"/>
          </a:xfrm>
          <a:prstGeom prst="rect">
            <a:avLst/>
          </a:prstGeom>
          <a:noFill/>
          <a:ln w="9525">
            <a:noFill/>
            <a:miter lim="800000"/>
            <a:headEnd/>
            <a:tailEnd/>
          </a:ln>
          <a:effectLst/>
        </p:spPr>
        <p:txBody>
          <a:bodyPr>
            <a:spAutoFit/>
          </a:bodyPr>
          <a:lstStyle/>
          <a:p>
            <a:pPr>
              <a:spcBef>
                <a:spcPct val="50000"/>
              </a:spcBef>
            </a:pPr>
            <a:r>
              <a:rPr lang="es-CR" sz="1000" b="1"/>
              <a:t>www.destrezascomerciales.com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hlinkClick r:id="" action="ppaction://noaction" highlightClick="1"/>
          </p:cNvPr>
          <p:cNvSpPr>
            <a:spLocks noChangeArrowheads="1"/>
          </p:cNvSpPr>
          <p:nvPr/>
        </p:nvSpPr>
        <p:spPr bwMode="auto">
          <a:xfrm>
            <a:off x="0" y="0"/>
            <a:ext cx="9144000" cy="6858000"/>
          </a:xfrm>
          <a:prstGeom prst="rect">
            <a:avLst/>
          </a:prstGeom>
          <a:gradFill rotWithShape="1">
            <a:gsLst>
              <a:gs pos="0">
                <a:schemeClr val="accent1"/>
              </a:gs>
              <a:gs pos="100000">
                <a:schemeClr val="accent2"/>
              </a:gs>
            </a:gsLst>
            <a:lin ang="2700000" scaled="1"/>
          </a:gradFill>
          <a:ln w="9525">
            <a:solidFill>
              <a:schemeClr val="tx1"/>
            </a:solidFill>
            <a:miter lim="800000"/>
            <a:headEnd/>
            <a:tailEnd/>
          </a:ln>
          <a:effectLst/>
        </p:spPr>
        <p:txBody>
          <a:bodyPr wrap="none" anchor="ctr"/>
          <a:lstStyle/>
          <a:p>
            <a:endParaRPr lang="en-US"/>
          </a:p>
        </p:txBody>
      </p:sp>
      <p:sp>
        <p:nvSpPr>
          <p:cNvPr id="18436" name="Text Box 4">
            <a:hlinkClick r:id="" action="ppaction://noaction" highlightClick="1"/>
          </p:cNvPr>
          <p:cNvSpPr txBox="1">
            <a:spLocks noChangeArrowheads="1"/>
          </p:cNvSpPr>
          <p:nvPr/>
        </p:nvSpPr>
        <p:spPr bwMode="auto">
          <a:xfrm>
            <a:off x="755650" y="3213100"/>
            <a:ext cx="7632700" cy="2100263"/>
          </a:xfrm>
          <a:prstGeom prst="rect">
            <a:avLst/>
          </a:prstGeom>
          <a:solidFill>
            <a:schemeClr val="accent2"/>
          </a:solidFill>
          <a:ln w="9525">
            <a:no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sz="2400" b="1">
                <a:solidFill>
                  <a:schemeClr val="bg1"/>
                </a:solidFill>
              </a:rPr>
              <a:t>El cliente merece respecto y cortesía. Es quien paga nuestro salario y le debemos una atención profesional. Al cliente se le trata de USTED para demostrarle que le damos su nivel.</a:t>
            </a:r>
          </a:p>
          <a:p>
            <a:pPr algn="ctr">
              <a:spcBef>
                <a:spcPct val="50000"/>
              </a:spcBef>
            </a:pPr>
            <a:r>
              <a:rPr lang="es-CR" sz="2400" b="1">
                <a:solidFill>
                  <a:srgbClr val="CCFFFF"/>
                </a:solidFill>
              </a:rPr>
              <a:t>FELICIDADES</a:t>
            </a:r>
          </a:p>
        </p:txBody>
      </p:sp>
      <p:sp>
        <p:nvSpPr>
          <p:cNvPr id="18437" name="Text Box 5"/>
          <p:cNvSpPr txBox="1">
            <a:spLocks noChangeArrowheads="1"/>
          </p:cNvSpPr>
          <p:nvPr/>
        </p:nvSpPr>
        <p:spPr bwMode="auto">
          <a:xfrm>
            <a:off x="755650" y="6157913"/>
            <a:ext cx="936625" cy="366712"/>
          </a:xfrm>
          <a:prstGeom prst="rect">
            <a:avLst/>
          </a:prstGeom>
          <a:solidFill>
            <a:schemeClr val="accent1"/>
          </a:solidFill>
          <a:ln w="9525">
            <a:noFill/>
            <a:miter lim="800000"/>
            <a:headEnd/>
            <a:tailEnd/>
          </a:ln>
          <a:effectLst/>
        </p:spPr>
        <p:txBody>
          <a:bodyPr>
            <a:spAutoFit/>
          </a:bodyPr>
          <a:lstStyle/>
          <a:p>
            <a:pPr algn="ctr">
              <a:spcBef>
                <a:spcPct val="50000"/>
              </a:spcBef>
            </a:pPr>
            <a:r>
              <a:rPr lang="es-CR" b="1">
                <a:hlinkClick r:id="rId3" action="ppaction://hlinksldjump"/>
              </a:rPr>
              <a:t>SALIR</a:t>
            </a:r>
            <a:endParaRPr lang="es-CR" b="1"/>
          </a:p>
        </p:txBody>
      </p:sp>
      <p:sp>
        <p:nvSpPr>
          <p:cNvPr id="18438" name="Text Box 6"/>
          <p:cNvSpPr txBox="1">
            <a:spLocks noChangeArrowheads="1"/>
          </p:cNvSpPr>
          <p:nvPr/>
        </p:nvSpPr>
        <p:spPr bwMode="auto">
          <a:xfrm>
            <a:off x="5940425" y="6016625"/>
            <a:ext cx="2952750" cy="581025"/>
          </a:xfrm>
          <a:prstGeom prst="rect">
            <a:avLst/>
          </a:prstGeom>
          <a:solidFill>
            <a:schemeClr val="accent1"/>
          </a:solidFill>
          <a:ln w="9525">
            <a:noFill/>
            <a:miter lim="800000"/>
            <a:headEnd/>
            <a:tailEnd/>
          </a:ln>
          <a:effectLst>
            <a:outerShdw dist="107763" dir="8100000" algn="ctr" rotWithShape="0">
              <a:schemeClr val="bg1">
                <a:alpha val="50000"/>
              </a:schemeClr>
            </a:outerShdw>
          </a:effectLst>
        </p:spPr>
        <p:txBody>
          <a:bodyPr>
            <a:spAutoFit/>
          </a:bodyPr>
          <a:lstStyle/>
          <a:p>
            <a:pPr algn="ctr">
              <a:spcBef>
                <a:spcPct val="50000"/>
              </a:spcBef>
            </a:pPr>
            <a:r>
              <a:rPr lang="es-CR" sz="1600" b="1">
                <a:hlinkClick r:id="rId4" action="ppaction://hlinksldjump"/>
              </a:rPr>
              <a:t>PASA A LA SIGUIENTE ACCION</a:t>
            </a:r>
            <a:endParaRPr lang="es-CR" sz="1600" b="1"/>
          </a:p>
        </p:txBody>
      </p:sp>
      <p:sp>
        <p:nvSpPr>
          <p:cNvPr id="18439" name="WordArt 7">
            <a:hlinkClick r:id="" action="ppaction://noaction" highlightClick="1"/>
          </p:cNvPr>
          <p:cNvSpPr>
            <a:spLocks noChangeArrowheads="1" noChangeShapeType="1" noTextEdit="1"/>
          </p:cNvSpPr>
          <p:nvPr/>
        </p:nvSpPr>
        <p:spPr bwMode="auto">
          <a:xfrm>
            <a:off x="827088" y="1412875"/>
            <a:ext cx="4392612" cy="1223963"/>
          </a:xfrm>
          <a:prstGeom prst="rect">
            <a:avLst/>
          </a:prstGeom>
        </p:spPr>
        <p:txBody>
          <a:bodyPr wrap="none" fromWordArt="1">
            <a:prstTxWarp prst="textPlain">
              <a:avLst>
                <a:gd name="adj" fmla="val 50000"/>
              </a:avLst>
            </a:prstTxWarp>
          </a:bodyPr>
          <a:lstStyle/>
          <a:p>
            <a:pPr algn="ctr"/>
            <a:r>
              <a:rPr lang="en-US" sz="3600" kern="10">
                <a:ln w="28575">
                  <a:solidFill>
                    <a:srgbClr val="009900"/>
                  </a:solidFill>
                  <a:round/>
                  <a:headEnd/>
                  <a:tailEnd/>
                </a:ln>
                <a:solidFill>
                  <a:srgbClr val="CCFF33"/>
                </a:solidFill>
                <a:effectLst>
                  <a:outerShdw dist="107763" dir="8100000" algn="ctr" rotWithShape="0">
                    <a:srgbClr val="FF9900">
                      <a:alpha val="50000"/>
                    </a:srgbClr>
                  </a:outerShdw>
                </a:effectLst>
                <a:latin typeface="Arial Black"/>
              </a:rPr>
              <a:t>Excelente</a:t>
            </a:r>
          </a:p>
        </p:txBody>
      </p:sp>
      <p:sp>
        <p:nvSpPr>
          <p:cNvPr id="18440" name="Text Box 8"/>
          <p:cNvSpPr txBox="1">
            <a:spLocks noChangeArrowheads="1"/>
          </p:cNvSpPr>
          <p:nvPr/>
        </p:nvSpPr>
        <p:spPr bwMode="auto">
          <a:xfrm>
            <a:off x="179388" y="115888"/>
            <a:ext cx="2311400" cy="244475"/>
          </a:xfrm>
          <a:prstGeom prst="rect">
            <a:avLst/>
          </a:prstGeom>
          <a:noFill/>
          <a:ln w="9525">
            <a:noFill/>
            <a:miter lim="800000"/>
            <a:headEnd/>
            <a:tailEnd/>
          </a:ln>
          <a:effectLst/>
        </p:spPr>
        <p:txBody>
          <a:bodyPr>
            <a:spAutoFit/>
          </a:bodyPr>
          <a:lstStyle/>
          <a:p>
            <a:pPr>
              <a:spcBef>
                <a:spcPct val="50000"/>
              </a:spcBef>
            </a:pPr>
            <a:r>
              <a:rPr lang="es-CR" sz="1000" b="1"/>
              <a:t>www.destrezascomerciales.com</a:t>
            </a:r>
          </a:p>
        </p:txBody>
      </p:sp>
      <p:pic>
        <p:nvPicPr>
          <p:cNvPr id="18441" name="Picture 9">
            <a:hlinkClick r:id="" action="ppaction://noaction" highlightClick="1"/>
          </p:cNvPr>
          <p:cNvPicPr>
            <a:picLocks noChangeAspect="1" noChangeArrowheads="1"/>
          </p:cNvPicPr>
          <p:nvPr/>
        </p:nvPicPr>
        <p:blipFill>
          <a:blip r:embed="rId5" cstate="print"/>
          <a:srcRect/>
          <a:stretch>
            <a:fillRect/>
          </a:stretch>
        </p:blipFill>
        <p:spPr bwMode="auto">
          <a:xfrm>
            <a:off x="5795963" y="765175"/>
            <a:ext cx="2160587" cy="2016125"/>
          </a:xfrm>
          <a:prstGeom prst="rect">
            <a:avLst/>
          </a:prstGeom>
          <a:noFill/>
          <a:ln w="9525">
            <a:noFill/>
            <a:miter lim="800000"/>
            <a:headEnd/>
            <a:tailEnd/>
          </a:ln>
          <a:effectLst>
            <a:outerShdw dist="107763" dir="8100000" algn="ctr" rotWithShape="0">
              <a:schemeClr val="bg1">
                <a:alpha val="50000"/>
              </a:schemeClr>
            </a:outerShdw>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1358</Words>
  <Application>Microsoft Office PowerPoint</Application>
  <PresentationFormat>On-screen Show (4:3)</PresentationFormat>
  <Paragraphs>145</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Arial Narrow</vt:lpstr>
      <vt:lpstr>Bell Gothic Std Black</vt:lpstr>
      <vt:lpstr>Diseño predeterminado</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Destrezas Comerciales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Destrezas Comerciales S.A.</dc:creator>
  <cp:lastModifiedBy>Kimberly Lewis</cp:lastModifiedBy>
  <cp:revision>4</cp:revision>
  <dcterms:created xsi:type="dcterms:W3CDTF">2011-07-10T17:36:15Z</dcterms:created>
  <dcterms:modified xsi:type="dcterms:W3CDTF">2013-02-24T22:45:35Z</dcterms:modified>
  <cp:category>Dinámica</cp:category>
</cp:coreProperties>
</file>