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0" r:id="rId6"/>
    <p:sldId id="259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6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48C65-E8D6-4302-91EF-CD9A2935366C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3FBD-E0CC-49C6-B2B2-F9FF02C641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48C65-E8D6-4302-91EF-CD9A2935366C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3FBD-E0CC-49C6-B2B2-F9FF02C641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48C65-E8D6-4302-91EF-CD9A2935366C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3FBD-E0CC-49C6-B2B2-F9FF02C641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48C65-E8D6-4302-91EF-CD9A2935366C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3FBD-E0CC-49C6-B2B2-F9FF02C641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48C65-E8D6-4302-91EF-CD9A2935366C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3FBD-E0CC-49C6-B2B2-F9FF02C641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48C65-E8D6-4302-91EF-CD9A2935366C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3FBD-E0CC-49C6-B2B2-F9FF02C641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48C65-E8D6-4302-91EF-CD9A2935366C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3FBD-E0CC-49C6-B2B2-F9FF02C641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48C65-E8D6-4302-91EF-CD9A2935366C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3FBD-E0CC-49C6-B2B2-F9FF02C641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48C65-E8D6-4302-91EF-CD9A2935366C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3FBD-E0CC-49C6-B2B2-F9FF02C641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48C65-E8D6-4302-91EF-CD9A2935366C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3FBD-E0CC-49C6-B2B2-F9FF02C641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48C65-E8D6-4302-91EF-CD9A2935366C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3FBD-E0CC-49C6-B2B2-F9FF02C641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48C65-E8D6-4302-91EF-CD9A2935366C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23FBD-E0CC-49C6-B2B2-F9FF02C641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yumit.com/place/restaurante-gandhi-5046/dish/parrillada-mixta-9722" TargetMode="External"/><Relationship Id="rId7" Type="http://schemas.openxmlformats.org/officeDocument/2006/relationships/hyperlink" Target="http://es.123rf.com/photo_9294588_parrilla-mixta-de-carne-y-pollo-de.html" TargetMode="External"/><Relationship Id="rId2" Type="http://schemas.openxmlformats.org/officeDocument/2006/relationships/hyperlink" Target="http://gosouthamerica.about.com/cs/southamerica/a/CulParillada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www.flickr.com/photos/10301001@N02/2183356687/" TargetMode="Externa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foodiemom-torontobites.blogspot.com/2011/06/chimichurri-sauc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supercook.org/cookbook/chile%20relleno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mexicanfood.about.com/od/introtomexicanfood/tp/topturkey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he350degreeoven.com/2011/07/meat/pork-tamales-in-july/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burninlovebbq.wordpress.com/2011/01/09/pulled-pork-tamales-with-southwestern-bearnaise-sauce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aolanswers.com/questions/mexican_mole_cooking_foods_1862134407915" TargetMode="External"/><Relationship Id="rId7" Type="http://schemas.openxmlformats.org/officeDocument/2006/relationships/hyperlink" Target="http://www.streetgourmetla.com/2010/10/la-casita-mexicanabellca-authentic.html" TargetMode="External"/><Relationship Id="rId2" Type="http://schemas.openxmlformats.org/officeDocument/2006/relationships/hyperlink" Target="http://mexicanfoodworld.com/chile-and-salsa/mol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www.whatwereeating.com/land/mex-amand-ican-chicken-mole/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hyperlink" Target="http://www.myrecipes.com/recipe/mexican-chicken-mole-10000000643382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://happywhennothungry.com/2011/01/26/guacamole/" TargetMode="External"/><Relationship Id="rId7" Type="http://schemas.openxmlformats.org/officeDocument/2006/relationships/hyperlink" Target="http://mhgilmore.hubpages.com/hub/Authentic-fresh-guacamole-recipe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turezeta.com/guacamole/665/" TargetMode="External"/><Relationship Id="rId10" Type="http://schemas.openxmlformats.org/officeDocument/2006/relationships/image" Target="../media/image18.jpeg"/><Relationship Id="rId4" Type="http://schemas.openxmlformats.org/officeDocument/2006/relationships/image" Target="../media/image15.jpeg"/><Relationship Id="rId9" Type="http://schemas.openxmlformats.org/officeDocument/2006/relationships/hyperlink" Target="http://kaneskitchen.blogspot.com/2012/02/kanes-kitchen-28th-february-2012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More </a:t>
            </a:r>
            <a:r>
              <a:rPr lang="en-US" dirty="0" smtClean="0"/>
              <a:t>specialties </a:t>
            </a:r>
            <a:br>
              <a:rPr lang="en-US" dirty="0" smtClean="0"/>
            </a:br>
            <a:r>
              <a:rPr lang="en-US" dirty="0" smtClean="0"/>
              <a:t>of Spanish Speaking World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Realidades</a:t>
            </a:r>
            <a:r>
              <a:rPr lang="en-US" dirty="0" smtClean="0"/>
              <a:t> 7B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667000" cy="685799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hlinkClick r:id="rId2"/>
              </a:rPr>
              <a:t>CLICK HERE </a:t>
            </a:r>
            <a:endParaRPr lang="en-US" dirty="0">
              <a:hlinkClick r:id="rId2"/>
            </a:endParaRPr>
          </a:p>
        </p:txBody>
      </p:sp>
      <p:pic>
        <p:nvPicPr>
          <p:cNvPr id="15362" name="Picture 2" descr="http://yumit.s3.amazonaws.com/photoyums/13468/full/parrillada-mixta_at_restaurante-gandhi-13468.jpg?131102127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254374"/>
            <a:ext cx="3810000" cy="2851151"/>
          </a:xfrm>
          <a:prstGeom prst="rect">
            <a:avLst/>
          </a:prstGeom>
          <a:noFill/>
        </p:spPr>
      </p:pic>
      <p:pic>
        <p:nvPicPr>
          <p:cNvPr id="15364" name="Picture 4" descr="http://farm3.staticflickr.com/2067/2183356687_f3f49cd67a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2209800"/>
            <a:ext cx="4233332" cy="2819400"/>
          </a:xfrm>
          <a:prstGeom prst="rect">
            <a:avLst/>
          </a:prstGeom>
          <a:noFill/>
        </p:spPr>
      </p:pic>
      <p:pic>
        <p:nvPicPr>
          <p:cNvPr id="15366" name="Picture 6" descr="http://ts4.mm.bing.net/th?id=H.4573415196985403&amp;amp;pid=15.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67300" y="533400"/>
            <a:ext cx="3771900" cy="2514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parrillada</a:t>
            </a:r>
            <a:r>
              <a:rPr lang="en-US" dirty="0" smtClean="0"/>
              <a:t> </a:t>
            </a:r>
            <a:r>
              <a:rPr lang="en-US" dirty="0" err="1" smtClean="0"/>
              <a:t>mixta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r"/>
            <a:r>
              <a:rPr lang="en-US" dirty="0" err="1" smtClean="0"/>
              <a:t>chimichurri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124200"/>
            <a:ext cx="4114800" cy="3429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Sauce often served with </a:t>
            </a:r>
            <a:r>
              <a:rPr lang="en-US" dirty="0" err="1" smtClean="0"/>
              <a:t>parrillada</a:t>
            </a:r>
            <a:r>
              <a:rPr lang="en-US" dirty="0" smtClean="0"/>
              <a:t> </a:t>
            </a:r>
            <a:r>
              <a:rPr lang="en-US" dirty="0" err="1" smtClean="0"/>
              <a:t>mixta</a:t>
            </a:r>
            <a:endParaRPr lang="en-US" dirty="0" smtClean="0"/>
          </a:p>
          <a:p>
            <a:r>
              <a:rPr lang="en-US" dirty="0" smtClean="0"/>
              <a:t>Made of </a:t>
            </a:r>
            <a:r>
              <a:rPr lang="en-US" dirty="0" err="1" smtClean="0"/>
              <a:t>parsely</a:t>
            </a:r>
            <a:r>
              <a:rPr lang="en-US" dirty="0" smtClean="0"/>
              <a:t>, oregano, garlic, olive oil, vinegar, sometimes cumin and hot sauce </a:t>
            </a:r>
          </a:p>
          <a:p>
            <a:endParaRPr lang="en-US" dirty="0"/>
          </a:p>
        </p:txBody>
      </p:sp>
      <p:pic>
        <p:nvPicPr>
          <p:cNvPr id="1028" name="Picture 4" descr="http://3.bp.blogspot.com/-DDj8g9Pbm58/TfT3XPp-RNI/AAAAAAAAAac/Y-tXDgqahuA/s1600/Chimichurr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3173" t="2454" r="4915"/>
          <a:stretch>
            <a:fillRect/>
          </a:stretch>
        </p:blipFill>
        <p:spPr bwMode="auto">
          <a:xfrm>
            <a:off x="381000" y="304801"/>
            <a:ext cx="3429000" cy="2726056"/>
          </a:xfrm>
          <a:prstGeom prst="rect">
            <a:avLst/>
          </a:prstGeom>
          <a:noFill/>
        </p:spPr>
      </p:pic>
      <p:pic>
        <p:nvPicPr>
          <p:cNvPr id="1030" name="Picture 6" descr="Chimichurri Sauce Recip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066800"/>
            <a:ext cx="4267201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chile</a:t>
            </a:r>
            <a:r>
              <a:rPr lang="en-US" dirty="0" smtClean="0"/>
              <a:t> </a:t>
            </a:r>
            <a:r>
              <a:rPr lang="en-US" dirty="0" err="1" smtClean="0"/>
              <a:t>relleno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2133600" cy="3810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Pepper stuffed </a:t>
            </a:r>
            <a:r>
              <a:rPr lang="en-US" dirty="0"/>
              <a:t>with cheese and </a:t>
            </a:r>
            <a:r>
              <a:rPr lang="en-US" dirty="0" smtClean="0"/>
              <a:t>battered </a:t>
            </a:r>
            <a:r>
              <a:rPr lang="en-US" dirty="0"/>
              <a:t>and fried</a:t>
            </a:r>
          </a:p>
          <a:p>
            <a:endParaRPr lang="en-US" dirty="0"/>
          </a:p>
        </p:txBody>
      </p:sp>
      <p:pic>
        <p:nvPicPr>
          <p:cNvPr id="14338" name="Picture 2" descr="http://www.supercook.org/images/az-chil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057400"/>
            <a:ext cx="5486400" cy="4114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</a:t>
            </a:r>
            <a:r>
              <a:rPr lang="en-US" dirty="0" smtClean="0"/>
              <a:t>os tamales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267200"/>
            <a:ext cx="3886200" cy="2057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/>
              <a:t>dough made of corn meal </a:t>
            </a:r>
            <a:r>
              <a:rPr lang="en-US" dirty="0" smtClean="0"/>
              <a:t>filled with meats </a:t>
            </a:r>
            <a:r>
              <a:rPr lang="en-US" dirty="0"/>
              <a:t>and spices, rolled inside a corn husk or banana leaves and grilled or baked or boiled</a:t>
            </a:r>
          </a:p>
          <a:p>
            <a:endParaRPr lang="en-US" dirty="0"/>
          </a:p>
        </p:txBody>
      </p:sp>
      <p:pic>
        <p:nvPicPr>
          <p:cNvPr id="12290" name="Picture 2" descr="http://0.tqn.com/d/mexicanfood/1/0/V/6/Tamales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1062" y="228600"/>
            <a:ext cx="3351938" cy="2724151"/>
          </a:xfrm>
          <a:prstGeom prst="rect">
            <a:avLst/>
          </a:prstGeom>
          <a:noFill/>
        </p:spPr>
      </p:pic>
      <p:pic>
        <p:nvPicPr>
          <p:cNvPr id="12292" name="Picture 4" descr="http://ts3.mm.bing.net/th?id=H.4900000197838778&amp;amp;pid=15.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799" y="1295400"/>
            <a:ext cx="3845607" cy="2743200"/>
          </a:xfrm>
          <a:prstGeom prst="rect">
            <a:avLst/>
          </a:prstGeom>
          <a:noFill/>
        </p:spPr>
      </p:pic>
      <p:pic>
        <p:nvPicPr>
          <p:cNvPr id="12294" name="Picture 6" descr="http://www.the350degreeoven.com/wp-content/uploads/2011/07/DSC_0266fix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95910" y="3276600"/>
            <a:ext cx="3405090" cy="2266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381000"/>
            <a:ext cx="7086600" cy="1371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sauce made of </a:t>
            </a:r>
            <a:r>
              <a:rPr lang="en-US" dirty="0" smtClean="0"/>
              <a:t>ground dried chili </a:t>
            </a:r>
            <a:r>
              <a:rPr lang="en-US" dirty="0"/>
              <a:t>peppers, </a:t>
            </a:r>
            <a:r>
              <a:rPr lang="en-US" dirty="0" smtClean="0"/>
              <a:t>chocolate </a:t>
            </a:r>
            <a:r>
              <a:rPr lang="en-US" dirty="0"/>
              <a:t>and </a:t>
            </a:r>
            <a:r>
              <a:rPr lang="en-US" dirty="0" smtClean="0"/>
              <a:t>cinnamon </a:t>
            </a:r>
            <a:r>
              <a:rPr lang="en-US" dirty="0"/>
              <a:t>(Mexico</a:t>
            </a:r>
            <a:r>
              <a:rPr lang="en-US" dirty="0" smtClean="0"/>
              <a:t>), served over meats or as sauce in stew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6019800" y="51054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How to make traditional mole sauce</a:t>
            </a:r>
            <a:endParaRPr lang="en-US" sz="2400" dirty="0"/>
          </a:p>
        </p:txBody>
      </p:sp>
      <p:pic>
        <p:nvPicPr>
          <p:cNvPr id="13316" name="Picture 4" descr="http://www.peanutbutterboy.com/images/posts/mole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5818" t="13559"/>
          <a:stretch>
            <a:fillRect/>
          </a:stretch>
        </p:blipFill>
        <p:spPr bwMode="auto">
          <a:xfrm>
            <a:off x="2438400" y="4191000"/>
            <a:ext cx="3505200" cy="2415747"/>
          </a:xfrm>
          <a:prstGeom prst="rect">
            <a:avLst/>
          </a:prstGeom>
          <a:noFill/>
        </p:spPr>
      </p:pic>
      <p:pic>
        <p:nvPicPr>
          <p:cNvPr id="13318" name="Picture 6" descr="http://www.whatwereeating.com/food-photos/2006-04-20_mol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6349" t="4762" r="7936"/>
          <a:stretch>
            <a:fillRect/>
          </a:stretch>
        </p:blipFill>
        <p:spPr bwMode="auto">
          <a:xfrm>
            <a:off x="381000" y="1676400"/>
            <a:ext cx="3806190" cy="2819400"/>
          </a:xfrm>
          <a:prstGeom prst="rect">
            <a:avLst/>
          </a:prstGeom>
          <a:noFill/>
        </p:spPr>
      </p:pic>
      <p:pic>
        <p:nvPicPr>
          <p:cNvPr id="13320" name="Picture 8" descr="http://2.bp.blogspot.com/_Odu2ckc2A6c/TLZMDP69afI/AAAAAAAADhk/v3faTPAi6pU/s1600/mole_pob2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l="6475" b="10791"/>
          <a:stretch>
            <a:fillRect/>
          </a:stretch>
        </p:blipFill>
        <p:spPr bwMode="auto">
          <a:xfrm>
            <a:off x="4953000" y="1676400"/>
            <a:ext cx="3302000" cy="2362200"/>
          </a:xfrm>
          <a:prstGeom prst="rect">
            <a:avLst/>
          </a:prstGeom>
          <a:noFill/>
        </p:spPr>
      </p:pic>
      <p:pic>
        <p:nvPicPr>
          <p:cNvPr id="13322" name="Picture 10" descr="http://img4-2.myrecipes.timeinc.net/i/recipes/ck/03142008/mexican-chicken-ck-643382-l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0" y="4648200"/>
            <a:ext cx="1866900" cy="186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guacamole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153400" cy="9445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green sauce made of uncooked </a:t>
            </a:r>
            <a:r>
              <a:rPr lang="en-US" dirty="0" smtClean="0"/>
              <a:t>avocado</a:t>
            </a:r>
            <a:r>
              <a:rPr lang="en-US" dirty="0"/>
              <a:t>, </a:t>
            </a:r>
            <a:r>
              <a:rPr lang="en-US" dirty="0" smtClean="0"/>
              <a:t>tomatoes</a:t>
            </a:r>
            <a:r>
              <a:rPr lang="en-US" dirty="0"/>
              <a:t>, garlic, </a:t>
            </a:r>
            <a:r>
              <a:rPr lang="en-US" dirty="0" smtClean="0"/>
              <a:t>onions, lemon juice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 descr="like it chunky: Guacamole! | 2eat2dri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57200"/>
            <a:ext cx="2240278" cy="1600200"/>
          </a:xfrm>
          <a:prstGeom prst="rect">
            <a:avLst/>
          </a:prstGeom>
          <a:noFill/>
        </p:spPr>
      </p:pic>
      <p:pic>
        <p:nvPicPr>
          <p:cNvPr id="2052" name="Picture 4" descr="http://ts2.mm.bing.net/th?id=H.4813950536057485&amp;pid=15.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0"/>
            <a:ext cx="2971800" cy="2221993"/>
          </a:xfrm>
          <a:prstGeom prst="rect">
            <a:avLst/>
          </a:prstGeom>
          <a:noFill/>
        </p:spPr>
      </p:pic>
      <p:pic>
        <p:nvPicPr>
          <p:cNvPr id="2054" name="Picture 6" descr="http://ts3.mm.bing.net/th?id=H.4581257842526938&amp;pid=15.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3305" y="3400425"/>
            <a:ext cx="4351620" cy="3381375"/>
          </a:xfrm>
          <a:prstGeom prst="rect">
            <a:avLst/>
          </a:prstGeom>
          <a:noFill/>
        </p:spPr>
      </p:pic>
      <p:pic>
        <p:nvPicPr>
          <p:cNvPr id="2056" name="Picture 8" descr="http://ts2.mm.bing.net/th?id=H.4944203976278743&amp;pid=15.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r="3448" b="40816"/>
          <a:stretch>
            <a:fillRect/>
          </a:stretch>
        </p:blipFill>
        <p:spPr bwMode="auto">
          <a:xfrm>
            <a:off x="3657600" y="914400"/>
            <a:ext cx="2133600" cy="1447800"/>
          </a:xfrm>
          <a:prstGeom prst="rect">
            <a:avLst/>
          </a:prstGeom>
          <a:noFill/>
        </p:spPr>
      </p:pic>
      <p:pic>
        <p:nvPicPr>
          <p:cNvPr id="2058" name="Picture 10" descr="http://3.bp.blogspot.com/-K1bSHjfX6CI/T0wGQEX7ptI/AAAAAAAAAKk/z61uhlHfNFU/s1600/guacamole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0" y="3552825"/>
            <a:ext cx="3952773" cy="3076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116</Words>
  <Application>Microsoft Office PowerPoint</Application>
  <PresentationFormat>On-screen Show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More specialties  of Spanish Speaking World</vt:lpstr>
      <vt:lpstr>la parrillada mixta</vt:lpstr>
      <vt:lpstr>chimichurri</vt:lpstr>
      <vt:lpstr>chile relleno</vt:lpstr>
      <vt:lpstr>los tamales</vt:lpstr>
      <vt:lpstr>mole</vt:lpstr>
      <vt:lpstr>guacamole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More specialties</dc:title>
  <dc:creator>Kim.lewis</dc:creator>
  <cp:lastModifiedBy>I.T.</cp:lastModifiedBy>
  <cp:revision>23</cp:revision>
  <dcterms:created xsi:type="dcterms:W3CDTF">2013-02-13T14:35:16Z</dcterms:created>
  <dcterms:modified xsi:type="dcterms:W3CDTF">2013-02-25T14:06:53Z</dcterms:modified>
</cp:coreProperties>
</file>