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mp3" ContentType="audio/unknown"/>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43"/>
  </p:notesMasterIdLst>
  <p:sldIdLst>
    <p:sldId id="256" r:id="rId2"/>
    <p:sldId id="259" r:id="rId3"/>
    <p:sldId id="257" r:id="rId4"/>
    <p:sldId id="258" r:id="rId5"/>
    <p:sldId id="260" r:id="rId6"/>
    <p:sldId id="261" r:id="rId7"/>
    <p:sldId id="298" r:id="rId8"/>
    <p:sldId id="263" r:id="rId9"/>
    <p:sldId id="265" r:id="rId10"/>
    <p:sldId id="264" r:id="rId11"/>
    <p:sldId id="267" r:id="rId12"/>
    <p:sldId id="268" r:id="rId13"/>
    <p:sldId id="271" r:id="rId14"/>
    <p:sldId id="272" r:id="rId15"/>
    <p:sldId id="273" r:id="rId16"/>
    <p:sldId id="274"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2" r:id="rId33"/>
    <p:sldId id="293" r:id="rId34"/>
    <p:sldId id="294" r:id="rId35"/>
    <p:sldId id="295" r:id="rId36"/>
    <p:sldId id="296" r:id="rId37"/>
    <p:sldId id="297" r:id="rId38"/>
    <p:sldId id="262" r:id="rId39"/>
    <p:sldId id="266" r:id="rId40"/>
    <p:sldId id="275" r:id="rId41"/>
    <p:sldId id="291"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02" autoAdjust="0"/>
    <p:restoredTop sz="94662" autoAdjust="0"/>
  </p:normalViewPr>
  <p:slideViewPr>
    <p:cSldViewPr>
      <p:cViewPr>
        <p:scale>
          <a:sx n="76" d="100"/>
          <a:sy n="76" d="100"/>
        </p:scale>
        <p:origin x="-72" y="72"/>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110268-4EF4-4FC8-AEA3-47C013AB02A5}" type="datetimeFigureOut">
              <a:rPr lang="en-US" smtClean="0"/>
              <a:pPr/>
              <a:t>3/4/2013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BECC81-3067-43A7-A02C-BBAE05118E6A}" type="slidenum">
              <a:rPr lang="en-US" smtClean="0"/>
              <a:pPr/>
              <a:t>‹#›</a:t>
            </a:fld>
            <a:endParaRPr lang="en-US"/>
          </a:p>
        </p:txBody>
      </p:sp>
    </p:spTree>
    <p:extLst>
      <p:ext uri="{BB962C8B-B14F-4D97-AF65-F5344CB8AC3E}">
        <p14:creationId xmlns:p14="http://schemas.microsoft.com/office/powerpoint/2010/main" xmlns="" val="581221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Called the </a:t>
            </a:r>
            <a:r>
              <a:rPr lang="en-US" dirty="0" err="1" smtClean="0"/>
              <a:t>cuatro</a:t>
            </a:r>
            <a:r>
              <a:rPr lang="en-US" dirty="0" smtClean="0"/>
              <a:t> because it has at least </a:t>
            </a:r>
            <a:r>
              <a:rPr lang="en-US" smtClean="0"/>
              <a:t>four strings</a:t>
            </a:r>
            <a:endParaRPr lang="en-US"/>
          </a:p>
        </p:txBody>
      </p:sp>
      <p:sp>
        <p:nvSpPr>
          <p:cNvPr id="4" name="Slide Number Placeholder 3"/>
          <p:cNvSpPr>
            <a:spLocks noGrp="1"/>
          </p:cNvSpPr>
          <p:nvPr>
            <p:ph type="sldNum" sz="quarter" idx="10"/>
          </p:nvPr>
        </p:nvSpPr>
        <p:spPr/>
        <p:txBody>
          <a:bodyPr/>
          <a:lstStyle/>
          <a:p>
            <a:fld id="{62BECC81-3067-43A7-A02C-BBAE05118E6A}" type="slidenum">
              <a:rPr lang="en-US" smtClean="0"/>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BECC81-3067-43A7-A02C-BBAE05118E6A}" type="slidenum">
              <a:rPr lang="en-US" smtClean="0"/>
              <a:pPr/>
              <a:t>15</a:t>
            </a:fld>
            <a:endParaRPr lang="en-US"/>
          </a:p>
        </p:txBody>
      </p:sp>
    </p:spTree>
    <p:extLst>
      <p:ext uri="{BB962C8B-B14F-4D97-AF65-F5344CB8AC3E}">
        <p14:creationId xmlns:p14="http://schemas.microsoft.com/office/powerpoint/2010/main" xmlns="" val="4030054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BECC81-3067-43A7-A02C-BBAE05118E6A}" type="slidenum">
              <a:rPr lang="en-US" smtClean="0"/>
              <a:pPr/>
              <a:t>28</a:t>
            </a:fld>
            <a:endParaRPr lang="en-US"/>
          </a:p>
        </p:txBody>
      </p:sp>
    </p:spTree>
    <p:extLst>
      <p:ext uri="{BB962C8B-B14F-4D97-AF65-F5344CB8AC3E}">
        <p14:creationId xmlns:p14="http://schemas.microsoft.com/office/powerpoint/2010/main" xmlns="" val="3580867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BECC81-3067-43A7-A02C-BBAE05118E6A}" type="slidenum">
              <a:rPr lang="en-US" smtClean="0"/>
              <a:pPr/>
              <a:t>33</a:t>
            </a:fld>
            <a:endParaRPr lang="en-US"/>
          </a:p>
        </p:txBody>
      </p:sp>
    </p:spTree>
    <p:extLst>
      <p:ext uri="{BB962C8B-B14F-4D97-AF65-F5344CB8AC3E}">
        <p14:creationId xmlns:p14="http://schemas.microsoft.com/office/powerpoint/2010/main" xmlns="" val="2361954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731D64B2-ED4A-4B95-97FC-826C6B237647}" type="datetimeFigureOut">
              <a:rPr lang="en-US" smtClean="0"/>
              <a:pPr/>
              <a:t>3/4/2013</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BB2ACE1-338B-4C61-B32A-DD77C6017654}"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31D64B2-ED4A-4B95-97FC-826C6B237647}" type="datetimeFigureOut">
              <a:rPr lang="en-US" smtClean="0"/>
              <a:pPr/>
              <a:t>3/4/2013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B2ACE1-338B-4C61-B32A-DD77C601765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EBB2ACE1-338B-4C61-B32A-DD77C6017654}"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31D64B2-ED4A-4B95-97FC-826C6B237647}" type="datetimeFigureOut">
              <a:rPr lang="en-US" smtClean="0"/>
              <a:pPr/>
              <a:t>3/4/2013</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31D64B2-ED4A-4B95-97FC-826C6B237647}" type="datetimeFigureOut">
              <a:rPr lang="en-US" smtClean="0"/>
              <a:pPr/>
              <a:t>3/4/2013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EBB2ACE1-338B-4C61-B32A-DD77C6017654}"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731D64B2-ED4A-4B95-97FC-826C6B237647}" type="datetimeFigureOut">
              <a:rPr lang="en-US" smtClean="0"/>
              <a:pPr/>
              <a:t>3/4/2013</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BB2ACE1-338B-4C61-B32A-DD77C6017654}"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731D64B2-ED4A-4B95-97FC-826C6B237647}" type="datetimeFigureOut">
              <a:rPr lang="en-US" smtClean="0"/>
              <a:pPr/>
              <a:t>3/4/2013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B2ACE1-338B-4C61-B32A-DD77C6017654}"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31D64B2-ED4A-4B95-97FC-826C6B237647}" type="datetimeFigureOut">
              <a:rPr lang="en-US" smtClean="0"/>
              <a:pPr/>
              <a:t>3/4/2013</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EBB2ACE1-338B-4C61-B32A-DD77C6017654}"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31D64B2-ED4A-4B95-97FC-826C6B237647}" type="datetimeFigureOut">
              <a:rPr lang="en-US" smtClean="0"/>
              <a:pPr/>
              <a:t>3/4/2013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EBB2ACE1-338B-4C61-B32A-DD77C6017654}"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731D64B2-ED4A-4B95-97FC-826C6B237647}" type="datetimeFigureOut">
              <a:rPr lang="en-US" smtClean="0"/>
              <a:pPr/>
              <a:t>3/4/2013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EBB2ACE1-338B-4C61-B32A-DD77C6017654}"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EBB2ACE1-338B-4C61-B32A-DD77C6017654}"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731D64B2-ED4A-4B95-97FC-826C6B237647}" type="datetimeFigureOut">
              <a:rPr lang="en-US" smtClean="0"/>
              <a:pPr/>
              <a:t>3/4/2013</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EBB2ACE1-338B-4C61-B32A-DD77C6017654}"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731D64B2-ED4A-4B95-97FC-826C6B237647}" type="datetimeFigureOut">
              <a:rPr lang="en-US" smtClean="0"/>
              <a:pPr/>
              <a:t>3/4/2013</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731D64B2-ED4A-4B95-97FC-826C6B237647}" type="datetimeFigureOut">
              <a:rPr lang="en-US" smtClean="0"/>
              <a:pPr/>
              <a:t>3/4/2013</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EBB2ACE1-338B-4C61-B32A-DD77C6017654}"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media" Target="../media/media1.mp3"/><Relationship Id="rId2" Type="http://schemas.openxmlformats.org/officeDocument/2006/relationships/slideLayout" Target="../slideLayouts/slideLayout2.xml"/><Relationship Id="rId1" Type="http://schemas.openxmlformats.org/officeDocument/2006/relationships/audio" Target="../media/media1.mp3"/><Relationship Id="rId5" Type="http://schemas.openxmlformats.org/officeDocument/2006/relationships/image" Target="../media/image19.wmf"/><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6.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2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3.wmf"/></Relationships>
</file>

<file path=ppt/slides/_rels/slide2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3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png"/><Relationship Id="rId1" Type="http://schemas.openxmlformats.org/officeDocument/2006/relationships/slideLayout" Target="../slideLayouts/slideLayout2.xml"/><Relationship Id="rId5" Type="http://schemas.openxmlformats.org/officeDocument/2006/relationships/image" Target="../media/image66.jpeg"/><Relationship Id="rId4" Type="http://schemas.openxmlformats.org/officeDocument/2006/relationships/image" Target="../media/image65.jpeg"/></Relationships>
</file>

<file path=ppt/slides/_rels/slide3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www.tvguide.com/listings/" TargetMode="External"/><Relationship Id="rId13" Type="http://schemas.openxmlformats.org/officeDocument/2006/relationships/hyperlink" Target="http://tvtropes.org/pmwiki/pmwiki.php/UsefulNotes/Venezuela" TargetMode="External"/><Relationship Id="rId3" Type="http://schemas.openxmlformats.org/officeDocument/2006/relationships/hyperlink" Target="http://en.wikipedia.org/wiki/Music_of_Venezuela" TargetMode="External"/><Relationship Id="rId7" Type="http://schemas.openxmlformats.org/officeDocument/2006/relationships/hyperlink" Target="http://www.viki.com/country/ve" TargetMode="External"/><Relationship Id="rId12" Type="http://schemas.openxmlformats.org/officeDocument/2006/relationships/hyperlink" Target="http://www.ediplomat.com/np/cultural_etiquette/ce_ve.htm" TargetMode="External"/><Relationship Id="rId2" Type="http://schemas.openxmlformats.org/officeDocument/2006/relationships/hyperlink" Target="http://en.wikipedia.org/wiki/Joropo" TargetMode="External"/><Relationship Id="rId1" Type="http://schemas.openxmlformats.org/officeDocument/2006/relationships/slideLayout" Target="../slideLayouts/slideLayout2.xml"/><Relationship Id="rId6" Type="http://schemas.openxmlformats.org/officeDocument/2006/relationships/hyperlink" Target="http://en.wikipedia.org/wiki/List_of_Venezuelan_films" TargetMode="External"/><Relationship Id="rId11" Type="http://schemas.openxmlformats.org/officeDocument/2006/relationships/hyperlink" Target="http://en.wikipedia.org/wiki/Armando_Rever%C3%B3n" TargetMode="External"/><Relationship Id="rId5" Type="http://schemas.openxmlformats.org/officeDocument/2006/relationships/hyperlink" Target="http://www.youtube.com/watch?v=s6vPkfWmrgE" TargetMode="External"/><Relationship Id="rId15" Type="http://schemas.openxmlformats.org/officeDocument/2006/relationships/hyperlink" Target="http://carnaval.com/venezuela/music/" TargetMode="External"/><Relationship Id="rId10" Type="http://schemas.openxmlformats.org/officeDocument/2006/relationships/hyperlink" Target="http://en.wikipedia.org/wiki/Yucef_Merhi" TargetMode="External"/><Relationship Id="rId4" Type="http://schemas.openxmlformats.org/officeDocument/2006/relationships/hyperlink" Target="http://www.everyculture.com/To-Z/Venezuela.html" TargetMode="External"/><Relationship Id="rId9" Type="http://schemas.openxmlformats.org/officeDocument/2006/relationships/hyperlink" Target="http://www.britannica.com/EBchecked/topic/207246/Museum-of-Fine-Arts" TargetMode="External"/><Relationship Id="rId14" Type="http://schemas.openxmlformats.org/officeDocument/2006/relationships/hyperlink" Target="http://en.wikipedia.org/wiki/School_uniform"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static.musiciansfriend.com/derivates/19/001/222/806/DV020_Jpg_Jumbo_440531.162_large.jpg" TargetMode="External"/><Relationship Id="rId13" Type="http://schemas.openxmlformats.org/officeDocument/2006/relationships/hyperlink" Target="http://gringoadrift.files.wordpress.com/2010/07/p10307661.jpg" TargetMode="External"/><Relationship Id="rId3" Type="http://schemas.openxmlformats.org/officeDocument/2006/relationships/hyperlink" Target="http://www.lifemusic.org.uk/wp-content/uploads/2010/04/Umbrella-Life-Music1.jpg" TargetMode="External"/><Relationship Id="rId7" Type="http://schemas.openxmlformats.org/officeDocument/2006/relationships/hyperlink" Target="http://www.rctv.net/wp-content/uploads/2012/09/Ricardo-Montaner-1.jpg" TargetMode="External"/><Relationship Id="rId12" Type="http://schemas.openxmlformats.org/officeDocument/2006/relationships/hyperlink" Target="http://www.teenagerjeans.com/" TargetMode="External"/><Relationship Id="rId2" Type="http://schemas.openxmlformats.org/officeDocument/2006/relationships/hyperlink" Target="http://www.flagsinformation.com/venezuelan-flag.png" TargetMode="External"/><Relationship Id="rId1" Type="http://schemas.openxmlformats.org/officeDocument/2006/relationships/slideLayout" Target="../slideLayouts/slideLayout2.xml"/><Relationship Id="rId6" Type="http://schemas.openxmlformats.org/officeDocument/2006/relationships/hyperlink" Target="http://img2.timeinc.net/people/i/2012/news/120723/mariah-carey-300.jpg" TargetMode="External"/><Relationship Id="rId11" Type="http://schemas.openxmlformats.org/officeDocument/2006/relationships/hyperlink" Target="http://www.polyvore.com/cgi/img-thing?.out=jpg&amp;size=l&amp;tid=938196" TargetMode="External"/><Relationship Id="rId5" Type="http://schemas.openxmlformats.org/officeDocument/2006/relationships/hyperlink" Target="http://media.ticketmaster.com/tm/en-us/dbimages/105895a.jpg" TargetMode="External"/><Relationship Id="rId10" Type="http://schemas.openxmlformats.org/officeDocument/2006/relationships/hyperlink" Target="http://iwatchmike.com/wp-content/uploads/2012/08/Hermano-movies1.jpg" TargetMode="External"/><Relationship Id="rId4" Type="http://schemas.openxmlformats.org/officeDocument/2006/relationships/hyperlink" Target="http://cdn.tradebit.org/usr/mp3-album/pub/9002/493/493229/49322905.jpg" TargetMode="External"/><Relationship Id="rId9" Type="http://schemas.openxmlformats.org/officeDocument/2006/relationships/hyperlink" Target="http://www.askonasholt.co.uk/uploads/images/artists/simn-bolvar-symphony-orchestra-of-venezuela/NOHE5391.jpg"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www.theboogaloo.org/2011/07/01/most-prestigious-fashion-brands/" TargetMode="External"/><Relationship Id="rId13" Type="http://schemas.openxmlformats.org/officeDocument/2006/relationships/hyperlink" Target="http://3.imimg.com/data3/GQ/XL/MY-6471698/school-uniform-shirting-fabric-250x250.jpg" TargetMode="External"/><Relationship Id="rId3" Type="http://schemas.openxmlformats.org/officeDocument/2006/relationships/hyperlink" Target="http://www.viki.com/channels/3286-la-voz-del-corazon" TargetMode="External"/><Relationship Id="rId7" Type="http://schemas.openxmlformats.org/officeDocument/2006/relationships/hyperlink" Target="http://www.informativovenezuela.com/" TargetMode="External"/><Relationship Id="rId12" Type="http://schemas.openxmlformats.org/officeDocument/2006/relationships/hyperlink" Target="http://www.ebay.co.uk/" TargetMode="External"/><Relationship Id="rId2" Type="http://schemas.openxmlformats.org/officeDocument/2006/relationships/hyperlink" Target="http://t0.gstatic.com/images?q=tbn:ANd9GcRQCL2e8OO61mAJTfqkscqXvgehydGw9QGROopWOG8Hro-iq9T" TargetMode="External"/><Relationship Id="rId1" Type="http://schemas.openxmlformats.org/officeDocument/2006/relationships/slideLayout" Target="../slideLayouts/slideLayout2.xml"/><Relationship Id="rId6" Type="http://schemas.openxmlformats.org/officeDocument/2006/relationships/hyperlink" Target="http://tvtropes.org/pmwiki/pmwiki.php/UsefulNotes/Venezuela" TargetMode="External"/><Relationship Id="rId11" Type="http://schemas.openxmlformats.org/officeDocument/2006/relationships/hyperlink" Target="http://25.media.tumblr.com/tumblr_mdzbifzuR61qk6icno1_500.jpg" TargetMode="External"/><Relationship Id="rId5" Type="http://schemas.openxmlformats.org/officeDocument/2006/relationships/hyperlink" Target="http://www.marapets.com/rack.php" TargetMode="External"/><Relationship Id="rId10" Type="http://schemas.openxmlformats.org/officeDocument/2006/relationships/hyperlink" Target="http://venezuelaladies.com/sitebuildercontent/sitebuilderpictures/a01.jpg" TargetMode="External"/><Relationship Id="rId4" Type="http://schemas.openxmlformats.org/officeDocument/2006/relationships/hyperlink" Target="http://ia.media-imdb.com/images/M/MV5BMTk3MjQ3MTEyOF5BMl5BanBnXkFtZTcwMDQxMDExNA@@._V1._SX214_CR0,0,214,314_.jpg" TargetMode="External"/><Relationship Id="rId9" Type="http://schemas.openxmlformats.org/officeDocument/2006/relationships/hyperlink" Target="http://www.outletwise.com/uploads/product/front_img/Half-Sleeves-Two-Chest-Pocket-White-Shirt-3.JPG" TargetMode="External"/><Relationship Id="rId14" Type="http://schemas.openxmlformats.org/officeDocument/2006/relationships/hyperlink" Target="http://www.vmfa.state.va.us/uploadedImages/VMFA/Exhibitions/2012/Chihuly/04_2749_deYoung_TNR_455.jpg"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twi-ny.com/armandoreveron1.jpg" TargetMode="External"/><Relationship Id="rId3" Type="http://schemas.openxmlformats.org/officeDocument/2006/relationships/hyperlink" Target="http://fashioninsideout.co.uk/wp-content/uploads/2012/11/airport5.jpg" TargetMode="External"/><Relationship Id="rId7" Type="http://schemas.openxmlformats.org/officeDocument/2006/relationships/hyperlink" Target="http://www.artexpertswebsite.com/" TargetMode="External"/><Relationship Id="rId12" Type="http://schemas.openxmlformats.org/officeDocument/2006/relationships/hyperlink" Target="http://universalmedios.com.ar/sitios/wp-content/uploads/2013/01/jose_luis_rodriguez_el_puma_5264jpg.jpeg" TargetMode="External"/><Relationship Id="rId2" Type="http://schemas.openxmlformats.org/officeDocument/2006/relationships/hyperlink" Target="http://media-2.web.britannica.com/eb-media/81/20481-004-6C7B5FFF.jpg" TargetMode="External"/><Relationship Id="rId1" Type="http://schemas.openxmlformats.org/officeDocument/2006/relationships/slideLayout" Target="../slideLayouts/slideLayout2.xml"/><Relationship Id="rId6" Type="http://schemas.openxmlformats.org/officeDocument/2006/relationships/hyperlink" Target="http://2.bp.blogspot.com/_67LSfsUS06Y/TFeE7ZW_7RI/AAAAAAAAACY/9vF5EPmM91Q/s1600/fruto-vivas.jpg" TargetMode="External"/><Relationship Id="rId11" Type="http://schemas.openxmlformats.org/officeDocument/2006/relationships/hyperlink" Target="http://www.google.ca/url?sa=i&amp;rct=j&amp;q=Juan+Vicente+Torrealba+\&amp;source=images&amp;cd=&amp;cad=rja&amp;docid=mHf9F_tVNkKpdM&amp;tbnid=ZBs0gwXMC2pfPM:&amp;ved=0CAQQjB0&amp;url=http://www.tradebit.com/filedetail.php/146781393-concierto-en-la-llanura-volume&amp;ei=HK0zUYKsBcmx0AGwqYCIAw&amp;psig=AFQjCNH-6-NbbcmqPrtoCwpN1OzRluGn6Q&amp;ust=1362427177554669" TargetMode="External"/><Relationship Id="rId5" Type="http://schemas.openxmlformats.org/officeDocument/2006/relationships/hyperlink" Target="http://upload.wikimedia.org/wikipedia/commons/thumb/e/e0/Flor_de_venezuela_barquisimeto_lara.jpg/800px-Flor_de_venezuela_barquisimeto_lara.jpg" TargetMode="External"/><Relationship Id="rId10" Type="http://schemas.openxmlformats.org/officeDocument/2006/relationships/hyperlink" Target="http://3.bp.blogspot.com/_Ad8KgPpHLbg/R9m4KiTVLJI/AAAAAAAAACQ/41cHehmrXC8/s400/Loyola.+Angel+C%5b1%5d.jpg" TargetMode="External"/><Relationship Id="rId4" Type="http://schemas.openxmlformats.org/officeDocument/2006/relationships/hyperlink" Target="http://farm1.static.flickr.com/113/304400371_31a46c6d2e.jpg?v=0" TargetMode="External"/><Relationship Id="rId9" Type="http://schemas.openxmlformats.org/officeDocument/2006/relationships/hyperlink" Target="http://mbf.blogs.com/.a/6a00d83451ba1e69e20120a567f14e970c-800wi"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upload.wikimedia.org/wikipedia/commons/b/b4/Carbusk2.jpg"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hyperlink" Target="http://www.youtube.com/watch?v=p3MVwbSoWcI"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By:  </a:t>
            </a:r>
            <a:r>
              <a:rPr lang="en-US" dirty="0" err="1" smtClean="0"/>
              <a:t>Aamina</a:t>
            </a:r>
            <a:r>
              <a:rPr lang="en-US" dirty="0" smtClean="0"/>
              <a:t> </a:t>
            </a:r>
            <a:r>
              <a:rPr lang="en-US" dirty="0" err="1" smtClean="0"/>
              <a:t>Haykal</a:t>
            </a:r>
            <a:endParaRPr lang="en-US" dirty="0"/>
          </a:p>
        </p:txBody>
      </p:sp>
      <p:sp>
        <p:nvSpPr>
          <p:cNvPr id="2" name="Title 1"/>
          <p:cNvSpPr>
            <a:spLocks noGrp="1"/>
          </p:cNvSpPr>
          <p:nvPr>
            <p:ph type="ctrTitle"/>
          </p:nvPr>
        </p:nvSpPr>
        <p:spPr/>
        <p:txBody>
          <a:bodyPr/>
          <a:lstStyle/>
          <a:p>
            <a:r>
              <a:rPr lang="en-US" dirty="0" smtClean="0"/>
              <a:t>Popular Culture in Venezuela</a:t>
            </a:r>
            <a:endParaRPr lang="en-US" dirty="0"/>
          </a:p>
        </p:txBody>
      </p:sp>
      <p:pic>
        <p:nvPicPr>
          <p:cNvPr id="10242" name="Picture 2" descr="http://www.flagsinformation.com/venezuelan-flag.png"/>
          <p:cNvPicPr>
            <a:picLocks noChangeAspect="1" noChangeArrowheads="1"/>
          </p:cNvPicPr>
          <p:nvPr/>
        </p:nvPicPr>
        <p:blipFill>
          <a:blip r:embed="rId2" cstate="print"/>
          <a:srcRect/>
          <a:stretch>
            <a:fillRect/>
          </a:stretch>
        </p:blipFill>
        <p:spPr bwMode="auto">
          <a:xfrm>
            <a:off x="2514600" y="3352800"/>
            <a:ext cx="4191000" cy="2792254"/>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farm6.static.flickr.com/5087/5268057207_3fd8f38ea0.jpg"/>
          <p:cNvPicPr>
            <a:picLocks noChangeAspect="1" noChangeArrowheads="1"/>
          </p:cNvPicPr>
          <p:nvPr/>
        </p:nvPicPr>
        <p:blipFill>
          <a:blip r:embed="rId2" cstate="print"/>
          <a:srcRect/>
          <a:stretch>
            <a:fillRect/>
          </a:stretch>
        </p:blipFill>
        <p:spPr bwMode="auto">
          <a:xfrm>
            <a:off x="5496316" y="2209800"/>
            <a:ext cx="3276600" cy="3107703"/>
          </a:xfrm>
          <a:prstGeom prst="rect">
            <a:avLst/>
          </a:prstGeom>
          <a:noFill/>
        </p:spPr>
      </p:pic>
      <p:sp>
        <p:nvSpPr>
          <p:cNvPr id="2" name="Title 1"/>
          <p:cNvSpPr>
            <a:spLocks noGrp="1"/>
          </p:cNvSpPr>
          <p:nvPr>
            <p:ph type="title"/>
          </p:nvPr>
        </p:nvSpPr>
        <p:spPr/>
        <p:txBody>
          <a:bodyPr/>
          <a:lstStyle/>
          <a:p>
            <a:pPr algn="ctr"/>
            <a:r>
              <a:rPr lang="en-US" dirty="0" smtClean="0"/>
              <a:t>The </a:t>
            </a:r>
            <a:r>
              <a:rPr lang="en-US" dirty="0" err="1" smtClean="0"/>
              <a:t>Gaita</a:t>
            </a:r>
            <a:endParaRPr lang="en-US" dirty="0"/>
          </a:p>
        </p:txBody>
      </p:sp>
      <p:sp>
        <p:nvSpPr>
          <p:cNvPr id="3" name="Content Placeholder 2"/>
          <p:cNvSpPr>
            <a:spLocks noGrp="1"/>
          </p:cNvSpPr>
          <p:nvPr>
            <p:ph sz="quarter" idx="1"/>
          </p:nvPr>
        </p:nvSpPr>
        <p:spPr>
          <a:xfrm>
            <a:off x="301752" y="1527047"/>
            <a:ext cx="5032248" cy="4933455"/>
          </a:xfrm>
        </p:spPr>
        <p:txBody>
          <a:bodyPr/>
          <a:lstStyle/>
          <a:p>
            <a:r>
              <a:rPr lang="en-US" dirty="0" smtClean="0"/>
              <a:t>The </a:t>
            </a:r>
            <a:r>
              <a:rPr lang="en-US" dirty="0" err="1" smtClean="0"/>
              <a:t>Gaita</a:t>
            </a:r>
            <a:r>
              <a:rPr lang="en-US" dirty="0" smtClean="0"/>
              <a:t> is also a popular style of folk music, played generally during Christmas, and is typical of the </a:t>
            </a:r>
            <a:r>
              <a:rPr lang="en-US" dirty="0" err="1" smtClean="0"/>
              <a:t>Zulian</a:t>
            </a:r>
            <a:r>
              <a:rPr lang="en-US" dirty="0" smtClean="0"/>
              <a:t> region. </a:t>
            </a:r>
          </a:p>
          <a:p>
            <a:r>
              <a:rPr lang="en-US" dirty="0" smtClean="0"/>
              <a:t>It is now known to be a national representation of the Venezuelan Christmas.</a:t>
            </a:r>
          </a:p>
          <a:p>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Salsa</a:t>
            </a:r>
            <a:endParaRPr lang="en-US" dirty="0"/>
          </a:p>
        </p:txBody>
      </p:sp>
      <p:sp>
        <p:nvSpPr>
          <p:cNvPr id="3" name="Content Placeholder 2"/>
          <p:cNvSpPr>
            <a:spLocks noGrp="1"/>
          </p:cNvSpPr>
          <p:nvPr>
            <p:ph sz="quarter" idx="1"/>
          </p:nvPr>
        </p:nvSpPr>
        <p:spPr/>
        <p:txBody>
          <a:bodyPr/>
          <a:lstStyle/>
          <a:p>
            <a:r>
              <a:rPr lang="en-US" dirty="0" smtClean="0"/>
              <a:t>Venezuela has produced one of the world's leading salsa bands, Oscar </a:t>
            </a:r>
            <a:r>
              <a:rPr lang="en-US" dirty="0" err="1" smtClean="0"/>
              <a:t>D'Leon</a:t>
            </a:r>
            <a:r>
              <a:rPr lang="en-US" dirty="0" smtClean="0"/>
              <a:t> whose music has become symbolic of salsa's tradition even in Puerto Rico and New York City, the original sources of salsa.</a:t>
            </a:r>
          </a:p>
          <a:p>
            <a:r>
              <a:rPr lang="en-US" dirty="0" smtClean="0"/>
              <a:t>Caracas, Venezuela is where salsa began becoming popular in Venezuela, and is the central hub for music </a:t>
            </a:r>
            <a:r>
              <a:rPr lang="en-US" smtClean="0"/>
              <a:t>and culture here.</a:t>
            </a:r>
            <a:endParaRPr lang="en-US" dirty="0"/>
          </a:p>
        </p:txBody>
      </p:sp>
      <p:pic>
        <p:nvPicPr>
          <p:cNvPr id="4" name="Oscar D'Leon at Tempo Latino 2006.mp3">
            <a:hlinkClick r:id="" action="ppaction://media"/>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3810000" y="4876800"/>
            <a:ext cx="609600" cy="609600"/>
          </a:xfrm>
          <a:prstGeom prst="rect">
            <a:avLst/>
          </a:prstGeom>
        </p:spPr>
      </p:pic>
      <p:sp>
        <p:nvSpPr>
          <p:cNvPr id="5" name="TextBox 4"/>
          <p:cNvSpPr txBox="1"/>
          <p:nvPr/>
        </p:nvSpPr>
        <p:spPr>
          <a:xfrm>
            <a:off x="609600" y="4996933"/>
            <a:ext cx="2286000" cy="923330"/>
          </a:xfrm>
          <a:prstGeom prst="rect">
            <a:avLst/>
          </a:prstGeom>
          <a:noFill/>
        </p:spPr>
        <p:txBody>
          <a:bodyPr wrap="square" rtlCol="0">
            <a:spAutoFit/>
          </a:bodyPr>
          <a:lstStyle/>
          <a:p>
            <a:r>
              <a:rPr lang="en-US" dirty="0" smtClean="0"/>
              <a:t>Click here for audio </a:t>
            </a:r>
          </a:p>
          <a:p>
            <a:r>
              <a:rPr lang="en-US" dirty="0" smtClean="0"/>
              <a:t>Oscar </a:t>
            </a:r>
            <a:r>
              <a:rPr lang="en-US" dirty="0" err="1" smtClean="0"/>
              <a:t>D’Leon</a:t>
            </a:r>
            <a:r>
              <a:rPr lang="en-US" dirty="0" smtClean="0"/>
              <a:t>- </a:t>
            </a:r>
            <a:r>
              <a:rPr lang="en-US" i="1" dirty="0"/>
              <a:t>El </a:t>
            </a:r>
            <a:r>
              <a:rPr lang="en-US" i="1" dirty="0" err="1"/>
              <a:t>Sonero</a:t>
            </a:r>
            <a:r>
              <a:rPr lang="en-US" i="1" dirty="0"/>
              <a:t> del </a:t>
            </a:r>
            <a:r>
              <a:rPr lang="en-US" i="1" dirty="0" err="1"/>
              <a:t>Mundo</a:t>
            </a:r>
            <a:endParaRPr lang="en-US" dirty="0"/>
          </a:p>
        </p:txBody>
      </p:sp>
      <p:sp>
        <p:nvSpPr>
          <p:cNvPr id="6" name="Down Arrow 5"/>
          <p:cNvSpPr/>
          <p:nvPr/>
        </p:nvSpPr>
        <p:spPr>
          <a:xfrm rot="16200000">
            <a:off x="2937164" y="4873336"/>
            <a:ext cx="533400" cy="6165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3" name="Picture 3" descr="C:\Users\Mina\AppData\Local\Microsoft\Windows\Temporary Internet Files\Content.IE5\UVT1D9Q9\MC900089608[1].wm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485287" y="4191000"/>
            <a:ext cx="2197365" cy="169240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withEffect">
                                  <p:stCondLst>
                                    <p:cond delay="10000"/>
                                  </p:stCondLst>
                                  <p:childTnLst>
                                    <p:animClr clrSpc="rgb" dir="cw">
                                      <p:cBhvr override="childStyle">
                                        <p:cTn id="6" dur="1000" autoRev="1" fill="remove"/>
                                        <p:tgtEl>
                                          <p:spTgt spid="6"/>
                                        </p:tgtEl>
                                        <p:attrNameLst>
                                          <p:attrName>style.color</p:attrName>
                                        </p:attrNameLst>
                                      </p:cBhvr>
                                      <p:to>
                                        <a:schemeClr val="bg1"/>
                                      </p:to>
                                    </p:animClr>
                                    <p:animClr clrSpc="rgb" dir="cw">
                                      <p:cBhvr>
                                        <p:cTn id="7" dur="1000" autoRev="1" fill="remove"/>
                                        <p:tgtEl>
                                          <p:spTgt spid="6"/>
                                        </p:tgtEl>
                                        <p:attrNameLst>
                                          <p:attrName>fillcolor</p:attrName>
                                        </p:attrNameLst>
                                      </p:cBhvr>
                                      <p:to>
                                        <a:schemeClr val="bg1"/>
                                      </p:to>
                                    </p:animClr>
                                    <p:set>
                                      <p:cBhvr>
                                        <p:cTn id="8" dur="1000" autoRev="1" fill="remove"/>
                                        <p:tgtEl>
                                          <p:spTgt spid="6"/>
                                        </p:tgtEl>
                                        <p:attrNameLst>
                                          <p:attrName>fill.type</p:attrName>
                                        </p:attrNameLst>
                                      </p:cBhvr>
                                      <p:to>
                                        <p:strVal val="solid"/>
                                      </p:to>
                                    </p:set>
                                    <p:set>
                                      <p:cBhvr>
                                        <p:cTn id="9" dur="1000" autoRev="1" fill="remove"/>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4"/>
                    </p:tgtEl>
                  </p:cond>
                </p:stCondLst>
                <p:endSync evt="end" delay="0">
                  <p:rtn val="all"/>
                </p:endSync>
                <p:childTnLst>
                  <p:par>
                    <p:cTn id="11" fill="hold">
                      <p:stCondLst>
                        <p:cond delay="0"/>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07050" fill="hold"/>
                                        <p:tgtEl>
                                          <p:spTgt spid="4"/>
                                        </p:tgtEl>
                                      </p:cBhvr>
                                    </p:cmd>
                                  </p:childTnLst>
                                </p:cTn>
                              </p:par>
                            </p:childTnLst>
                          </p:cTn>
                        </p:par>
                      </p:childTnLst>
                    </p:cTn>
                  </p:par>
                </p:childTnLst>
              </p:cTn>
              <p:nextCondLst>
                <p:cond evt="onClick" delay="0">
                  <p:tgtEl>
                    <p:spTgt spid="4"/>
                  </p:tgtEl>
                </p:cond>
              </p:nextCondLst>
            </p:seq>
            <p:audio>
              <p:cMediaNode vol="80000">
                <p:cTn id="15" fill="hold" display="0">
                  <p:stCondLst>
                    <p:cond delay="indefinite"/>
                  </p:stCondLst>
                  <p:endCondLst>
                    <p:cond evt="onStopAudio" delay="0">
                      <p:tgtEl>
                        <p:sldTgt/>
                      </p:tgtEl>
                    </p:cond>
                  </p:endCondLst>
                </p:cTn>
                <p:tgtEl>
                  <p:spTgt spid="4"/>
                </p:tgtEl>
              </p:cMediaNode>
            </p:audio>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askonasholt.co.uk/uploads/images/artists/simn-bolvar-symphony-orchestra-of-venezuela/NOHE539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00600" y="3581400"/>
            <a:ext cx="4114800" cy="27432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US" dirty="0" smtClean="0"/>
              <a:t>Other Types of Music</a:t>
            </a:r>
            <a:endParaRPr lang="en-US" dirty="0"/>
          </a:p>
        </p:txBody>
      </p:sp>
      <p:sp>
        <p:nvSpPr>
          <p:cNvPr id="3" name="Content Placeholder 2"/>
          <p:cNvSpPr>
            <a:spLocks noGrp="1"/>
          </p:cNvSpPr>
          <p:nvPr>
            <p:ph sz="quarter" idx="1"/>
          </p:nvPr>
        </p:nvSpPr>
        <p:spPr/>
        <p:txBody>
          <a:bodyPr/>
          <a:lstStyle/>
          <a:p>
            <a:r>
              <a:rPr lang="en-US" dirty="0" smtClean="0">
                <a:solidFill>
                  <a:schemeClr val="bg1"/>
                </a:solidFill>
                <a:effectLst>
                  <a:outerShdw blurRad="38100" dist="38100" dir="2700000" algn="tl">
                    <a:srgbClr val="000000">
                      <a:alpha val="43137"/>
                    </a:srgbClr>
                  </a:outerShdw>
                </a:effectLst>
              </a:rPr>
              <a:t>The </a:t>
            </a:r>
            <a:r>
              <a:rPr lang="en-US" dirty="0" err="1" smtClean="0">
                <a:solidFill>
                  <a:schemeClr val="bg1"/>
                </a:solidFill>
                <a:effectLst>
                  <a:outerShdw blurRad="38100" dist="38100" dir="2700000" algn="tl">
                    <a:srgbClr val="000000">
                      <a:alpha val="43137"/>
                    </a:srgbClr>
                  </a:outerShdw>
                </a:effectLst>
              </a:rPr>
              <a:t>Simón</a:t>
            </a:r>
            <a:r>
              <a:rPr lang="en-US" dirty="0" smtClean="0">
                <a:solidFill>
                  <a:schemeClr val="bg1"/>
                </a:solidFill>
                <a:effectLst>
                  <a:outerShdw blurRad="38100" dist="38100" dir="2700000" algn="tl">
                    <a:srgbClr val="000000">
                      <a:alpha val="43137"/>
                    </a:srgbClr>
                  </a:outerShdw>
                </a:effectLst>
              </a:rPr>
              <a:t> </a:t>
            </a:r>
            <a:r>
              <a:rPr lang="en-US" dirty="0">
                <a:solidFill>
                  <a:schemeClr val="bg1"/>
                </a:solidFill>
                <a:effectLst>
                  <a:outerShdw blurRad="38100" dist="38100" dir="2700000" algn="tl">
                    <a:srgbClr val="000000">
                      <a:alpha val="43137"/>
                    </a:srgbClr>
                  </a:outerShdw>
                </a:effectLst>
              </a:rPr>
              <a:t>Bolívar Symphony Orchestra of </a:t>
            </a:r>
            <a:r>
              <a:rPr lang="en-US" dirty="0" smtClean="0">
                <a:solidFill>
                  <a:schemeClr val="bg1"/>
                </a:solidFill>
                <a:effectLst>
                  <a:outerShdw blurRad="38100" dist="38100" dir="2700000" algn="tl">
                    <a:srgbClr val="000000">
                      <a:alpha val="43137"/>
                    </a:srgbClr>
                  </a:outerShdw>
                </a:effectLst>
              </a:rPr>
              <a:t>Venezuela is in Caracas, and they still perform there. </a:t>
            </a:r>
          </a:p>
          <a:p>
            <a:r>
              <a:rPr lang="en-US" dirty="0" smtClean="0">
                <a:solidFill>
                  <a:schemeClr val="bg1"/>
                </a:solidFill>
                <a:effectLst>
                  <a:outerShdw blurRad="38100" dist="38100" dir="2700000" algn="tl">
                    <a:srgbClr val="000000">
                      <a:alpha val="43137"/>
                    </a:srgbClr>
                  </a:outerShdw>
                </a:effectLst>
              </a:rPr>
              <a:t>The </a:t>
            </a:r>
            <a:r>
              <a:rPr lang="en-US" dirty="0" err="1">
                <a:solidFill>
                  <a:schemeClr val="bg1"/>
                </a:solidFill>
                <a:effectLst>
                  <a:outerShdw blurRad="38100" dist="38100" dir="2700000" algn="tl">
                    <a:srgbClr val="000000">
                      <a:alpha val="43137"/>
                    </a:srgbClr>
                  </a:outerShdw>
                </a:effectLst>
              </a:rPr>
              <a:t>o</a:t>
            </a:r>
            <a:r>
              <a:rPr lang="en-US" dirty="0" err="1" smtClean="0">
                <a:solidFill>
                  <a:schemeClr val="bg1"/>
                </a:solidFill>
                <a:effectLst>
                  <a:outerShdw blurRad="38100" dist="38100" dir="2700000" algn="tl">
                    <a:srgbClr val="000000">
                      <a:alpha val="43137"/>
                    </a:srgbClr>
                  </a:outerShdw>
                </a:effectLst>
              </a:rPr>
              <a:t>rchesta</a:t>
            </a:r>
            <a:r>
              <a:rPr lang="en-US" dirty="0" smtClean="0">
                <a:solidFill>
                  <a:schemeClr val="bg1"/>
                </a:solidFill>
                <a:effectLst>
                  <a:outerShdw blurRad="38100" dist="38100" dir="2700000" algn="tl">
                    <a:srgbClr val="000000">
                      <a:alpha val="43137"/>
                    </a:srgbClr>
                  </a:outerShdw>
                </a:effectLst>
              </a:rPr>
              <a:t> was </a:t>
            </a:r>
            <a:r>
              <a:rPr lang="en-US" dirty="0">
                <a:solidFill>
                  <a:schemeClr val="bg1"/>
                </a:solidFill>
                <a:effectLst>
                  <a:outerShdw blurRad="38100" dist="38100" dir="2700000" algn="tl">
                    <a:srgbClr val="000000">
                      <a:alpha val="43137"/>
                    </a:srgbClr>
                  </a:outerShdw>
                </a:effectLst>
              </a:rPr>
              <a:t>founded by José Antonio Abreu and a group of fellow musicians, who were inspired by the ideals of </a:t>
            </a:r>
            <a:r>
              <a:rPr lang="en-US" dirty="0" err="1">
                <a:solidFill>
                  <a:schemeClr val="bg1"/>
                </a:solidFill>
                <a:effectLst>
                  <a:outerShdw blurRad="38100" dist="38100" dir="2700000" algn="tl">
                    <a:srgbClr val="000000">
                      <a:alpha val="43137"/>
                    </a:srgbClr>
                  </a:outerShdw>
                </a:effectLst>
              </a:rPr>
              <a:t>Simón</a:t>
            </a:r>
            <a:r>
              <a:rPr lang="en-US" dirty="0">
                <a:solidFill>
                  <a:schemeClr val="bg1"/>
                </a:solidFill>
                <a:effectLst>
                  <a:outerShdw blurRad="38100" dist="38100" dir="2700000" algn="tl">
                    <a:srgbClr val="000000">
                      <a:alpha val="43137"/>
                    </a:srgbClr>
                  </a:outerShdw>
                </a:effectLst>
              </a:rPr>
              <a:t> </a:t>
            </a:r>
            <a:r>
              <a:rPr lang="en-US" dirty="0" smtClean="0">
                <a:solidFill>
                  <a:schemeClr val="bg1"/>
                </a:solidFill>
                <a:effectLst>
                  <a:outerShdw blurRad="38100" dist="38100" dir="2700000" algn="tl">
                    <a:srgbClr val="000000">
                      <a:alpha val="43137"/>
                    </a:srgbClr>
                  </a:outerShdw>
                </a:effectLst>
              </a:rPr>
              <a:t>Bolivar, a famous figure in Venezuela.</a:t>
            </a:r>
            <a:endParaRPr lang="en-US" dirty="0">
              <a:solidFill>
                <a:schemeClr val="bg1"/>
              </a:solidFill>
              <a:effectLst>
                <a:outerShdw blurRad="38100" dist="38100" dir="2700000" algn="tl">
                  <a:srgbClr val="000000">
                    <a:alpha val="43137"/>
                  </a:srgbClr>
                </a:outerShdw>
              </a:effectLst>
            </a:endParaRPr>
          </a:p>
          <a:p>
            <a:r>
              <a:rPr lang="en-US" dirty="0" smtClean="0">
                <a:solidFill>
                  <a:schemeClr val="bg1"/>
                </a:solidFill>
                <a:effectLst>
                  <a:outerShdw blurRad="38100" dist="38100" dir="2700000" algn="tl">
                    <a:srgbClr val="000000">
                      <a:alpha val="43137"/>
                    </a:srgbClr>
                  </a:outerShdw>
                </a:effectLst>
              </a:rPr>
              <a:t>Jazz </a:t>
            </a:r>
            <a:r>
              <a:rPr lang="en-US" dirty="0">
                <a:solidFill>
                  <a:schemeClr val="bg1"/>
                </a:solidFill>
                <a:effectLst>
                  <a:outerShdw blurRad="38100" dist="38100" dir="2700000" algn="tl">
                    <a:srgbClr val="000000">
                      <a:alpha val="43137"/>
                    </a:srgbClr>
                  </a:outerShdw>
                </a:effectLst>
              </a:rPr>
              <a:t>and house music have also been </a:t>
            </a:r>
            <a:r>
              <a:rPr lang="en-US" dirty="0" smtClean="0">
                <a:solidFill>
                  <a:schemeClr val="bg1"/>
                </a:solidFill>
                <a:effectLst>
                  <a:outerShdw blurRad="38100" dist="38100" dir="2700000" algn="tl">
                    <a:srgbClr val="000000">
                      <a:alpha val="43137"/>
                    </a:srgbClr>
                  </a:outerShdw>
                </a:effectLst>
              </a:rPr>
              <a:t>popular.</a:t>
            </a:r>
          </a:p>
          <a:p>
            <a:endParaRPr lang="en-US" dirty="0"/>
          </a:p>
          <a:p>
            <a:endParaRPr lang="en-US" dirty="0"/>
          </a:p>
        </p:txBody>
      </p:sp>
    </p:spTree>
    <p:extLst>
      <p:ext uri="{BB962C8B-B14F-4D97-AF65-F5344CB8AC3E}">
        <p14:creationId xmlns:p14="http://schemas.microsoft.com/office/powerpoint/2010/main" xmlns="" val="3481655256"/>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extLst>
              <a:ext uri="{BEBA8EAE-BF5A-486C-A8C5-ECC9F3942E4B}">
                <a14:imgProps xmlns:a14="http://schemas.microsoft.com/office/drawing/2010/main" xmlns="">
                  <a14:imgLayer r:embed="rId3">
                    <a14:imgEffect>
                      <a14:saturation sat="110000"/>
                    </a14:imgEffect>
                    <a14:imgEffect>
                      <a14:brightnessContrast bright="8000" contrast="6000"/>
                    </a14:imgEffect>
                  </a14:imgLayer>
                </a14:imgProps>
              </a:ext>
            </a:extLst>
          </a:blip>
          <a:srcRect/>
          <a:stretch>
            <a:fillRect t="33000" b="-5000"/>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447800" y="2667000"/>
            <a:ext cx="6480174" cy="1673225"/>
          </a:xfrm>
        </p:spPr>
        <p:txBody>
          <a:bodyPr/>
          <a:lstStyle/>
          <a:p>
            <a:r>
              <a:rPr lang="en-US" dirty="0" smtClean="0">
                <a:solidFill>
                  <a:schemeClr val="bg1"/>
                </a:solidFill>
              </a:rPr>
              <a:t>Venezuela</a:t>
            </a:r>
            <a:endParaRPr lang="en-US" dirty="0">
              <a:solidFill>
                <a:schemeClr val="bg1"/>
              </a:solidFill>
            </a:endParaRPr>
          </a:p>
        </p:txBody>
      </p:sp>
      <p:sp>
        <p:nvSpPr>
          <p:cNvPr id="4" name="Title 3"/>
          <p:cNvSpPr>
            <a:spLocks noGrp="1"/>
          </p:cNvSpPr>
          <p:nvPr>
            <p:ph type="title"/>
          </p:nvPr>
        </p:nvSpPr>
        <p:spPr/>
        <p:txBody>
          <a:bodyPr/>
          <a:lstStyle/>
          <a:p>
            <a:r>
              <a:rPr lang="en-US" dirty="0" smtClean="0"/>
              <a:t>Movies</a:t>
            </a:r>
            <a:endParaRPr lang="en-US" dirty="0"/>
          </a:p>
        </p:txBody>
      </p:sp>
    </p:spTree>
    <p:extLst>
      <p:ext uri="{BB962C8B-B14F-4D97-AF65-F5344CB8AC3E}">
        <p14:creationId xmlns:p14="http://schemas.microsoft.com/office/powerpoint/2010/main" xmlns="" val="246609565"/>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Mina\AppData\Local\Microsoft\Windows\Temporary Internet Files\Content.IE5\28OS2SKR\MC900237578[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43800" y="152400"/>
            <a:ext cx="1376127" cy="269491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itle 3"/>
          <p:cNvSpPr>
            <a:spLocks noGrp="1"/>
          </p:cNvSpPr>
          <p:nvPr>
            <p:ph type="title"/>
          </p:nvPr>
        </p:nvSpPr>
        <p:spPr/>
        <p:txBody>
          <a:bodyPr/>
          <a:lstStyle/>
          <a:p>
            <a:r>
              <a:rPr lang="en-US" dirty="0" smtClean="0"/>
              <a:t>Movies</a:t>
            </a:r>
            <a:endParaRPr lang="en-US" dirty="0"/>
          </a:p>
        </p:txBody>
      </p:sp>
      <p:sp>
        <p:nvSpPr>
          <p:cNvPr id="5" name="Content Placeholder 4"/>
          <p:cNvSpPr>
            <a:spLocks noGrp="1"/>
          </p:cNvSpPr>
          <p:nvPr>
            <p:ph sz="quarter" idx="1"/>
          </p:nvPr>
        </p:nvSpPr>
        <p:spPr/>
        <p:txBody>
          <a:bodyPr>
            <a:normAutofit fontScale="92500"/>
          </a:bodyPr>
          <a:lstStyle/>
          <a:p>
            <a:r>
              <a:rPr lang="en-US" dirty="0"/>
              <a:t>In Venezuela, they watch many of the same genres of movies and TV shows that we do. From dramas, action movies, to comedies, and </a:t>
            </a:r>
            <a:r>
              <a:rPr lang="en-US" dirty="0" smtClean="0"/>
              <a:t>romances.</a:t>
            </a:r>
          </a:p>
          <a:p>
            <a:r>
              <a:rPr lang="en-US" dirty="0" smtClean="0"/>
              <a:t>The two most popular movie genres tend to be dramas and comedies.</a:t>
            </a:r>
          </a:p>
          <a:p>
            <a:r>
              <a:rPr lang="en-US" dirty="0"/>
              <a:t>M</a:t>
            </a:r>
            <a:r>
              <a:rPr lang="en-US" dirty="0" smtClean="0"/>
              <a:t>any </a:t>
            </a:r>
            <a:r>
              <a:rPr lang="en-US" dirty="0"/>
              <a:t>of the movies and TV shows we watch in America are played in Venezuela, but in Spanish. They watch </a:t>
            </a:r>
            <a:r>
              <a:rPr lang="en-US" dirty="0" smtClean="0"/>
              <a:t>Glee</a:t>
            </a:r>
            <a:r>
              <a:rPr lang="en-US" dirty="0"/>
              <a:t>, C.S.I, The Simpsons, and Indiana Jones to name a few</a:t>
            </a:r>
            <a:r>
              <a:rPr lang="en-US" dirty="0" smtClean="0"/>
              <a:t>.</a:t>
            </a:r>
          </a:p>
          <a:p>
            <a:r>
              <a:rPr lang="en-US" dirty="0" smtClean="0"/>
              <a:t>Their movies are also nominated at some of the same award ceremonies Americans watch, such as The Oscars. </a:t>
            </a:r>
            <a:endParaRPr lang="en-US" dirty="0"/>
          </a:p>
        </p:txBody>
      </p:sp>
      <p:pic>
        <p:nvPicPr>
          <p:cNvPr id="6147" name="Picture 3" descr="C:\Users\Mina\AppData\Local\Microsoft\Windows\Temporary Internet Files\Content.IE5\UVT1D9Q9\MC900432653[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0" y="599162"/>
            <a:ext cx="1219200" cy="1219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58715426"/>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Popular movies</a:t>
            </a:r>
            <a:endParaRPr lang="en-US" dirty="0"/>
          </a:p>
        </p:txBody>
      </p:sp>
      <p:sp>
        <p:nvSpPr>
          <p:cNvPr id="3" name="Content Placeholder 2"/>
          <p:cNvSpPr>
            <a:spLocks noGrp="1"/>
          </p:cNvSpPr>
          <p:nvPr>
            <p:ph sz="quarter" idx="1"/>
          </p:nvPr>
        </p:nvSpPr>
        <p:spPr/>
        <p:txBody>
          <a:bodyPr/>
          <a:lstStyle/>
          <a:p>
            <a:r>
              <a:rPr lang="en-US" b="1" dirty="0" err="1" smtClean="0">
                <a:solidFill>
                  <a:srgbClr val="FFC000"/>
                </a:solidFill>
                <a:effectLst>
                  <a:outerShdw blurRad="38100" dist="38100" dir="2700000" algn="tl">
                    <a:srgbClr val="000000">
                      <a:alpha val="43137"/>
                    </a:srgbClr>
                  </a:outerShdw>
                </a:effectLst>
              </a:rPr>
              <a:t>Hermano</a:t>
            </a:r>
            <a:r>
              <a:rPr lang="en-US" b="1" dirty="0">
                <a:solidFill>
                  <a:srgbClr val="FFC000"/>
                </a:solidFill>
                <a:effectLst>
                  <a:outerShdw blurRad="38100" dist="38100" dir="2700000" algn="tl">
                    <a:srgbClr val="000000">
                      <a:alpha val="43137"/>
                    </a:srgbClr>
                  </a:outerShdw>
                </a:effectLst>
              </a:rPr>
              <a:t>- Won </a:t>
            </a:r>
            <a:r>
              <a:rPr lang="en-US" b="1" dirty="0" smtClean="0">
                <a:solidFill>
                  <a:srgbClr val="FFC000"/>
                </a:solidFill>
                <a:effectLst>
                  <a:outerShdw blurRad="38100" dist="38100" dir="2700000" algn="tl">
                    <a:srgbClr val="000000">
                      <a:alpha val="43137"/>
                    </a:srgbClr>
                  </a:outerShdw>
                </a:effectLst>
              </a:rPr>
              <a:t>an Oscar </a:t>
            </a:r>
            <a:r>
              <a:rPr lang="en-US" b="1" dirty="0">
                <a:solidFill>
                  <a:srgbClr val="FFC000"/>
                </a:solidFill>
                <a:effectLst>
                  <a:outerShdw blurRad="38100" dist="38100" dir="2700000" algn="tl">
                    <a:srgbClr val="000000">
                      <a:alpha val="43137"/>
                    </a:srgbClr>
                  </a:outerShdw>
                </a:effectLst>
              </a:rPr>
              <a:t>for Best Foreign Film in </a:t>
            </a:r>
            <a:r>
              <a:rPr lang="en-US" b="1" dirty="0" smtClean="0">
                <a:solidFill>
                  <a:srgbClr val="FFC000"/>
                </a:solidFill>
                <a:effectLst>
                  <a:outerShdw blurRad="38100" dist="38100" dir="2700000" algn="tl">
                    <a:srgbClr val="000000">
                      <a:alpha val="43137"/>
                    </a:srgbClr>
                  </a:outerShdw>
                </a:effectLst>
              </a:rPr>
              <a:t>2010</a:t>
            </a:r>
          </a:p>
          <a:p>
            <a:r>
              <a:rPr lang="en-US" b="1" dirty="0" smtClean="0">
                <a:solidFill>
                  <a:srgbClr val="FFC000"/>
                </a:solidFill>
                <a:effectLst>
                  <a:outerShdw blurRad="38100" dist="38100" dir="2700000" algn="tl">
                    <a:srgbClr val="000000">
                      <a:alpha val="43137"/>
                    </a:srgbClr>
                  </a:outerShdw>
                </a:effectLst>
              </a:rPr>
              <a:t> </a:t>
            </a:r>
            <a:r>
              <a:rPr lang="en-US" b="1" dirty="0">
                <a:solidFill>
                  <a:srgbClr val="FFC000"/>
                </a:solidFill>
                <a:effectLst>
                  <a:outerShdw blurRad="38100" dist="38100" dir="2700000" algn="tl">
                    <a:srgbClr val="000000">
                      <a:alpha val="43137"/>
                    </a:srgbClr>
                  </a:outerShdw>
                </a:effectLst>
              </a:rPr>
              <a:t>The Voice of the </a:t>
            </a:r>
            <a:r>
              <a:rPr lang="en-US" b="1" dirty="0" smtClean="0">
                <a:solidFill>
                  <a:srgbClr val="FFC000"/>
                </a:solidFill>
                <a:effectLst>
                  <a:outerShdw blurRad="38100" dist="38100" dir="2700000" algn="tl">
                    <a:srgbClr val="000000">
                      <a:alpha val="43137"/>
                    </a:srgbClr>
                  </a:outerShdw>
                </a:effectLst>
              </a:rPr>
              <a:t>Heart (</a:t>
            </a:r>
            <a:r>
              <a:rPr lang="en-US" sz="2400" b="1" dirty="0" smtClean="0">
                <a:solidFill>
                  <a:srgbClr val="FFC000"/>
                </a:solidFill>
                <a:effectLst>
                  <a:outerShdw blurRad="38100" dist="38100" dir="2700000" algn="tl">
                    <a:srgbClr val="000000">
                      <a:alpha val="43137"/>
                    </a:srgbClr>
                  </a:outerShdw>
                </a:effectLst>
              </a:rPr>
              <a:t>La </a:t>
            </a:r>
            <a:r>
              <a:rPr lang="en-US" sz="2400" b="1" dirty="0" err="1" smtClean="0">
                <a:solidFill>
                  <a:srgbClr val="FFC000"/>
                </a:solidFill>
                <a:effectLst>
                  <a:outerShdw blurRad="38100" dist="38100" dir="2700000" algn="tl">
                    <a:srgbClr val="000000">
                      <a:alpha val="43137"/>
                    </a:srgbClr>
                  </a:outerShdw>
                </a:effectLst>
              </a:rPr>
              <a:t>Voz</a:t>
            </a:r>
            <a:r>
              <a:rPr lang="en-US" sz="2400" b="1" dirty="0" smtClean="0">
                <a:solidFill>
                  <a:srgbClr val="FFC000"/>
                </a:solidFill>
                <a:effectLst>
                  <a:outerShdw blurRad="38100" dist="38100" dir="2700000" algn="tl">
                    <a:srgbClr val="000000">
                      <a:alpha val="43137"/>
                    </a:srgbClr>
                  </a:outerShdw>
                </a:effectLst>
              </a:rPr>
              <a:t> de Corazon)</a:t>
            </a:r>
          </a:p>
          <a:p>
            <a:r>
              <a:rPr lang="en-US" b="1" dirty="0" err="1" smtClean="0">
                <a:solidFill>
                  <a:srgbClr val="FFC000"/>
                </a:solidFill>
                <a:effectLst>
                  <a:outerShdw blurRad="38100" dist="38100" dir="2700000" algn="tl">
                    <a:srgbClr val="000000">
                      <a:alpha val="43137"/>
                    </a:srgbClr>
                  </a:outerShdw>
                </a:effectLst>
              </a:rPr>
              <a:t>Reverón</a:t>
            </a:r>
            <a:r>
              <a:rPr lang="en-US" b="1" dirty="0" smtClean="0">
                <a:solidFill>
                  <a:srgbClr val="FFC000"/>
                </a:solidFill>
                <a:effectLst>
                  <a:outerShdw blurRad="38100" dist="38100" dir="2700000" algn="tl">
                    <a:srgbClr val="000000">
                      <a:alpha val="43137"/>
                    </a:srgbClr>
                  </a:outerShdw>
                </a:effectLst>
              </a:rPr>
              <a:t>- </a:t>
            </a:r>
            <a:r>
              <a:rPr lang="en-US" b="1" dirty="0">
                <a:solidFill>
                  <a:srgbClr val="FFC000"/>
                </a:solidFill>
                <a:effectLst>
                  <a:outerShdw blurRad="38100" dist="38100" dir="2700000" algn="tl">
                    <a:srgbClr val="000000">
                      <a:alpha val="43137"/>
                    </a:srgbClr>
                  </a:outerShdw>
                </a:effectLst>
              </a:rPr>
              <a:t>W</a:t>
            </a:r>
            <a:r>
              <a:rPr lang="en-US" b="1" dirty="0" smtClean="0">
                <a:solidFill>
                  <a:srgbClr val="FFC000"/>
                </a:solidFill>
                <a:effectLst>
                  <a:outerShdw blurRad="38100" dist="38100" dir="2700000" algn="tl">
                    <a:srgbClr val="000000">
                      <a:alpha val="43137"/>
                    </a:srgbClr>
                  </a:outerShdw>
                </a:effectLst>
              </a:rPr>
              <a:t>on </a:t>
            </a:r>
            <a:r>
              <a:rPr lang="en-US" b="1" dirty="0">
                <a:solidFill>
                  <a:srgbClr val="FFC000"/>
                </a:solidFill>
                <a:effectLst>
                  <a:outerShdw blurRad="38100" dist="38100" dir="2700000" algn="tl">
                    <a:srgbClr val="000000">
                      <a:alpha val="43137"/>
                    </a:srgbClr>
                  </a:outerShdw>
                </a:effectLst>
              </a:rPr>
              <a:t>Best Movie at the Mérida Film Festival. </a:t>
            </a:r>
            <a:endParaRPr lang="en-US" b="1" dirty="0" smtClean="0">
              <a:solidFill>
                <a:srgbClr val="FFC000"/>
              </a:solidFill>
              <a:effectLst>
                <a:outerShdw blurRad="38100" dist="38100" dir="2700000" algn="tl">
                  <a:srgbClr val="000000">
                    <a:alpha val="43137"/>
                  </a:srgbClr>
                </a:outerShdw>
              </a:effectLst>
            </a:endParaRPr>
          </a:p>
          <a:p>
            <a:r>
              <a:rPr lang="en-US" b="1" dirty="0" err="1">
                <a:solidFill>
                  <a:srgbClr val="FFC000"/>
                </a:solidFill>
                <a:effectLst>
                  <a:outerShdw blurRad="38100" dist="38100" dir="2700000" algn="tl">
                    <a:srgbClr val="000000">
                      <a:alpha val="43137"/>
                    </a:srgbClr>
                  </a:outerShdw>
                </a:effectLst>
              </a:rPr>
              <a:t>Secuestro</a:t>
            </a:r>
            <a:r>
              <a:rPr lang="en-US" b="1" dirty="0">
                <a:solidFill>
                  <a:srgbClr val="FFC000"/>
                </a:solidFill>
                <a:effectLst>
                  <a:outerShdw blurRad="38100" dist="38100" dir="2700000" algn="tl">
                    <a:srgbClr val="000000">
                      <a:alpha val="43137"/>
                    </a:srgbClr>
                  </a:outerShdw>
                </a:effectLst>
              </a:rPr>
              <a:t> </a:t>
            </a:r>
            <a:r>
              <a:rPr lang="en-US" b="1" dirty="0" smtClean="0">
                <a:solidFill>
                  <a:srgbClr val="FFC000"/>
                </a:solidFill>
                <a:effectLst>
                  <a:outerShdw blurRad="38100" dist="38100" dir="2700000" algn="tl">
                    <a:srgbClr val="000000">
                      <a:alpha val="43137"/>
                    </a:srgbClr>
                  </a:outerShdw>
                </a:effectLst>
              </a:rPr>
              <a:t>Express- Which </a:t>
            </a:r>
            <a:r>
              <a:rPr lang="en-US" b="1" dirty="0">
                <a:solidFill>
                  <a:srgbClr val="FFC000"/>
                </a:solidFill>
                <a:effectLst>
                  <a:outerShdw blurRad="38100" dist="38100" dir="2700000" algn="tl">
                    <a:srgbClr val="000000">
                      <a:alpha val="43137"/>
                    </a:srgbClr>
                  </a:outerShdw>
                </a:effectLst>
              </a:rPr>
              <a:t>was about the safety of Venezuela, was quite successful and was based in the capital city of Caracas. </a:t>
            </a:r>
          </a:p>
        </p:txBody>
      </p:sp>
    </p:spTree>
    <p:extLst>
      <p:ext uri="{BB962C8B-B14F-4D97-AF65-F5344CB8AC3E}">
        <p14:creationId xmlns:p14="http://schemas.microsoft.com/office/powerpoint/2010/main" xmlns="" val="3157984003"/>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watchmike.com/wp-content/uploads/2012/08/Hermano-movies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304800"/>
            <a:ext cx="2438400" cy="3743325"/>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http://t0.gstatic.com/images?q=tbn:ANd9GcRQCL2e-8OO61mAJTfqkscqXvgehydGw9QGROopWOG8Hro-iq9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00400" y="1938770"/>
            <a:ext cx="2524125" cy="3743325"/>
          </a:xfrm>
          <a:prstGeom prst="rect">
            <a:avLst/>
          </a:prstGeom>
          <a:noFill/>
          <a:extLst>
            <a:ext uri="{909E8E84-426E-40DD-AFC4-6F175D3DCCD1}">
              <a14:hiddenFill xmlns:a14="http://schemas.microsoft.com/office/drawing/2010/main" xmlns="">
                <a:solidFill>
                  <a:srgbClr val="FFFFFF"/>
                </a:solidFill>
              </a14:hiddenFill>
            </a:ext>
          </a:extLst>
        </p:spPr>
      </p:pic>
      <p:pic>
        <p:nvPicPr>
          <p:cNvPr id="3078" name="Picture 6" descr="http://c2.vikiassets.com/uploads/user_uploaded_images/pages/page_4399_user_276529_1298356106La-voz-del-corazon_resized.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867400" y="304800"/>
            <a:ext cx="3019425" cy="42291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774476"/>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Users\Mina\AppData\Local\Microsoft\Windows\Temporary Internet Files\Content.IE5\UVT1D9Q9\MC900434435[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50175" y="5026023"/>
            <a:ext cx="1393825" cy="183197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US" dirty="0" smtClean="0"/>
              <a:t>First Person Info on Venezuelan Movies</a:t>
            </a:r>
            <a:endParaRPr lang="en-US" dirty="0"/>
          </a:p>
        </p:txBody>
      </p:sp>
      <p:sp>
        <p:nvSpPr>
          <p:cNvPr id="3" name="Content Placeholder 2"/>
          <p:cNvSpPr>
            <a:spLocks noGrp="1"/>
          </p:cNvSpPr>
          <p:nvPr>
            <p:ph sz="quarter" idx="1"/>
          </p:nvPr>
        </p:nvSpPr>
        <p:spPr/>
        <p:txBody>
          <a:bodyPr>
            <a:normAutofit lnSpcReduction="10000"/>
          </a:bodyPr>
          <a:lstStyle/>
          <a:p>
            <a:r>
              <a:rPr lang="en-US" dirty="0"/>
              <a:t>I got the chance to talk to a girl named </a:t>
            </a:r>
            <a:r>
              <a:rPr lang="en-US" dirty="0" err="1"/>
              <a:t>Paty</a:t>
            </a:r>
            <a:r>
              <a:rPr lang="en-US" dirty="0"/>
              <a:t> from Barquisimeto, Venezuela </a:t>
            </a:r>
            <a:r>
              <a:rPr lang="en-US" dirty="0" smtClean="0"/>
              <a:t>about </a:t>
            </a:r>
            <a:r>
              <a:rPr lang="en-US" dirty="0"/>
              <a:t>their movie stars. In the U.S we tend to idolize our movie stars, but here they are treated like normal people. </a:t>
            </a:r>
            <a:endParaRPr lang="en-US" dirty="0" smtClean="0"/>
          </a:p>
          <a:p>
            <a:r>
              <a:rPr lang="en-US" dirty="0" smtClean="0"/>
              <a:t>Their </a:t>
            </a:r>
            <a:r>
              <a:rPr lang="en-US" dirty="0"/>
              <a:t>actors are internationally known, </a:t>
            </a:r>
            <a:r>
              <a:rPr lang="en-US" dirty="0" smtClean="0"/>
              <a:t>and have had success in the U.S but </a:t>
            </a:r>
            <a:r>
              <a:rPr lang="en-US" dirty="0"/>
              <a:t>mostly in Latin America. </a:t>
            </a:r>
            <a:endParaRPr lang="en-US" dirty="0" smtClean="0"/>
          </a:p>
          <a:p>
            <a:r>
              <a:rPr lang="en-US" dirty="0" smtClean="0"/>
              <a:t>Some </a:t>
            </a:r>
            <a:r>
              <a:rPr lang="en-US" dirty="0"/>
              <a:t>famous actors from Venezuela are Wilmer </a:t>
            </a:r>
            <a:r>
              <a:rPr lang="en-US" dirty="0" err="1"/>
              <a:t>Valderrama</a:t>
            </a:r>
            <a:r>
              <a:rPr lang="en-US" dirty="0"/>
              <a:t> (Fez from That 70’s Show), Patricia </a:t>
            </a:r>
            <a:r>
              <a:rPr lang="en-US" dirty="0" err="1"/>
              <a:t>Velásquez</a:t>
            </a:r>
            <a:r>
              <a:rPr lang="en-US" dirty="0"/>
              <a:t> (starred in The Mummy Trilogy), and </a:t>
            </a:r>
            <a:r>
              <a:rPr lang="en-US" dirty="0" err="1"/>
              <a:t>Édgar</a:t>
            </a:r>
            <a:r>
              <a:rPr lang="en-US" dirty="0"/>
              <a:t> </a:t>
            </a:r>
            <a:r>
              <a:rPr lang="en-US" dirty="0" err="1"/>
              <a:t>Ramírez</a:t>
            </a:r>
            <a:r>
              <a:rPr lang="en-US" dirty="0"/>
              <a:t> (known for The Bourne </a:t>
            </a:r>
            <a:r>
              <a:rPr lang="en-US" dirty="0" smtClean="0"/>
              <a:t>Ultimatum, and more recently Zero Dark Thirty). </a:t>
            </a:r>
            <a:endParaRPr lang="en-US" dirty="0"/>
          </a:p>
        </p:txBody>
      </p:sp>
    </p:spTree>
    <p:extLst>
      <p:ext uri="{BB962C8B-B14F-4D97-AF65-F5344CB8AC3E}">
        <p14:creationId xmlns:p14="http://schemas.microsoft.com/office/powerpoint/2010/main" xmlns="" val="1495872658"/>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ia.media-imdb.com/images/M/MV5BMTk3MjQ3MTEyOF5BMl5BanBnXkFtZTcwMDQxMDExNA@@._V1._SX214_CR0,0,214,314_.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 y="1600200"/>
            <a:ext cx="2038350" cy="299085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itle 3"/>
          <p:cNvSpPr>
            <a:spLocks noGrp="1"/>
          </p:cNvSpPr>
          <p:nvPr>
            <p:ph type="title"/>
          </p:nvPr>
        </p:nvSpPr>
        <p:spPr/>
        <p:txBody>
          <a:bodyPr/>
          <a:lstStyle/>
          <a:p>
            <a:r>
              <a:rPr lang="en-US" dirty="0" smtClean="0"/>
              <a:t>Famous Actors</a:t>
            </a:r>
            <a:endParaRPr lang="en-US" dirty="0"/>
          </a:p>
        </p:txBody>
      </p:sp>
      <p:sp>
        <p:nvSpPr>
          <p:cNvPr id="5" name="Content Placeholder 4"/>
          <p:cNvSpPr>
            <a:spLocks noGrp="1"/>
          </p:cNvSpPr>
          <p:nvPr>
            <p:ph sz="quarter" idx="1"/>
          </p:nvPr>
        </p:nvSpPr>
        <p:spPr/>
        <p:txBody>
          <a:bodyPr/>
          <a:lstStyle/>
          <a:p>
            <a:endParaRPr lang="en-US" dirty="0"/>
          </a:p>
        </p:txBody>
      </p:sp>
      <p:pic>
        <p:nvPicPr>
          <p:cNvPr id="4100" name="Picture 4" descr="http://upload.wikimedia.org/wikipedia/commons/thumb/d/da/Egdar_Ramirez_2012.jpg/220px-Egdar_Ramirez_201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0" y="2362200"/>
            <a:ext cx="2095500" cy="2962276"/>
          </a:xfrm>
          <a:prstGeom prst="rect">
            <a:avLst/>
          </a:prstGeom>
          <a:noFill/>
          <a:extLst>
            <a:ext uri="{909E8E84-426E-40DD-AFC4-6F175D3DCCD1}">
              <a14:hiddenFill xmlns:a14="http://schemas.microsoft.com/office/drawing/2010/main" xmlns="">
                <a:solidFill>
                  <a:srgbClr val="FFFFFF"/>
                </a:solidFill>
              </a14:hiddenFill>
            </a:ext>
          </a:extLst>
        </p:spPr>
      </p:pic>
      <p:pic>
        <p:nvPicPr>
          <p:cNvPr id="4102" name="Picture 6" descr="http://static.go4celebrity.com/wallpapers/Patricia-Velasquez/Patricia-Velasquez-005.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34000" y="1819275"/>
            <a:ext cx="3695700" cy="277177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540327" y="4662100"/>
            <a:ext cx="2038350" cy="646331"/>
          </a:xfrm>
          <a:prstGeom prst="rect">
            <a:avLst/>
          </a:prstGeom>
          <a:noFill/>
        </p:spPr>
        <p:txBody>
          <a:bodyPr wrap="square" rtlCol="0">
            <a:spAutoFit/>
          </a:bodyPr>
          <a:lstStyle/>
          <a:p>
            <a:pPr algn="ctr"/>
            <a:r>
              <a:rPr lang="en-US" dirty="0" smtClean="0"/>
              <a:t>Wilmer </a:t>
            </a:r>
            <a:r>
              <a:rPr lang="en-US" dirty="0" err="1" smtClean="0"/>
              <a:t>Valderrama</a:t>
            </a:r>
            <a:endParaRPr lang="en-US" dirty="0"/>
          </a:p>
        </p:txBody>
      </p:sp>
      <p:sp>
        <p:nvSpPr>
          <p:cNvPr id="7" name="TextBox 6"/>
          <p:cNvSpPr txBox="1"/>
          <p:nvPr/>
        </p:nvSpPr>
        <p:spPr>
          <a:xfrm>
            <a:off x="5867400" y="4800600"/>
            <a:ext cx="2590800" cy="369332"/>
          </a:xfrm>
          <a:prstGeom prst="rect">
            <a:avLst/>
          </a:prstGeom>
          <a:noFill/>
        </p:spPr>
        <p:txBody>
          <a:bodyPr wrap="square" rtlCol="0">
            <a:spAutoFit/>
          </a:bodyPr>
          <a:lstStyle/>
          <a:p>
            <a:pPr algn="ctr"/>
            <a:r>
              <a:rPr lang="en-US" dirty="0" smtClean="0"/>
              <a:t>Patricia </a:t>
            </a:r>
            <a:r>
              <a:rPr lang="en-US" dirty="0" err="1"/>
              <a:t>Velásquez</a:t>
            </a:r>
            <a:endParaRPr lang="en-US" dirty="0"/>
          </a:p>
        </p:txBody>
      </p:sp>
      <p:sp>
        <p:nvSpPr>
          <p:cNvPr id="8" name="TextBox 7"/>
          <p:cNvSpPr txBox="1"/>
          <p:nvPr/>
        </p:nvSpPr>
        <p:spPr>
          <a:xfrm>
            <a:off x="3124200" y="5446931"/>
            <a:ext cx="1828800" cy="369332"/>
          </a:xfrm>
          <a:prstGeom prst="rect">
            <a:avLst/>
          </a:prstGeom>
          <a:noFill/>
        </p:spPr>
        <p:txBody>
          <a:bodyPr wrap="square" rtlCol="0">
            <a:spAutoFit/>
          </a:bodyPr>
          <a:lstStyle/>
          <a:p>
            <a:pPr algn="ctr"/>
            <a:r>
              <a:rPr lang="en-US" dirty="0" smtClean="0"/>
              <a:t>Edgar </a:t>
            </a:r>
            <a:r>
              <a:rPr lang="en-US" dirty="0" err="1"/>
              <a:t>Ramírez</a:t>
            </a:r>
            <a:endParaRPr lang="en-US" dirty="0"/>
          </a:p>
        </p:txBody>
      </p:sp>
    </p:spTree>
    <p:extLst>
      <p:ext uri="{BB962C8B-B14F-4D97-AF65-F5344CB8AC3E}">
        <p14:creationId xmlns:p14="http://schemas.microsoft.com/office/powerpoint/2010/main" xmlns="" val="2572712993"/>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0" b="-27000"/>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dirty="0" smtClean="0">
                <a:solidFill>
                  <a:schemeClr val="bg1"/>
                </a:solidFill>
              </a:rPr>
              <a:t>Venezuela</a:t>
            </a:r>
            <a:endParaRPr lang="en-US" dirty="0">
              <a:solidFill>
                <a:schemeClr val="bg1"/>
              </a:solidFill>
            </a:endParaRPr>
          </a:p>
        </p:txBody>
      </p:sp>
      <p:sp>
        <p:nvSpPr>
          <p:cNvPr id="2" name="Title 1"/>
          <p:cNvSpPr>
            <a:spLocks noGrp="1"/>
          </p:cNvSpPr>
          <p:nvPr>
            <p:ph type="title"/>
          </p:nvPr>
        </p:nvSpPr>
        <p:spPr/>
        <p:txBody>
          <a:bodyPr/>
          <a:lstStyle/>
          <a:p>
            <a:r>
              <a:rPr lang="en-US" dirty="0" smtClean="0"/>
              <a:t>Clothing</a:t>
            </a:r>
            <a:endParaRPr lang="en-US" dirty="0"/>
          </a:p>
        </p:txBody>
      </p:sp>
    </p:spTree>
    <p:extLst>
      <p:ext uri="{BB962C8B-B14F-4D97-AF65-F5344CB8AC3E}">
        <p14:creationId xmlns:p14="http://schemas.microsoft.com/office/powerpoint/2010/main" xmlns="" val="2874869127"/>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Intro- Venezuelan Popular Culture</a:t>
            </a:r>
            <a:endParaRPr lang="en-US" dirty="0"/>
          </a:p>
        </p:txBody>
      </p:sp>
      <p:sp>
        <p:nvSpPr>
          <p:cNvPr id="3" name="Content Placeholder 2"/>
          <p:cNvSpPr>
            <a:spLocks noGrp="1"/>
          </p:cNvSpPr>
          <p:nvPr>
            <p:ph sz="quarter" idx="1"/>
          </p:nvPr>
        </p:nvSpPr>
        <p:spPr/>
        <p:txBody>
          <a:bodyPr>
            <a:normAutofit/>
          </a:bodyPr>
          <a:lstStyle/>
          <a:p>
            <a:r>
              <a:rPr lang="en-US" dirty="0" smtClean="0"/>
              <a:t>Venezuelan pop culture is thriving, and they have a broad range of music, fine art, movies, and clothing.</a:t>
            </a:r>
          </a:p>
          <a:p>
            <a:r>
              <a:rPr lang="en-US" dirty="0" smtClean="0"/>
              <a:t>I will be bringing Venezuela’s pop culture to life through audio samples of their music, video clips, and many pictures of their fine arts.</a:t>
            </a:r>
          </a:p>
          <a:p>
            <a:pPr>
              <a:buNone/>
            </a:pPr>
            <a:r>
              <a:rPr lang="en-US" dirty="0" smtClean="0"/>
              <a:t/>
            </a:r>
            <a:br>
              <a:rPr lang="en-US" dirty="0" smtClean="0"/>
            </a:b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Mina\AppData\Local\Microsoft\Windows\Temporary Internet Files\Content.IE5\28OS2SKR\MC900078751[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13630" y="220581"/>
            <a:ext cx="2530370" cy="223656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itle 3"/>
          <p:cNvSpPr>
            <a:spLocks noGrp="1"/>
          </p:cNvSpPr>
          <p:nvPr>
            <p:ph type="title"/>
          </p:nvPr>
        </p:nvSpPr>
        <p:spPr/>
        <p:txBody>
          <a:bodyPr/>
          <a:lstStyle/>
          <a:p>
            <a:r>
              <a:rPr lang="en-US" dirty="0" smtClean="0"/>
              <a:t>Appearance</a:t>
            </a:r>
            <a:endParaRPr lang="en-US" dirty="0"/>
          </a:p>
        </p:txBody>
      </p:sp>
      <p:sp>
        <p:nvSpPr>
          <p:cNvPr id="5" name="Content Placeholder 4"/>
          <p:cNvSpPr>
            <a:spLocks noGrp="1"/>
          </p:cNvSpPr>
          <p:nvPr>
            <p:ph sz="quarter" idx="1"/>
          </p:nvPr>
        </p:nvSpPr>
        <p:spPr/>
        <p:txBody>
          <a:bodyPr>
            <a:normAutofit fontScale="92500" lnSpcReduction="10000"/>
          </a:bodyPr>
          <a:lstStyle/>
          <a:p>
            <a:r>
              <a:rPr lang="en-US" dirty="0" smtClean="0"/>
              <a:t>Venezuelans like to look and dress presentable, appearance is very important to them. </a:t>
            </a:r>
          </a:p>
          <a:p>
            <a:r>
              <a:rPr lang="en-US" dirty="0" smtClean="0"/>
              <a:t>They </a:t>
            </a:r>
            <a:r>
              <a:rPr lang="en-US" dirty="0"/>
              <a:t>have nice jewelry, like earrings and necklaces for women, and watches for men</a:t>
            </a:r>
            <a:r>
              <a:rPr lang="en-US" dirty="0" smtClean="0"/>
              <a:t>.</a:t>
            </a:r>
          </a:p>
          <a:p>
            <a:r>
              <a:rPr lang="en-US" dirty="0"/>
              <a:t>It is very important for women to “dress to impress” here. Women are very fashion conscious and dress in popular “Western” styles, which is like the clothes women wear here in America</a:t>
            </a:r>
            <a:r>
              <a:rPr lang="en-US" dirty="0" smtClean="0"/>
              <a:t>.</a:t>
            </a:r>
          </a:p>
          <a:p>
            <a:r>
              <a:rPr lang="en-US" dirty="0"/>
              <a:t>Venezuelans like to look stylish, fashion is important here and there is great emphasis put on women’s beauty. </a:t>
            </a:r>
            <a:endParaRPr lang="en-US" dirty="0" smtClean="0"/>
          </a:p>
          <a:p>
            <a:r>
              <a:rPr lang="en-US" dirty="0" smtClean="0"/>
              <a:t>Blondes(</a:t>
            </a:r>
            <a:r>
              <a:rPr lang="en-US" dirty="0" err="1" smtClean="0"/>
              <a:t>Catiras</a:t>
            </a:r>
            <a:r>
              <a:rPr lang="en-US" dirty="0" smtClean="0"/>
              <a:t>) are </a:t>
            </a:r>
            <a:r>
              <a:rPr lang="en-US" dirty="0"/>
              <a:t>seen as beautiful, in Venezuela culture as </a:t>
            </a:r>
            <a:r>
              <a:rPr lang="en-US" dirty="0" smtClean="0"/>
              <a:t>well.</a:t>
            </a:r>
            <a:endParaRPr lang="en-US" dirty="0"/>
          </a:p>
          <a:p>
            <a:endParaRPr lang="en-US" dirty="0" smtClean="0"/>
          </a:p>
          <a:p>
            <a:pPr marL="0" indent="0">
              <a:buNone/>
            </a:pPr>
            <a:endParaRPr lang="en-US" dirty="0"/>
          </a:p>
        </p:txBody>
      </p:sp>
    </p:spTree>
    <p:extLst>
      <p:ext uri="{BB962C8B-B14F-4D97-AF65-F5344CB8AC3E}">
        <p14:creationId xmlns:p14="http://schemas.microsoft.com/office/powerpoint/2010/main" xmlns="" val="244449170"/>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Men’s Clothing</a:t>
            </a:r>
            <a:endParaRPr lang="en-US" dirty="0"/>
          </a:p>
        </p:txBody>
      </p:sp>
      <p:sp>
        <p:nvSpPr>
          <p:cNvPr id="3" name="Content Placeholder 2"/>
          <p:cNvSpPr>
            <a:spLocks noGrp="1"/>
          </p:cNvSpPr>
          <p:nvPr>
            <p:ph sz="quarter" idx="1"/>
          </p:nvPr>
        </p:nvSpPr>
        <p:spPr/>
        <p:txBody>
          <a:bodyPr/>
          <a:lstStyle/>
          <a:p>
            <a:r>
              <a:rPr lang="en-US" dirty="0"/>
              <a:t>For business wear, men dress in lightweight, dark conservative </a:t>
            </a:r>
            <a:r>
              <a:rPr lang="en-US" dirty="0" smtClean="0"/>
              <a:t>suits or shirts and trousers. </a:t>
            </a:r>
          </a:p>
          <a:p>
            <a:r>
              <a:rPr lang="en-US" dirty="0" smtClean="0"/>
              <a:t>On </a:t>
            </a:r>
            <a:r>
              <a:rPr lang="en-US" dirty="0"/>
              <a:t>casual days men wear </a:t>
            </a:r>
            <a:r>
              <a:rPr lang="en-US" dirty="0" smtClean="0"/>
              <a:t>lightweight white shirts </a:t>
            </a:r>
            <a:r>
              <a:rPr lang="en-US" dirty="0"/>
              <a:t>and </a:t>
            </a:r>
            <a:r>
              <a:rPr lang="en-US" dirty="0" smtClean="0"/>
              <a:t>pants.</a:t>
            </a:r>
            <a:endParaRPr lang="en-US" dirty="0"/>
          </a:p>
        </p:txBody>
      </p:sp>
      <p:pic>
        <p:nvPicPr>
          <p:cNvPr id="1026" name="Picture 2" descr="http://www.informativovenezuela.com/sitebuildercontent/sitebuilderpictures/venezuela-dating-sit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66063" y="3276601"/>
            <a:ext cx="2682551" cy="35052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www.theboogaloo.org/wp-content/uploads/2011/07/ArmaniB.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29200" y="3106063"/>
            <a:ext cx="3810000" cy="3686176"/>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http://www.outletwise.com/uploads/product/front_img/Half-Sleeves-Two-Chest-Pocket-White-Shirt-3.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65449" y="3352800"/>
            <a:ext cx="2286000" cy="34290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78311501"/>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Program Files\Microsoft Office\MEDIA\CAGCAT10\j0186348.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96200" y="700706"/>
            <a:ext cx="1289304" cy="181051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US" dirty="0" smtClean="0"/>
              <a:t>Women’s Clothing</a:t>
            </a:r>
            <a:endParaRPr lang="en-US" dirty="0"/>
          </a:p>
        </p:txBody>
      </p:sp>
      <p:sp>
        <p:nvSpPr>
          <p:cNvPr id="3" name="Content Placeholder 2"/>
          <p:cNvSpPr>
            <a:spLocks noGrp="1"/>
          </p:cNvSpPr>
          <p:nvPr>
            <p:ph sz="quarter" idx="1"/>
          </p:nvPr>
        </p:nvSpPr>
        <p:spPr/>
        <p:txBody>
          <a:bodyPr/>
          <a:lstStyle/>
          <a:p>
            <a:r>
              <a:rPr lang="en-US" dirty="0"/>
              <a:t>When women want to dress business they wear dresses, </a:t>
            </a:r>
            <a:r>
              <a:rPr lang="en-US" dirty="0" smtClean="0"/>
              <a:t>skirts and </a:t>
            </a:r>
            <a:r>
              <a:rPr lang="en-US" dirty="0"/>
              <a:t>blouses. </a:t>
            </a:r>
            <a:endParaRPr lang="en-US" dirty="0" smtClean="0"/>
          </a:p>
          <a:p>
            <a:r>
              <a:rPr lang="en-US" dirty="0" smtClean="0"/>
              <a:t>I talked to </a:t>
            </a:r>
            <a:r>
              <a:rPr lang="en-US" dirty="0" err="1" smtClean="0"/>
              <a:t>Karmen</a:t>
            </a:r>
            <a:r>
              <a:rPr lang="en-US" dirty="0" smtClean="0"/>
              <a:t> </a:t>
            </a:r>
            <a:r>
              <a:rPr lang="en-US" dirty="0" err="1" smtClean="0"/>
              <a:t>Kastro</a:t>
            </a:r>
            <a:r>
              <a:rPr lang="en-US" dirty="0" smtClean="0"/>
              <a:t> on livemocha.com and she said women like to wear nice jeans, a blouse, and high heels when they are hanging out or going dancing.</a:t>
            </a:r>
          </a:p>
          <a:p>
            <a:r>
              <a:rPr lang="en-US" dirty="0" smtClean="0"/>
              <a:t>Women also like to wear popular clothing.</a:t>
            </a:r>
          </a:p>
          <a:p>
            <a:r>
              <a:rPr lang="en-US" dirty="0" smtClean="0"/>
              <a:t>The climate in Venezuela is really warm so everyone mostly wears white shirts and blue jeans.</a:t>
            </a:r>
          </a:p>
        </p:txBody>
      </p:sp>
    </p:spTree>
    <p:extLst>
      <p:ext uri="{BB962C8B-B14F-4D97-AF65-F5344CB8AC3E}">
        <p14:creationId xmlns:p14="http://schemas.microsoft.com/office/powerpoint/2010/main" xmlns="" val="733621623"/>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Women’s Clothing</a:t>
            </a:r>
            <a:endParaRPr lang="en-US" dirty="0"/>
          </a:p>
        </p:txBody>
      </p:sp>
      <p:pic>
        <p:nvPicPr>
          <p:cNvPr id="2050" name="Picture 2" descr="http://venezuelaladies.com/sitebuildercontent/sitebuilderpictures/a0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798" y="1232770"/>
            <a:ext cx="1905871" cy="2287045"/>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http://www.eldiariodecaracas.net/sitebuildercontent/sitebuilderpictures/venezuelan-single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38400" y="1488574"/>
            <a:ext cx="2405470" cy="3204575"/>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http://25.media.tumblr.com/tumblr_mdzbifzuR61qk6icno1_500.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91200" y="1219200"/>
            <a:ext cx="2771775" cy="3743325"/>
          </a:xfrm>
          <a:prstGeom prst="rect">
            <a:avLst/>
          </a:prstGeom>
          <a:noFill/>
          <a:extLst>
            <a:ext uri="{909E8E84-426E-40DD-AFC4-6F175D3DCCD1}">
              <a14:hiddenFill xmlns:a14="http://schemas.microsoft.com/office/drawing/2010/main" xmlns="">
                <a:solidFill>
                  <a:srgbClr val="FFFFFF"/>
                </a:solidFill>
              </a14:hiddenFill>
            </a:ext>
          </a:extLst>
        </p:spPr>
      </p:pic>
      <p:pic>
        <p:nvPicPr>
          <p:cNvPr id="2056" name="Picture 8" descr="http://images-ff.asos-media.com/shmotterstorage/11550/large_8d9a3ee4-1a6f-4c42-a055-ed7c90ff6cba.jpe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191000" y="3405122"/>
            <a:ext cx="2113419" cy="3170128"/>
          </a:xfrm>
          <a:prstGeom prst="rect">
            <a:avLst/>
          </a:prstGeom>
          <a:noFill/>
          <a:extLst>
            <a:ext uri="{909E8E84-426E-40DD-AFC4-6F175D3DCCD1}">
              <a14:hiddenFill xmlns:a14="http://schemas.microsoft.com/office/drawing/2010/main" xmlns="">
                <a:solidFill>
                  <a:srgbClr val="FFFFFF"/>
                </a:solidFill>
              </a14:hiddenFill>
            </a:ext>
          </a:extLst>
        </p:spPr>
      </p:pic>
      <p:pic>
        <p:nvPicPr>
          <p:cNvPr id="2058" name="Picture 10" descr="http://img.photobucket.com/albums/v322/clh882/mainpage.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0" y="3392596"/>
            <a:ext cx="3004036" cy="313985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47101076"/>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3.imimg.com/data3/GQ/XL/MY-6471698/school-uniform-shirting-fabric-250x25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77000" y="2008992"/>
            <a:ext cx="2381250" cy="238125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US" dirty="0" smtClean="0"/>
              <a:t>Teen and Children’s Clothing</a:t>
            </a:r>
            <a:endParaRPr lang="en-US" dirty="0"/>
          </a:p>
        </p:txBody>
      </p:sp>
      <p:sp>
        <p:nvSpPr>
          <p:cNvPr id="3" name="Content Placeholder 2"/>
          <p:cNvSpPr>
            <a:spLocks noGrp="1"/>
          </p:cNvSpPr>
          <p:nvPr>
            <p:ph sz="quarter" idx="1"/>
          </p:nvPr>
        </p:nvSpPr>
        <p:spPr>
          <a:xfrm>
            <a:off x="301752" y="1527048"/>
            <a:ext cx="6175248" cy="4572000"/>
          </a:xfrm>
        </p:spPr>
        <p:txBody>
          <a:bodyPr>
            <a:normAutofit fontScale="92500" lnSpcReduction="10000"/>
          </a:bodyPr>
          <a:lstStyle/>
          <a:p>
            <a:r>
              <a:rPr lang="en-US" dirty="0"/>
              <a:t>For children and teenagers that go to school, it is mandatory that they wear school uniforms, so for most of the day that is what they </a:t>
            </a:r>
            <a:r>
              <a:rPr lang="en-US" dirty="0" smtClean="0"/>
              <a:t>wear.</a:t>
            </a:r>
          </a:p>
          <a:p>
            <a:r>
              <a:rPr lang="en-US" dirty="0"/>
              <a:t>A boy’s uniform consists of navy blue shorts or pants and a short-sleeved shirt colored accordingly to grade level. </a:t>
            </a:r>
            <a:endParaRPr lang="en-US" dirty="0" smtClean="0"/>
          </a:p>
          <a:p>
            <a:r>
              <a:rPr lang="en-US" dirty="0"/>
              <a:t>A girl’s uniform usually consists of a navy blue skirt or pants along with the shirt for their grade level. </a:t>
            </a:r>
            <a:endParaRPr lang="en-US" dirty="0" smtClean="0"/>
          </a:p>
          <a:p>
            <a:r>
              <a:rPr lang="en-US" dirty="0" smtClean="0"/>
              <a:t>The </a:t>
            </a:r>
            <a:r>
              <a:rPr lang="en-US" dirty="0"/>
              <a:t>uniform also has to have the school logo and the shield of Venezuela. </a:t>
            </a:r>
          </a:p>
        </p:txBody>
      </p:sp>
      <p:pic>
        <p:nvPicPr>
          <p:cNvPr id="3074" name="Picture 2" descr="http://upload.wikimedia.org/wikipedia/commons/thumb/4/46/Coat_of_arms_of_Venezuela.svg/85px-Coat_of_arms_of_Venezuela.svg.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34200" y="4572000"/>
            <a:ext cx="1231640" cy="14200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44566788"/>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Teen and Children’s Clothing Cont.</a:t>
            </a:r>
            <a:endParaRPr lang="en-US" dirty="0"/>
          </a:p>
        </p:txBody>
      </p:sp>
      <p:sp>
        <p:nvSpPr>
          <p:cNvPr id="3" name="Content Placeholder 2"/>
          <p:cNvSpPr>
            <a:spLocks noGrp="1"/>
          </p:cNvSpPr>
          <p:nvPr>
            <p:ph sz="quarter" idx="1"/>
          </p:nvPr>
        </p:nvSpPr>
        <p:spPr/>
        <p:txBody>
          <a:bodyPr/>
          <a:lstStyle/>
          <a:p>
            <a:r>
              <a:rPr lang="en-US" dirty="0"/>
              <a:t>When </a:t>
            </a:r>
            <a:r>
              <a:rPr lang="en-US" dirty="0" smtClean="0"/>
              <a:t>children and teenagers </a:t>
            </a:r>
            <a:r>
              <a:rPr lang="en-US" dirty="0"/>
              <a:t>are just hanging out with friends they usually wear what we do, jeans and t-shirts. </a:t>
            </a:r>
            <a:endParaRPr lang="en-US" dirty="0" smtClean="0"/>
          </a:p>
          <a:p>
            <a:r>
              <a:rPr lang="en-US" dirty="0" smtClean="0"/>
              <a:t>Teens </a:t>
            </a:r>
            <a:r>
              <a:rPr lang="en-US" dirty="0"/>
              <a:t>in Venezuela like to dress up more, where as here in America </a:t>
            </a:r>
            <a:r>
              <a:rPr lang="en-US" dirty="0" smtClean="0"/>
              <a:t>most teens </a:t>
            </a:r>
            <a:r>
              <a:rPr lang="en-US" dirty="0"/>
              <a:t>dress casually. </a:t>
            </a:r>
          </a:p>
        </p:txBody>
      </p:sp>
      <p:pic>
        <p:nvPicPr>
          <p:cNvPr id="4104" name="Picture 8" descr="http://www.teenagerjeans.com/common/imagelib/index.htm/653_270_200_crop_e61c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67400" y="4185094"/>
            <a:ext cx="3194959" cy="2366636"/>
          </a:xfrm>
          <a:prstGeom prst="rect">
            <a:avLst/>
          </a:prstGeom>
          <a:noFill/>
          <a:extLst>
            <a:ext uri="{909E8E84-426E-40DD-AFC4-6F175D3DCCD1}">
              <a14:hiddenFill xmlns:a14="http://schemas.microsoft.com/office/drawing/2010/main" xmlns="">
                <a:solidFill>
                  <a:srgbClr val="FFFFFF"/>
                </a:solidFill>
              </a14:hiddenFill>
            </a:ext>
          </a:extLst>
        </p:spPr>
      </p:pic>
      <p:pic>
        <p:nvPicPr>
          <p:cNvPr id="4106" name="Picture 10" descr="http://www.visualphotos.com/photo/2x4762953/multi-ethnic_teenagers_walking_on_sidewalk_BLD05332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438" y="3810000"/>
            <a:ext cx="4237534" cy="2952750"/>
          </a:xfrm>
          <a:prstGeom prst="rect">
            <a:avLst/>
          </a:prstGeom>
          <a:noFill/>
          <a:extLst>
            <a:ext uri="{909E8E84-426E-40DD-AFC4-6F175D3DCCD1}">
              <a14:hiddenFill xmlns:a14="http://schemas.microsoft.com/office/drawing/2010/main" xmlns="">
                <a:solidFill>
                  <a:srgbClr val="FFFFFF"/>
                </a:solidFill>
              </a14:hiddenFill>
            </a:ext>
          </a:extLst>
        </p:spPr>
      </p:pic>
      <p:pic>
        <p:nvPicPr>
          <p:cNvPr id="4108" name="Picture 12" descr="http://gringoadrift.files.wordpress.com/2010/07/p1030766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895600" y="4129736"/>
            <a:ext cx="3200399" cy="252993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73375104"/>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t1.gstatic.com/images?q=tbn:ANd9GcSY351RenWzC-_L89G-zQXA6pMms-i6d2GJ67W3Xxcyo_hxY2X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65748" y="152400"/>
            <a:ext cx="2628900" cy="3188758"/>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http://3.bp.blogspot.com/-alvnLBTTzBI/Tac4Aii3NTI/AAAAAAAAFIQ/ZxKfcM1N1iE/s400/m_vzla_201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67400" y="2279737"/>
            <a:ext cx="3127248" cy="2057400"/>
          </a:xfrm>
          <a:prstGeom prst="rect">
            <a:avLst/>
          </a:prstGeom>
          <a:noFill/>
          <a:extLst>
            <a:ext uri="{909E8E84-426E-40DD-AFC4-6F175D3DCCD1}">
              <a14:hiddenFill xmlns:a14="http://schemas.microsoft.com/office/drawing/2010/main" xmlns="">
                <a:solidFill>
                  <a:srgbClr val="FFFFFF"/>
                </a:solidFill>
              </a14:hiddenFill>
            </a:ext>
          </a:extLst>
        </p:spPr>
      </p:pic>
      <p:pic>
        <p:nvPicPr>
          <p:cNvPr id="5126" name="Picture 6" descr="http://assets.nydailynews.com/polopoly_fs/1.1225088.1356108282%21/img/httpImage/image.jpg_gen/derivatives/landscape_635/article-venezuela-122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80323" y="4337136"/>
            <a:ext cx="3035530" cy="206394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US" b="1" dirty="0" smtClean="0">
                <a:solidFill>
                  <a:srgbClr val="7030A0"/>
                </a:solidFill>
              </a:rPr>
              <a:t>Fun Fact</a:t>
            </a:r>
            <a:endParaRPr lang="en-US" b="1" dirty="0">
              <a:solidFill>
                <a:srgbClr val="7030A0"/>
              </a:solidFill>
            </a:endParaRPr>
          </a:p>
        </p:txBody>
      </p:sp>
      <p:sp>
        <p:nvSpPr>
          <p:cNvPr id="3" name="Content Placeholder 2"/>
          <p:cNvSpPr>
            <a:spLocks noGrp="1"/>
          </p:cNvSpPr>
          <p:nvPr>
            <p:ph sz="quarter" idx="1"/>
          </p:nvPr>
        </p:nvSpPr>
        <p:spPr>
          <a:xfrm>
            <a:off x="301752" y="1371600"/>
            <a:ext cx="5946648" cy="4724400"/>
          </a:xfrm>
        </p:spPr>
        <p:txBody>
          <a:bodyPr>
            <a:normAutofit lnSpcReduction="10000"/>
          </a:bodyPr>
          <a:lstStyle/>
          <a:p>
            <a:r>
              <a:rPr lang="en-US" dirty="0" smtClean="0">
                <a:solidFill>
                  <a:srgbClr val="7030A0"/>
                </a:solidFill>
              </a:rPr>
              <a:t>Did </a:t>
            </a:r>
            <a:r>
              <a:rPr lang="en-US" dirty="0">
                <a:solidFill>
                  <a:srgbClr val="7030A0"/>
                </a:solidFill>
              </a:rPr>
              <a:t>you know that if see a Venezuelan in non-Venezuelan media, chances are that it is </a:t>
            </a:r>
            <a:r>
              <a:rPr lang="en-US" dirty="0" smtClean="0">
                <a:solidFill>
                  <a:srgbClr val="7030A0"/>
                </a:solidFill>
              </a:rPr>
              <a:t>a gorgeous </a:t>
            </a:r>
            <a:r>
              <a:rPr lang="en-US" dirty="0">
                <a:solidFill>
                  <a:srgbClr val="7030A0"/>
                </a:solidFill>
              </a:rPr>
              <a:t>woman, probably a beauty queen? </a:t>
            </a:r>
            <a:endParaRPr lang="en-US" dirty="0" smtClean="0">
              <a:solidFill>
                <a:srgbClr val="7030A0"/>
              </a:solidFill>
            </a:endParaRPr>
          </a:p>
          <a:p>
            <a:r>
              <a:rPr lang="en-US" dirty="0" smtClean="0">
                <a:solidFill>
                  <a:srgbClr val="7030A0"/>
                </a:solidFill>
              </a:rPr>
              <a:t>Venezuela </a:t>
            </a:r>
            <a:r>
              <a:rPr lang="en-US" dirty="0">
                <a:solidFill>
                  <a:srgbClr val="7030A0"/>
                </a:solidFill>
              </a:rPr>
              <a:t>has been famous for winning a lot of beauty pageants and they take pride in that fact. </a:t>
            </a:r>
            <a:endParaRPr lang="en-US" dirty="0" smtClean="0">
              <a:solidFill>
                <a:srgbClr val="7030A0"/>
              </a:solidFill>
            </a:endParaRPr>
          </a:p>
          <a:p>
            <a:r>
              <a:rPr lang="en-US" dirty="0">
                <a:solidFill>
                  <a:srgbClr val="7030A0"/>
                </a:solidFill>
              </a:rPr>
              <a:t>Venezuela has received 6 </a:t>
            </a:r>
            <a:r>
              <a:rPr lang="en-US" dirty="0" smtClean="0">
                <a:solidFill>
                  <a:srgbClr val="7030A0"/>
                </a:solidFill>
              </a:rPr>
              <a:t>Miss World, </a:t>
            </a:r>
            <a:r>
              <a:rPr lang="en-US" dirty="0">
                <a:solidFill>
                  <a:srgbClr val="7030A0"/>
                </a:solidFill>
              </a:rPr>
              <a:t>6 </a:t>
            </a:r>
            <a:r>
              <a:rPr lang="en-US" dirty="0" smtClean="0">
                <a:solidFill>
                  <a:srgbClr val="7030A0"/>
                </a:solidFill>
              </a:rPr>
              <a:t>Universe, </a:t>
            </a:r>
            <a:r>
              <a:rPr lang="en-US" dirty="0">
                <a:solidFill>
                  <a:srgbClr val="7030A0"/>
                </a:solidFill>
              </a:rPr>
              <a:t>6 </a:t>
            </a:r>
            <a:r>
              <a:rPr lang="en-US" dirty="0" smtClean="0">
                <a:solidFill>
                  <a:srgbClr val="7030A0"/>
                </a:solidFill>
              </a:rPr>
              <a:t>Miss International, </a:t>
            </a:r>
            <a:r>
              <a:rPr lang="en-US" dirty="0">
                <a:solidFill>
                  <a:srgbClr val="7030A0"/>
                </a:solidFill>
              </a:rPr>
              <a:t>and 1 </a:t>
            </a:r>
            <a:r>
              <a:rPr lang="en-US" dirty="0" smtClean="0">
                <a:solidFill>
                  <a:srgbClr val="7030A0"/>
                </a:solidFill>
              </a:rPr>
              <a:t>Miss Earth titles.</a:t>
            </a:r>
          </a:p>
        </p:txBody>
      </p:sp>
      <p:sp>
        <p:nvSpPr>
          <p:cNvPr id="4" name="TextBox 3"/>
          <p:cNvSpPr txBox="1"/>
          <p:nvPr/>
        </p:nvSpPr>
        <p:spPr>
          <a:xfrm>
            <a:off x="5257716" y="6266809"/>
            <a:ext cx="3813048" cy="369332"/>
          </a:xfrm>
          <a:prstGeom prst="rect">
            <a:avLst/>
          </a:prstGeom>
          <a:noFill/>
        </p:spPr>
        <p:txBody>
          <a:bodyPr wrap="square" rtlCol="0">
            <a:spAutoFit/>
          </a:bodyPr>
          <a:lstStyle/>
          <a:p>
            <a:r>
              <a:rPr lang="en-US" dirty="0" smtClean="0">
                <a:solidFill>
                  <a:srgbClr val="FF0000"/>
                </a:solidFill>
              </a:rPr>
              <a:t>Miss Venezuela 2012- Irene </a:t>
            </a:r>
            <a:r>
              <a:rPr lang="en-US" dirty="0" err="1" smtClean="0">
                <a:solidFill>
                  <a:srgbClr val="FF0000"/>
                </a:solidFill>
              </a:rPr>
              <a:t>Esser</a:t>
            </a:r>
            <a:endParaRPr lang="en-US" dirty="0">
              <a:solidFill>
                <a:srgbClr val="FF0000"/>
              </a:solidFill>
            </a:endParaRPr>
          </a:p>
        </p:txBody>
      </p:sp>
    </p:spTree>
    <p:extLst>
      <p:ext uri="{BB962C8B-B14F-4D97-AF65-F5344CB8AC3E}">
        <p14:creationId xmlns:p14="http://schemas.microsoft.com/office/powerpoint/2010/main" xmlns="" val="2525829293"/>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0" b="6000"/>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smtClean="0">
                <a:solidFill>
                  <a:schemeClr val="bg1"/>
                </a:solidFill>
              </a:rPr>
              <a:t>Of Venezuela</a:t>
            </a:r>
            <a:endParaRPr lang="en-US" dirty="0">
              <a:solidFill>
                <a:schemeClr val="bg1"/>
              </a:solidFill>
            </a:endParaRPr>
          </a:p>
        </p:txBody>
      </p:sp>
      <p:sp>
        <p:nvSpPr>
          <p:cNvPr id="4" name="Title 3"/>
          <p:cNvSpPr>
            <a:spLocks noGrp="1"/>
          </p:cNvSpPr>
          <p:nvPr>
            <p:ph type="title"/>
          </p:nvPr>
        </p:nvSpPr>
        <p:spPr/>
        <p:txBody>
          <a:bodyPr/>
          <a:lstStyle/>
          <a:p>
            <a:r>
              <a:rPr lang="en-US" dirty="0" smtClean="0"/>
              <a:t>Fine Arts</a:t>
            </a:r>
            <a:endParaRPr lang="en-US" dirty="0"/>
          </a:p>
        </p:txBody>
      </p:sp>
    </p:spTree>
    <p:extLst>
      <p:ext uri="{BB962C8B-B14F-4D97-AF65-F5344CB8AC3E}">
        <p14:creationId xmlns:p14="http://schemas.microsoft.com/office/powerpoint/2010/main" xmlns="" val="469266781"/>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Fine Arts</a:t>
            </a:r>
            <a:endParaRPr lang="en-US" dirty="0"/>
          </a:p>
        </p:txBody>
      </p:sp>
      <p:sp>
        <p:nvSpPr>
          <p:cNvPr id="5" name="Content Placeholder 4"/>
          <p:cNvSpPr>
            <a:spLocks noGrp="1"/>
          </p:cNvSpPr>
          <p:nvPr>
            <p:ph sz="quarter" idx="1"/>
          </p:nvPr>
        </p:nvSpPr>
        <p:spPr/>
        <p:txBody>
          <a:bodyPr/>
          <a:lstStyle/>
          <a:p>
            <a:r>
              <a:rPr lang="en-US" dirty="0" smtClean="0"/>
              <a:t>Venezuela </a:t>
            </a:r>
            <a:r>
              <a:rPr lang="en-US" dirty="0"/>
              <a:t>has invested in developing and maintaining a national culture through the </a:t>
            </a:r>
            <a:r>
              <a:rPr lang="en-US" dirty="0" smtClean="0"/>
              <a:t>arts since the 1920’s. </a:t>
            </a:r>
          </a:p>
          <a:p>
            <a:r>
              <a:rPr lang="en-US" dirty="0" smtClean="0"/>
              <a:t>They </a:t>
            </a:r>
            <a:r>
              <a:rPr lang="en-US" dirty="0"/>
              <a:t>publicly financed </a:t>
            </a:r>
            <a:r>
              <a:rPr lang="en-US" dirty="0" smtClean="0"/>
              <a:t>the </a:t>
            </a:r>
            <a:r>
              <a:rPr lang="en-US" dirty="0" err="1" smtClean="0"/>
              <a:t>Simón</a:t>
            </a:r>
            <a:r>
              <a:rPr lang="en-US" dirty="0" smtClean="0"/>
              <a:t> </a:t>
            </a:r>
            <a:r>
              <a:rPr lang="en-US" dirty="0"/>
              <a:t>Bolivar </a:t>
            </a:r>
            <a:r>
              <a:rPr lang="en-US" dirty="0" smtClean="0"/>
              <a:t>orchestra </a:t>
            </a:r>
            <a:r>
              <a:rPr lang="en-US" dirty="0"/>
              <a:t>that plays not only classical genres but also the more nationalistic genre of </a:t>
            </a:r>
            <a:r>
              <a:rPr lang="en-US" dirty="0" err="1" smtClean="0"/>
              <a:t>Joropo</a:t>
            </a:r>
            <a:r>
              <a:rPr lang="en-US" dirty="0" smtClean="0"/>
              <a:t>.</a:t>
            </a:r>
          </a:p>
          <a:p>
            <a:pPr marL="0" indent="0">
              <a:buNone/>
            </a:pPr>
            <a:endParaRPr lang="en-US" dirty="0"/>
          </a:p>
        </p:txBody>
      </p:sp>
      <p:pic>
        <p:nvPicPr>
          <p:cNvPr id="11266" name="Picture 2" descr="C:\Users\Mina\AppData\Local\Microsoft\Windows\Temporary Internet Files\Content.IE5\28OS2SKR\MC900021357[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3000" y="15658"/>
            <a:ext cx="1806854" cy="1295705"/>
          </a:xfrm>
          <a:prstGeom prst="rect">
            <a:avLst/>
          </a:prstGeom>
          <a:noFill/>
          <a:extLst>
            <a:ext uri="{909E8E84-426E-40DD-AFC4-6F175D3DCCD1}">
              <a14:hiddenFill xmlns:a14="http://schemas.microsoft.com/office/drawing/2010/main" xmlns="">
                <a:solidFill>
                  <a:srgbClr val="FFFFFF"/>
                </a:solidFill>
              </a14:hiddenFill>
            </a:ext>
          </a:extLst>
        </p:spPr>
      </p:pic>
      <p:pic>
        <p:nvPicPr>
          <p:cNvPr id="11268" name="Picture 4" descr="C:\Users\Mina\AppData\Local\Microsoft\Windows\Temporary Internet Files\Content.IE5\NUVIUCKF\MC900287066[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05200" y="4038600"/>
            <a:ext cx="2286000" cy="235591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74324931"/>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Museum’s</a:t>
            </a:r>
            <a:endParaRPr lang="en-US" dirty="0"/>
          </a:p>
        </p:txBody>
      </p:sp>
      <p:sp>
        <p:nvSpPr>
          <p:cNvPr id="3" name="Content Placeholder 2"/>
          <p:cNvSpPr>
            <a:spLocks noGrp="1"/>
          </p:cNvSpPr>
          <p:nvPr>
            <p:ph sz="quarter" idx="1"/>
          </p:nvPr>
        </p:nvSpPr>
        <p:spPr/>
        <p:txBody>
          <a:bodyPr>
            <a:normAutofit/>
          </a:bodyPr>
          <a:lstStyle/>
          <a:p>
            <a:r>
              <a:rPr lang="en-US" dirty="0"/>
              <a:t>There are several famous museums in Caracas, Venezuela including: the Museum of Fine Arts (which was founded in 1938), the Museum of Colonial Art, the Museum of Natural Sciences (which houses over fifteen thousand exhibits), and the Simon Bolívar Museum</a:t>
            </a:r>
            <a:r>
              <a:rPr lang="en-US" dirty="0" smtClean="0"/>
              <a:t>.</a:t>
            </a:r>
          </a:p>
        </p:txBody>
      </p:sp>
      <p:pic>
        <p:nvPicPr>
          <p:cNvPr id="2050" name="Picture 2" descr="http://media-2.web.britannica.com/eb-media/81/20481-004-6C7B5FFF.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48200" y="3733800"/>
            <a:ext cx="3048000" cy="2393717"/>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4648200" y="6102667"/>
            <a:ext cx="3048000" cy="381000"/>
          </a:xfrm>
          <a:prstGeom prst="rect">
            <a:avLst/>
          </a:prstGeom>
          <a:noFill/>
        </p:spPr>
        <p:txBody>
          <a:bodyPr wrap="square" rtlCol="0">
            <a:spAutoFit/>
          </a:bodyPr>
          <a:lstStyle/>
          <a:p>
            <a:pPr algn="ctr"/>
            <a:r>
              <a:rPr lang="en-US" dirty="0" smtClean="0">
                <a:solidFill>
                  <a:schemeClr val="accent1">
                    <a:lumMod val="75000"/>
                  </a:schemeClr>
                </a:solidFill>
              </a:rPr>
              <a:t>Museum of Colonial Art</a:t>
            </a:r>
            <a:endParaRPr lang="en-US" dirty="0">
              <a:solidFill>
                <a:schemeClr val="accent1">
                  <a:lumMod val="75000"/>
                </a:schemeClr>
              </a:solidFill>
            </a:endParaRPr>
          </a:p>
        </p:txBody>
      </p:sp>
    </p:spTree>
    <p:extLst>
      <p:ext uri="{BB962C8B-B14F-4D97-AF65-F5344CB8AC3E}">
        <p14:creationId xmlns:p14="http://schemas.microsoft.com/office/powerpoint/2010/main" xmlns="" val="2207340352"/>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smtClean="0">
                <a:solidFill>
                  <a:schemeClr val="bg1"/>
                </a:solidFill>
              </a:rPr>
              <a:t>Venezuela</a:t>
            </a:r>
            <a:endParaRPr lang="en-US" dirty="0">
              <a:solidFill>
                <a:schemeClr val="bg1"/>
              </a:solidFill>
            </a:endParaRPr>
          </a:p>
        </p:txBody>
      </p:sp>
      <p:sp>
        <p:nvSpPr>
          <p:cNvPr id="4" name="Title 3"/>
          <p:cNvSpPr>
            <a:spLocks noGrp="1"/>
          </p:cNvSpPr>
          <p:nvPr>
            <p:ph type="title"/>
          </p:nvPr>
        </p:nvSpPr>
        <p:spPr/>
        <p:txBody>
          <a:bodyPr/>
          <a:lstStyle/>
          <a:p>
            <a:r>
              <a:rPr lang="en-US" dirty="0" smtClean="0"/>
              <a:t>Popular Music</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000" dirty="0" smtClean="0"/>
              <a:t>Museum of </a:t>
            </a:r>
            <a:r>
              <a:rPr lang="en-US" sz="2000" dirty="0"/>
              <a:t>Fine </a:t>
            </a:r>
            <a:r>
              <a:rPr lang="en-US" sz="2000" dirty="0" smtClean="0"/>
              <a:t>Arts (</a:t>
            </a:r>
            <a:r>
              <a:rPr lang="en-US" sz="2000" dirty="0" err="1" smtClean="0"/>
              <a:t>Museo</a:t>
            </a:r>
            <a:r>
              <a:rPr lang="en-US" sz="2000" dirty="0" smtClean="0"/>
              <a:t> </a:t>
            </a:r>
            <a:r>
              <a:rPr lang="en-US" sz="2000" dirty="0"/>
              <a:t>de </a:t>
            </a:r>
            <a:r>
              <a:rPr lang="en-US" sz="2000" dirty="0" err="1" smtClean="0"/>
              <a:t>Bellas</a:t>
            </a:r>
            <a:r>
              <a:rPr lang="en-US" sz="2000" dirty="0" smtClean="0"/>
              <a:t> </a:t>
            </a:r>
            <a:r>
              <a:rPr lang="en-US" sz="2000" dirty="0" err="1" smtClean="0"/>
              <a:t>Artes</a:t>
            </a:r>
            <a:r>
              <a:rPr lang="en-US" sz="2000" dirty="0" smtClean="0"/>
              <a:t>) </a:t>
            </a:r>
            <a:endParaRPr lang="en-US" sz="2000" dirty="0"/>
          </a:p>
        </p:txBody>
      </p:sp>
      <p:sp>
        <p:nvSpPr>
          <p:cNvPr id="6" name="Text Placeholder 5"/>
          <p:cNvSpPr>
            <a:spLocks noGrp="1"/>
          </p:cNvSpPr>
          <p:nvPr>
            <p:ph type="body" idx="2"/>
          </p:nvPr>
        </p:nvSpPr>
        <p:spPr/>
        <p:txBody>
          <a:bodyPr>
            <a:normAutofit fontScale="47500" lnSpcReduction="20000"/>
          </a:bodyPr>
          <a:lstStyle/>
          <a:p>
            <a:pPr marL="285750" indent="-285750">
              <a:buClr>
                <a:schemeClr val="bg1"/>
              </a:buClr>
              <a:buFont typeface="Wingdings" pitchFamily="2" charset="2"/>
              <a:buChar char="v"/>
            </a:pPr>
            <a:r>
              <a:rPr lang="en-US" sz="2900" dirty="0"/>
              <a:t>The Museum of Fine Arts, contains a variety of international and Venezuelan art. It connects with the Gallery of National </a:t>
            </a:r>
            <a:r>
              <a:rPr lang="en-US" sz="2900" dirty="0" smtClean="0"/>
              <a:t>Art (</a:t>
            </a:r>
            <a:r>
              <a:rPr lang="en-US" sz="2900" dirty="0" err="1"/>
              <a:t>Galeria</a:t>
            </a:r>
            <a:r>
              <a:rPr lang="en-US" sz="2900" dirty="0"/>
              <a:t> de Arte </a:t>
            </a:r>
            <a:r>
              <a:rPr lang="en-US" sz="2900" dirty="0" err="1" smtClean="0"/>
              <a:t>Nacional</a:t>
            </a:r>
            <a:r>
              <a:rPr lang="en-US" sz="2900" dirty="0" smtClean="0"/>
              <a:t>), </a:t>
            </a:r>
            <a:r>
              <a:rPr lang="en-US" sz="2900" dirty="0"/>
              <a:t>one of the few museums in South America that show the national cultural identity of the country</a:t>
            </a:r>
            <a:r>
              <a:rPr lang="en-US" sz="2900" dirty="0" smtClean="0"/>
              <a:t>.</a:t>
            </a:r>
          </a:p>
          <a:p>
            <a:pPr marL="285750" indent="-285750">
              <a:buClr>
                <a:schemeClr val="bg1"/>
              </a:buClr>
              <a:buFont typeface="Wingdings" pitchFamily="2" charset="2"/>
              <a:buChar char="v"/>
            </a:pPr>
            <a:r>
              <a:rPr lang="en-US" sz="2900" dirty="0"/>
              <a:t>The gallery contains works by more than 40 contemporary and popular-art painters. Oriental ceramics, carvings made out of wood and marble, are also among the exhibits here.</a:t>
            </a:r>
          </a:p>
          <a:p>
            <a:pPr marL="285750" indent="-285750">
              <a:buClr>
                <a:schemeClr val="bg1"/>
              </a:buClr>
              <a:buFont typeface="Wingdings" pitchFamily="2" charset="2"/>
              <a:buChar char="v"/>
            </a:pPr>
            <a:endParaRPr lang="en-US" dirty="0" smtClean="0"/>
          </a:p>
          <a:p>
            <a:pPr marL="285750" indent="-285750">
              <a:buClr>
                <a:schemeClr val="bg1"/>
              </a:buClr>
              <a:buFont typeface="Wingdings" pitchFamily="2" charset="2"/>
              <a:buChar char="v"/>
            </a:pPr>
            <a:endParaRPr lang="en-US" dirty="0"/>
          </a:p>
          <a:p>
            <a:endParaRPr lang="en-US" dirty="0"/>
          </a:p>
        </p:txBody>
      </p:sp>
      <p:pic>
        <p:nvPicPr>
          <p:cNvPr id="1026" name="Picture 2" descr="http://www.venezuelatuya.com/caracas/museos/ganentrad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05400" y="3352800"/>
            <a:ext cx="3810000" cy="28575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http://gregcookland.com/journal/uploaded_images/picMFA2009-718946.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3237" y="762000"/>
            <a:ext cx="4124325" cy="24860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97681423"/>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5562600"/>
            <a:ext cx="5867400" cy="1219200"/>
          </a:xfrm>
        </p:spPr>
        <p:txBody>
          <a:bodyPr/>
          <a:lstStyle/>
          <a:p>
            <a:r>
              <a:rPr lang="en-US" dirty="0" smtClean="0">
                <a:latin typeface="Aharoni" pitchFamily="2" charset="-79"/>
                <a:cs typeface="Aharoni" pitchFamily="2" charset="-79"/>
              </a:rPr>
              <a:t>Carlos Cruz-</a:t>
            </a:r>
            <a:r>
              <a:rPr lang="en-US" dirty="0" err="1" smtClean="0">
                <a:latin typeface="Aharoni" pitchFamily="2" charset="-79"/>
                <a:cs typeface="Aharoni" pitchFamily="2" charset="-79"/>
              </a:rPr>
              <a:t>Diez</a:t>
            </a:r>
            <a:endParaRPr lang="en-US" dirty="0">
              <a:latin typeface="Aharoni" pitchFamily="2" charset="-79"/>
              <a:cs typeface="Aharoni" pitchFamily="2" charset="-79"/>
            </a:endParaRPr>
          </a:p>
        </p:txBody>
      </p:sp>
      <p:sp>
        <p:nvSpPr>
          <p:cNvPr id="6" name="Text Placeholder 5"/>
          <p:cNvSpPr>
            <a:spLocks noGrp="1"/>
          </p:cNvSpPr>
          <p:nvPr>
            <p:ph type="body" sz="half" idx="2"/>
          </p:nvPr>
        </p:nvSpPr>
        <p:spPr/>
        <p:txBody>
          <a:bodyPr/>
          <a:lstStyle/>
          <a:p>
            <a:r>
              <a:rPr lang="en-US" dirty="0" err="1">
                <a:latin typeface="Aharoni" pitchFamily="2" charset="-79"/>
                <a:cs typeface="Aharoni" pitchFamily="2" charset="-79"/>
              </a:rPr>
              <a:t>Karmen</a:t>
            </a:r>
            <a:r>
              <a:rPr lang="en-US" dirty="0">
                <a:latin typeface="Aharoni" pitchFamily="2" charset="-79"/>
                <a:cs typeface="Aharoni" pitchFamily="2" charset="-79"/>
              </a:rPr>
              <a:t> from </a:t>
            </a:r>
            <a:r>
              <a:rPr lang="en-US" dirty="0" smtClean="0">
                <a:latin typeface="Aharoni" pitchFamily="2" charset="-79"/>
                <a:cs typeface="Aharoni" pitchFamily="2" charset="-79"/>
              </a:rPr>
              <a:t>livemocha.com told me </a:t>
            </a:r>
            <a:r>
              <a:rPr lang="en-US" dirty="0">
                <a:latin typeface="Aharoni" pitchFamily="2" charset="-79"/>
                <a:cs typeface="Aharoni" pitchFamily="2" charset="-79"/>
              </a:rPr>
              <a:t>about Carlos </a:t>
            </a:r>
            <a:r>
              <a:rPr lang="en-US" dirty="0" smtClean="0">
                <a:latin typeface="Aharoni" pitchFamily="2" charset="-79"/>
                <a:cs typeface="Aharoni" pitchFamily="2" charset="-79"/>
              </a:rPr>
              <a:t>Cruz-</a:t>
            </a:r>
            <a:r>
              <a:rPr lang="en-US" dirty="0" err="1" smtClean="0">
                <a:latin typeface="Aharoni" pitchFamily="2" charset="-79"/>
                <a:cs typeface="Aharoni" pitchFamily="2" charset="-79"/>
              </a:rPr>
              <a:t>Diez</a:t>
            </a:r>
            <a:r>
              <a:rPr lang="en-US" dirty="0" smtClean="0">
                <a:latin typeface="Aharoni" pitchFamily="2" charset="-79"/>
                <a:cs typeface="Aharoni" pitchFamily="2" charset="-79"/>
              </a:rPr>
              <a:t> </a:t>
            </a:r>
            <a:r>
              <a:rPr lang="en-US" dirty="0">
                <a:latin typeface="Aharoni" pitchFamily="2" charset="-79"/>
                <a:cs typeface="Aharoni" pitchFamily="2" charset="-79"/>
              </a:rPr>
              <a:t>from Caracas, Venezuela. He is a kinetic (art that contains moving parts) and op artist (optical illusions). He has done works in different parts of the country, for example, the floor of International Airport of </a:t>
            </a:r>
            <a:r>
              <a:rPr lang="en-US" dirty="0" err="1">
                <a:latin typeface="Aharoni" pitchFamily="2" charset="-79"/>
                <a:cs typeface="Aharoni" pitchFamily="2" charset="-79"/>
              </a:rPr>
              <a:t>Maiquetia</a:t>
            </a:r>
            <a:r>
              <a:rPr lang="en-US" dirty="0">
                <a:latin typeface="Aharoni" pitchFamily="2" charset="-79"/>
                <a:cs typeface="Aharoni" pitchFamily="2" charset="-79"/>
              </a:rPr>
              <a:t>, has his artwork on it. His style of art is very modern and popular in </a:t>
            </a:r>
            <a:r>
              <a:rPr lang="en-US" dirty="0" smtClean="0">
                <a:latin typeface="Aharoni" pitchFamily="2" charset="-79"/>
                <a:cs typeface="Aharoni" pitchFamily="2" charset="-79"/>
              </a:rPr>
              <a:t>Venezuela.</a:t>
            </a:r>
            <a:endParaRPr lang="en-US" dirty="0">
              <a:latin typeface="Aharoni" pitchFamily="2" charset="-79"/>
              <a:cs typeface="Aharoni" pitchFamily="2" charset="-79"/>
            </a:endParaRPr>
          </a:p>
        </p:txBody>
      </p:sp>
      <p:pic>
        <p:nvPicPr>
          <p:cNvPr id="3074" name="Picture 2" descr="http://www.cruz-diezfoundation.org/photos/197-fpm1-hi.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71800" y="438411"/>
            <a:ext cx="3142989" cy="3142989"/>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http://www.arqhys.com/articulos/fotos/articulos/Carlos-Cruz-Diez.jpg"/>
          <p:cNvPicPr>
            <a:picLocks noGrp="1" noChangeAspect="1" noChangeArrowheads="1"/>
          </p:cNvPicPr>
          <p:nvPr>
            <p:ph type="pic" idx="1"/>
          </p:nvPr>
        </p:nvPicPr>
        <p:blipFill>
          <a:blip r:embed="rId3" cstate="print">
            <a:extLst>
              <a:ext uri="{28A0092B-C50C-407E-A947-70E740481C1C}">
                <a14:useLocalDpi xmlns:a14="http://schemas.microsoft.com/office/drawing/2010/main" xmlns="" val="0"/>
              </a:ext>
            </a:extLst>
          </a:blip>
          <a:srcRect l="20963" r="20963"/>
          <a:stretch>
            <a:fillRect/>
          </a:stretch>
        </p:blipFill>
        <p:spPr bwMode="auto">
          <a:xfrm>
            <a:off x="5334000" y="2895600"/>
            <a:ext cx="3562350" cy="2590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18265346"/>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Aharoni" pitchFamily="2" charset="-79"/>
                <a:cs typeface="Aharoni" pitchFamily="2" charset="-79"/>
              </a:rPr>
              <a:t>International Airport of </a:t>
            </a:r>
            <a:r>
              <a:rPr lang="en-US" dirty="0" err="1">
                <a:latin typeface="Aharoni" pitchFamily="2" charset="-79"/>
                <a:cs typeface="Aharoni" pitchFamily="2" charset="-79"/>
              </a:rPr>
              <a:t>Maiquetia</a:t>
            </a:r>
            <a:endParaRPr lang="en-US" dirty="0"/>
          </a:p>
        </p:txBody>
      </p:sp>
      <p:sp>
        <p:nvSpPr>
          <p:cNvPr id="6" name="Content Placeholder 5"/>
          <p:cNvSpPr>
            <a:spLocks noGrp="1"/>
          </p:cNvSpPr>
          <p:nvPr>
            <p:ph sz="quarter" idx="1"/>
          </p:nvPr>
        </p:nvSpPr>
        <p:spPr/>
        <p:txBody>
          <a:bodyPr/>
          <a:lstStyle/>
          <a:p>
            <a:endParaRPr lang="en-US" dirty="0"/>
          </a:p>
        </p:txBody>
      </p:sp>
      <p:pic>
        <p:nvPicPr>
          <p:cNvPr id="4098" name="Picture 2" descr="http://farm1.static.flickr.com/113/304400371_31a46c6d2e.jpg?v=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1524000"/>
            <a:ext cx="3423877" cy="4561301"/>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http://fashioninsideout.co.uk/wp-content/uploads/2012/11/airport5.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33477" y="2057400"/>
            <a:ext cx="4985768" cy="3276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09003930"/>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upload.wikimedia.org/wikipedia/commons/thumb/e/e0/Flor_de_venezuela_barquisimeto_lara.jpg/800px-Flor_de_venezuela_barquisimeto_lar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2338" y="1371600"/>
            <a:ext cx="8785808" cy="5029199"/>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http://2.bp.blogspot.com/_67LSfsUS06Y/TFeE7ZW_7RI/AAAAAAAAACY/9vF5EPmM91Q/s1600/fruto-vivas.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23999" y="152400"/>
            <a:ext cx="5959753" cy="192825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1534437" y="612648"/>
            <a:ext cx="8534400" cy="758952"/>
          </a:xfrm>
        </p:spPr>
        <p:txBody>
          <a:bodyPr/>
          <a:lstStyle/>
          <a:p>
            <a:r>
              <a:rPr lang="en-US" dirty="0" err="1" smtClean="0"/>
              <a:t>Flor</a:t>
            </a:r>
            <a:r>
              <a:rPr lang="en-US" dirty="0" smtClean="0"/>
              <a:t> de Venezuela</a:t>
            </a:r>
            <a:endParaRPr lang="en-US" dirty="0"/>
          </a:p>
        </p:txBody>
      </p:sp>
      <p:sp>
        <p:nvSpPr>
          <p:cNvPr id="3" name="Content Placeholder 2"/>
          <p:cNvSpPr>
            <a:spLocks noGrp="1"/>
          </p:cNvSpPr>
          <p:nvPr>
            <p:ph sz="quarter" idx="1"/>
          </p:nvPr>
        </p:nvSpPr>
        <p:spPr>
          <a:xfrm>
            <a:off x="454226" y="1524000"/>
            <a:ext cx="8503920" cy="4572000"/>
          </a:xfrm>
          <a:effectLst>
            <a:glow rad="139700">
              <a:schemeClr val="accent4">
                <a:satMod val="175000"/>
                <a:alpha val="40000"/>
              </a:schemeClr>
            </a:glow>
          </a:effectLst>
        </p:spPr>
        <p:txBody>
          <a:bodyPr/>
          <a:lstStyle/>
          <a:p>
            <a:r>
              <a:rPr lang="en-US" dirty="0" err="1" smtClean="0">
                <a:solidFill>
                  <a:schemeClr val="bg1"/>
                </a:solidFill>
                <a:effectLst>
                  <a:outerShdw blurRad="38100" dist="38100" dir="2700000" algn="tl">
                    <a:srgbClr val="000000">
                      <a:alpha val="43137"/>
                    </a:srgbClr>
                  </a:outerShdw>
                </a:effectLst>
              </a:rPr>
              <a:t>Karmen</a:t>
            </a:r>
            <a:r>
              <a:rPr lang="en-US" dirty="0" smtClean="0">
                <a:solidFill>
                  <a:schemeClr val="bg1"/>
                </a:solidFill>
                <a:effectLst>
                  <a:outerShdw blurRad="38100" dist="38100" dir="2700000" algn="tl">
                    <a:srgbClr val="000000">
                      <a:alpha val="43137"/>
                    </a:srgbClr>
                  </a:outerShdw>
                </a:effectLst>
              </a:rPr>
              <a:t> also </a:t>
            </a:r>
            <a:r>
              <a:rPr lang="en-US" dirty="0">
                <a:solidFill>
                  <a:schemeClr val="bg1"/>
                </a:solidFill>
                <a:effectLst>
                  <a:outerShdw blurRad="38100" dist="38100" dir="2700000" algn="tl">
                    <a:srgbClr val="000000">
                      <a:alpha val="43137"/>
                    </a:srgbClr>
                  </a:outerShdw>
                </a:effectLst>
              </a:rPr>
              <a:t>told me about The </a:t>
            </a:r>
            <a:r>
              <a:rPr lang="en-US" dirty="0" err="1">
                <a:solidFill>
                  <a:schemeClr val="bg1"/>
                </a:solidFill>
                <a:effectLst>
                  <a:outerShdw blurRad="38100" dist="38100" dir="2700000" algn="tl">
                    <a:srgbClr val="000000">
                      <a:alpha val="43137"/>
                    </a:srgbClr>
                  </a:outerShdw>
                </a:effectLst>
              </a:rPr>
              <a:t>Flor</a:t>
            </a:r>
            <a:r>
              <a:rPr lang="en-US" dirty="0">
                <a:solidFill>
                  <a:schemeClr val="bg1"/>
                </a:solidFill>
                <a:effectLst>
                  <a:outerShdw blurRad="38100" dist="38100" dir="2700000" algn="tl">
                    <a:srgbClr val="000000">
                      <a:alpha val="43137"/>
                    </a:srgbClr>
                  </a:outerShdw>
                </a:effectLst>
              </a:rPr>
              <a:t> de Venezuela, an architectural icon for the country created by a famous architect named </a:t>
            </a:r>
            <a:r>
              <a:rPr lang="en-US" b="1" dirty="0" err="1">
                <a:solidFill>
                  <a:schemeClr val="bg1"/>
                </a:solidFill>
                <a:effectLst>
                  <a:outerShdw blurRad="38100" dist="38100" dir="2700000" algn="tl">
                    <a:srgbClr val="000000">
                      <a:alpha val="43137"/>
                    </a:srgbClr>
                  </a:outerShdw>
                </a:effectLst>
              </a:rPr>
              <a:t>Fruto</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Vivas</a:t>
            </a:r>
            <a:r>
              <a:rPr lang="en-US" b="1" dirty="0">
                <a:solidFill>
                  <a:schemeClr val="bg1"/>
                </a:solidFill>
                <a:effectLst>
                  <a:outerShdw blurRad="38100" dist="38100" dir="2700000" algn="tl">
                    <a:srgbClr val="000000">
                      <a:alpha val="43137"/>
                    </a:srgbClr>
                  </a:outerShdw>
                </a:effectLst>
              </a:rPr>
              <a:t> </a:t>
            </a:r>
            <a:r>
              <a:rPr lang="en-US" dirty="0">
                <a:solidFill>
                  <a:schemeClr val="bg1"/>
                </a:solidFill>
                <a:effectLst>
                  <a:outerShdw blurRad="38100" dist="38100" dir="2700000" algn="tl">
                    <a:srgbClr val="000000">
                      <a:alpha val="43137"/>
                    </a:srgbClr>
                  </a:outerShdw>
                </a:effectLst>
              </a:rPr>
              <a:t>who lives in her hometown Barquisimeto, Venezuela. </a:t>
            </a:r>
            <a:endParaRPr lang="en-US" dirty="0" smtClean="0">
              <a:solidFill>
                <a:schemeClr val="bg1"/>
              </a:solidFill>
              <a:effectLst>
                <a:outerShdw blurRad="38100" dist="38100" dir="2700000" algn="tl">
                  <a:srgbClr val="000000">
                    <a:alpha val="43137"/>
                  </a:srgbClr>
                </a:outerShdw>
              </a:effectLst>
            </a:endParaRPr>
          </a:p>
          <a:p>
            <a:r>
              <a:rPr lang="en-US" dirty="0" smtClean="0">
                <a:solidFill>
                  <a:schemeClr val="bg1"/>
                </a:solidFill>
                <a:effectLst>
                  <a:outerShdw blurRad="38100" dist="38100" dir="2700000" algn="tl">
                    <a:srgbClr val="000000">
                      <a:alpha val="43137"/>
                    </a:srgbClr>
                  </a:outerShdw>
                </a:effectLst>
              </a:rPr>
              <a:t>It </a:t>
            </a:r>
            <a:r>
              <a:rPr lang="en-US" dirty="0">
                <a:solidFill>
                  <a:schemeClr val="bg1"/>
                </a:solidFill>
                <a:effectLst>
                  <a:outerShdw blurRad="38100" dist="38100" dir="2700000" algn="tl">
                    <a:srgbClr val="000000">
                      <a:alpha val="43137"/>
                    </a:srgbClr>
                  </a:outerShdw>
                </a:effectLst>
              </a:rPr>
              <a:t>is a very beautiful performing arts center, surrounded by flowers and is used for concerts. It </a:t>
            </a:r>
            <a:r>
              <a:rPr lang="en-US" dirty="0" smtClean="0">
                <a:solidFill>
                  <a:schemeClr val="bg1"/>
                </a:solidFill>
                <a:effectLst>
                  <a:outerShdw blurRad="38100" dist="38100" dir="2700000" algn="tl">
                    <a:srgbClr val="000000">
                      <a:alpha val="43137"/>
                    </a:srgbClr>
                  </a:outerShdw>
                </a:effectLst>
              </a:rPr>
              <a:t>also attracts </a:t>
            </a:r>
            <a:r>
              <a:rPr lang="en-US" dirty="0">
                <a:solidFill>
                  <a:schemeClr val="bg1"/>
                </a:solidFill>
                <a:effectLst>
                  <a:outerShdw blurRad="38100" dist="38100" dir="2700000" algn="tl">
                    <a:srgbClr val="000000">
                      <a:alpha val="43137"/>
                    </a:srgbClr>
                  </a:outerShdw>
                </a:effectLst>
              </a:rPr>
              <a:t>lots of </a:t>
            </a:r>
            <a:r>
              <a:rPr lang="en-US" dirty="0" smtClean="0">
                <a:solidFill>
                  <a:schemeClr val="bg1"/>
                </a:solidFill>
                <a:effectLst>
                  <a:outerShdw blurRad="38100" dist="38100" dir="2700000" algn="tl">
                    <a:srgbClr val="000000">
                      <a:alpha val="43137"/>
                    </a:srgbClr>
                  </a:outerShdw>
                </a:effectLst>
              </a:rPr>
              <a:t>tourists.</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466794723"/>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Armando </a:t>
            </a:r>
            <a:r>
              <a:rPr lang="en-US" dirty="0" err="1" smtClean="0"/>
              <a:t>Reveron</a:t>
            </a:r>
            <a:endParaRPr lang="en-US" dirty="0"/>
          </a:p>
        </p:txBody>
      </p:sp>
      <p:sp>
        <p:nvSpPr>
          <p:cNvPr id="3" name="Content Placeholder 2"/>
          <p:cNvSpPr>
            <a:spLocks noGrp="1"/>
          </p:cNvSpPr>
          <p:nvPr>
            <p:ph sz="quarter" idx="1"/>
          </p:nvPr>
        </p:nvSpPr>
        <p:spPr/>
        <p:txBody>
          <a:bodyPr/>
          <a:lstStyle/>
          <a:p>
            <a:r>
              <a:rPr lang="en-US" dirty="0"/>
              <a:t>Armando </a:t>
            </a:r>
            <a:r>
              <a:rPr lang="en-US" dirty="0" err="1"/>
              <a:t>Reveron</a:t>
            </a:r>
            <a:r>
              <a:rPr lang="en-US" dirty="0"/>
              <a:t>, an impressionist, who has mental health issues but great artistic skill. Not only was he a painter but he was a sculptor as </a:t>
            </a:r>
            <a:r>
              <a:rPr lang="en-US" dirty="0" smtClean="0"/>
              <a:t>well.</a:t>
            </a:r>
          </a:p>
          <a:p>
            <a:endParaRPr lang="en-US" dirty="0"/>
          </a:p>
        </p:txBody>
      </p:sp>
      <p:pic>
        <p:nvPicPr>
          <p:cNvPr id="6146" name="Picture 2" descr="http://upload.wikimedia.org/wikipedia/commons/thumb/f/f0/Armando_Rever%C3%B3n_en_El_Castillete.png/250px-Armando_Rever%C3%B3n_en_El_Castillete.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 y="2895600"/>
            <a:ext cx="2381250" cy="3067050"/>
          </a:xfrm>
          <a:prstGeom prst="rect">
            <a:avLst/>
          </a:prstGeom>
          <a:noFill/>
          <a:extLst>
            <a:ext uri="{909E8E84-426E-40DD-AFC4-6F175D3DCCD1}">
              <a14:hiddenFill xmlns:a14="http://schemas.microsoft.com/office/drawing/2010/main" xmlns="">
                <a:solidFill>
                  <a:srgbClr val="FFFFFF"/>
                </a:solidFill>
              </a14:hiddenFill>
            </a:ext>
          </a:extLst>
        </p:spPr>
      </p:pic>
      <p:pic>
        <p:nvPicPr>
          <p:cNvPr id="6149" name="Picture 5" descr="http://www.artexpertswebsite.com/pages/artists/artists_l-z/reveron/Reveron_SelfPortrait.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62400" y="3195005"/>
            <a:ext cx="1981200" cy="2296789"/>
          </a:xfrm>
          <a:prstGeom prst="rect">
            <a:avLst/>
          </a:prstGeom>
          <a:noFill/>
          <a:extLst>
            <a:ext uri="{909E8E84-426E-40DD-AFC4-6F175D3DCCD1}">
              <a14:hiddenFill xmlns:a14="http://schemas.microsoft.com/office/drawing/2010/main" xmlns="">
                <a:solidFill>
                  <a:srgbClr val="FFFFFF"/>
                </a:solidFill>
              </a14:hiddenFill>
            </a:ext>
          </a:extLst>
        </p:spPr>
      </p:pic>
      <p:pic>
        <p:nvPicPr>
          <p:cNvPr id="6151" name="Picture 7" descr="http://twi-ny.com/armandoreveron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91426" y="2872636"/>
            <a:ext cx="2336966" cy="1779774"/>
          </a:xfrm>
          <a:prstGeom prst="rect">
            <a:avLst/>
          </a:prstGeom>
          <a:noFill/>
          <a:extLst>
            <a:ext uri="{909E8E84-426E-40DD-AFC4-6F175D3DCCD1}">
              <a14:hiddenFill xmlns:a14="http://schemas.microsoft.com/office/drawing/2010/main" xmlns="">
                <a:solidFill>
                  <a:srgbClr val="FFFFFF"/>
                </a:solidFill>
              </a14:hiddenFill>
            </a:ext>
          </a:extLst>
        </p:spPr>
      </p:pic>
      <p:pic>
        <p:nvPicPr>
          <p:cNvPr id="6153" name="Picture 9" descr="http://upload.wikimedia.org/wikipedia/en/7/71/Armando_Rever%C3%B3n.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477000" y="4452089"/>
            <a:ext cx="2416911" cy="193352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42198749"/>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Yucef</a:t>
            </a:r>
            <a:r>
              <a:rPr lang="en-US" dirty="0" smtClean="0"/>
              <a:t> </a:t>
            </a:r>
            <a:r>
              <a:rPr lang="en-US" dirty="0" err="1" smtClean="0"/>
              <a:t>Merhi</a:t>
            </a:r>
            <a:endParaRPr lang="en-US" dirty="0"/>
          </a:p>
        </p:txBody>
      </p:sp>
      <p:sp>
        <p:nvSpPr>
          <p:cNvPr id="3" name="Content Placeholder 2"/>
          <p:cNvSpPr>
            <a:spLocks noGrp="1"/>
          </p:cNvSpPr>
          <p:nvPr>
            <p:ph sz="quarter" idx="1"/>
          </p:nvPr>
        </p:nvSpPr>
        <p:spPr>
          <a:xfrm>
            <a:off x="301752" y="1527048"/>
            <a:ext cx="4879848" cy="4568952"/>
          </a:xfrm>
        </p:spPr>
        <p:txBody>
          <a:bodyPr>
            <a:normAutofit fontScale="92500" lnSpcReduction="20000"/>
          </a:bodyPr>
          <a:lstStyle/>
          <a:p>
            <a:r>
              <a:rPr lang="en-US" dirty="0" err="1"/>
              <a:t>Yucef</a:t>
            </a:r>
            <a:r>
              <a:rPr lang="en-US" dirty="0"/>
              <a:t> </a:t>
            </a:r>
            <a:r>
              <a:rPr lang="en-US" dirty="0" err="1"/>
              <a:t>Merhi</a:t>
            </a:r>
            <a:r>
              <a:rPr lang="en-US" dirty="0"/>
              <a:t> is a poet, and artist who pioneered digital art in Venezuela. </a:t>
            </a:r>
            <a:endParaRPr lang="en-US" dirty="0" smtClean="0"/>
          </a:p>
          <a:p>
            <a:r>
              <a:rPr lang="en-US" dirty="0" err="1" smtClean="0"/>
              <a:t>Merhi</a:t>
            </a:r>
            <a:r>
              <a:rPr lang="en-US" dirty="0" smtClean="0"/>
              <a:t> </a:t>
            </a:r>
            <a:r>
              <a:rPr lang="en-US" dirty="0"/>
              <a:t>has produced a wide range of works that use electronic circuits, computers, and other devices to present his poetry. </a:t>
            </a:r>
            <a:endParaRPr lang="en-US" dirty="0" smtClean="0"/>
          </a:p>
          <a:p>
            <a:r>
              <a:rPr lang="en-US" dirty="0" smtClean="0"/>
              <a:t>He </a:t>
            </a:r>
            <a:r>
              <a:rPr lang="en-US" dirty="0"/>
              <a:t>created a “Poetic Clock”, a machine that converts time into poetry which generates around 86 different poems a day!</a:t>
            </a:r>
          </a:p>
        </p:txBody>
      </p:sp>
      <p:pic>
        <p:nvPicPr>
          <p:cNvPr id="1026" name="Picture 2" descr="http://upload.wikimedia.org/wikipedia/commons/thumb/7/7b/Yucef_Merhi.jpg/255px-Yucef_Merhi.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53200" y="1295400"/>
            <a:ext cx="2428875" cy="3648076"/>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mbf.blogs.com/.a/6a00d83451ba1e69e20120a567f14e970c-800wi"/>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00326" y="3705504"/>
            <a:ext cx="3489841" cy="261909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5877688" y="6323554"/>
            <a:ext cx="3048000" cy="381001"/>
          </a:xfrm>
          <a:prstGeom prst="rect">
            <a:avLst/>
          </a:prstGeom>
          <a:noFill/>
        </p:spPr>
        <p:txBody>
          <a:bodyPr wrap="square" rtlCol="0">
            <a:spAutoFit/>
          </a:bodyPr>
          <a:lstStyle/>
          <a:p>
            <a:r>
              <a:rPr lang="en-US" dirty="0" smtClean="0"/>
              <a:t>Poetic Clock</a:t>
            </a:r>
            <a:endParaRPr lang="en-US" dirty="0"/>
          </a:p>
        </p:txBody>
      </p:sp>
    </p:spTree>
    <p:extLst>
      <p:ext uri="{BB962C8B-B14F-4D97-AF65-F5344CB8AC3E}">
        <p14:creationId xmlns:p14="http://schemas.microsoft.com/office/powerpoint/2010/main" xmlns="" val="3002997776"/>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descr="C:\Users\Mina\AppData\Local\Microsoft\Windows\Temporary Internet Files\Content.IE5\NUVIUCKF\MC900161808[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43400" y="4513812"/>
            <a:ext cx="2800611" cy="236688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US" dirty="0" smtClean="0"/>
              <a:t>Conclusion- Venezuelan Popular Culture</a:t>
            </a:r>
            <a:endParaRPr lang="en-US" dirty="0"/>
          </a:p>
        </p:txBody>
      </p:sp>
      <p:sp>
        <p:nvSpPr>
          <p:cNvPr id="3" name="Content Placeholder 2"/>
          <p:cNvSpPr>
            <a:spLocks noGrp="1"/>
          </p:cNvSpPr>
          <p:nvPr>
            <p:ph sz="quarter" idx="1"/>
          </p:nvPr>
        </p:nvSpPr>
        <p:spPr/>
        <p:txBody>
          <a:bodyPr/>
          <a:lstStyle/>
          <a:p>
            <a:r>
              <a:rPr lang="en-US" dirty="0" smtClean="0"/>
              <a:t>Venezuela is full of culture and is thriving. There are many artists, actors, and singers in Venezuela. I had no idea so many famous people came from Venezuela. I enjoyed comparing and contrasting what’s popular in Venezuela versus here in America. Talking to people from Venezuela really gave me first-hand knowledge of what it’s like to live there. Venezuela takes pride in all of their musical and artistic achievements.   </a:t>
            </a:r>
          </a:p>
        </p:txBody>
      </p:sp>
    </p:spTree>
    <p:extLst>
      <p:ext uri="{BB962C8B-B14F-4D97-AF65-F5344CB8AC3E}">
        <p14:creationId xmlns:p14="http://schemas.microsoft.com/office/powerpoint/2010/main" xmlns="" val="2624109150"/>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Spanish Vocabulary</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xmlns="" val="3663616739"/>
              </p:ext>
            </p:extLst>
          </p:nvPr>
        </p:nvGraphicFramePr>
        <p:xfrm>
          <a:off x="301625" y="1527175"/>
          <a:ext cx="8504238" cy="4348480"/>
        </p:xfrm>
        <a:graphic>
          <a:graphicData uri="http://schemas.openxmlformats.org/drawingml/2006/table">
            <a:tbl>
              <a:tblPr firstRow="1" bandRow="1">
                <a:tableStyleId>{5C22544A-7EE6-4342-B048-85BDC9FD1C3A}</a:tableStyleId>
              </a:tblPr>
              <a:tblGrid>
                <a:gridCol w="4252119"/>
                <a:gridCol w="4252119"/>
              </a:tblGrid>
              <a:tr h="370840">
                <a:tc>
                  <a:txBody>
                    <a:bodyPr/>
                    <a:lstStyle/>
                    <a:p>
                      <a:r>
                        <a:rPr lang="en-US" dirty="0" smtClean="0"/>
                        <a:t>Spanish</a:t>
                      </a:r>
                      <a:endParaRPr lang="en-US" dirty="0"/>
                    </a:p>
                  </a:txBody>
                  <a:tcPr/>
                </a:tc>
                <a:tc>
                  <a:txBody>
                    <a:bodyPr/>
                    <a:lstStyle/>
                    <a:p>
                      <a:r>
                        <a:rPr lang="en-US" dirty="0" smtClean="0"/>
                        <a:t>English</a:t>
                      </a:r>
                      <a:endParaRPr lang="en-US" dirty="0"/>
                    </a:p>
                  </a:txBody>
                  <a:tcPr/>
                </a:tc>
              </a:tr>
              <a:tr h="370840">
                <a:tc>
                  <a:txBody>
                    <a:bodyPr/>
                    <a:lstStyle/>
                    <a:p>
                      <a:r>
                        <a:rPr lang="en-US" dirty="0" smtClean="0"/>
                        <a:t>La </a:t>
                      </a:r>
                      <a:r>
                        <a:rPr lang="en-US" dirty="0" err="1" smtClean="0"/>
                        <a:t>Galería</a:t>
                      </a:r>
                      <a:r>
                        <a:rPr lang="en-US" dirty="0" smtClean="0"/>
                        <a:t> de Arte </a:t>
                      </a:r>
                      <a:r>
                        <a:rPr lang="en-US" dirty="0" err="1" smtClean="0"/>
                        <a:t>Nacional</a:t>
                      </a:r>
                      <a:endParaRPr lang="en-US" dirty="0"/>
                    </a:p>
                  </a:txBody>
                  <a:tcPr/>
                </a:tc>
                <a:tc>
                  <a:txBody>
                    <a:bodyPr/>
                    <a:lstStyle/>
                    <a:p>
                      <a:r>
                        <a:rPr lang="en-US" dirty="0" smtClean="0"/>
                        <a:t>The Gallery of Art</a:t>
                      </a:r>
                      <a:endParaRPr lang="en-US" dirty="0"/>
                    </a:p>
                  </a:txBody>
                  <a:tcPr/>
                </a:tc>
              </a:tr>
              <a:tr h="370840">
                <a:tc>
                  <a:txBody>
                    <a:bodyPr/>
                    <a:lstStyle/>
                    <a:p>
                      <a:r>
                        <a:rPr lang="en-US" baseline="0" dirty="0" smtClean="0"/>
                        <a:t>La </a:t>
                      </a:r>
                      <a:r>
                        <a:rPr lang="en-US" baseline="0" dirty="0" err="1" smtClean="0"/>
                        <a:t>Flor</a:t>
                      </a:r>
                      <a:r>
                        <a:rPr lang="en-US" baseline="0" dirty="0" smtClean="0"/>
                        <a:t> de Venezuela</a:t>
                      </a:r>
                      <a:endParaRPr lang="en-US" dirty="0"/>
                    </a:p>
                  </a:txBody>
                  <a:tcPr/>
                </a:tc>
                <a:tc>
                  <a:txBody>
                    <a:bodyPr/>
                    <a:lstStyle/>
                    <a:p>
                      <a:r>
                        <a:rPr lang="en-US" dirty="0" smtClean="0"/>
                        <a:t>The Flower of Venezuela</a:t>
                      </a:r>
                      <a:endParaRPr lang="en-US" dirty="0"/>
                    </a:p>
                  </a:txBody>
                  <a:tcPr/>
                </a:tc>
              </a:tr>
              <a:tr h="370840">
                <a:tc>
                  <a:txBody>
                    <a:bodyPr/>
                    <a:lstStyle/>
                    <a:p>
                      <a:r>
                        <a:rPr lang="en-US" dirty="0" smtClean="0"/>
                        <a:t>La </a:t>
                      </a:r>
                      <a:r>
                        <a:rPr lang="en-US" dirty="0" err="1" smtClean="0"/>
                        <a:t>impresionista</a:t>
                      </a:r>
                      <a:endParaRPr lang="en-US" dirty="0"/>
                    </a:p>
                  </a:txBody>
                  <a:tcPr/>
                </a:tc>
                <a:tc>
                  <a:txBody>
                    <a:bodyPr/>
                    <a:lstStyle/>
                    <a:p>
                      <a:r>
                        <a:rPr lang="en-US" dirty="0" smtClean="0"/>
                        <a:t>The impressionist</a:t>
                      </a:r>
                      <a:endParaRPr lang="en-US" dirty="0"/>
                    </a:p>
                  </a:txBody>
                  <a:tcPr/>
                </a:tc>
              </a:tr>
              <a:tr h="370840">
                <a:tc>
                  <a:txBody>
                    <a:bodyPr/>
                    <a:lstStyle/>
                    <a:p>
                      <a:r>
                        <a:rPr lang="en-US" dirty="0" smtClean="0"/>
                        <a:t>La </a:t>
                      </a:r>
                      <a:r>
                        <a:rPr lang="en-US" dirty="0" err="1" smtClean="0"/>
                        <a:t>poeta</a:t>
                      </a:r>
                      <a:endParaRPr lang="en-US" dirty="0"/>
                    </a:p>
                  </a:txBody>
                  <a:tcPr/>
                </a:tc>
                <a:tc>
                  <a:txBody>
                    <a:bodyPr/>
                    <a:lstStyle/>
                    <a:p>
                      <a:r>
                        <a:rPr lang="en-US" dirty="0" smtClean="0"/>
                        <a:t>The</a:t>
                      </a:r>
                      <a:r>
                        <a:rPr lang="en-US" baseline="0" dirty="0" smtClean="0"/>
                        <a:t> p</a:t>
                      </a:r>
                      <a:r>
                        <a:rPr lang="en-US" dirty="0" smtClean="0"/>
                        <a:t>oet</a:t>
                      </a:r>
                      <a:endParaRPr lang="en-US" dirty="0"/>
                    </a:p>
                  </a:txBody>
                  <a:tcPr/>
                </a:tc>
              </a:tr>
              <a:tr h="370840">
                <a:tc>
                  <a:txBody>
                    <a:bodyPr/>
                    <a:lstStyle/>
                    <a:p>
                      <a:r>
                        <a:rPr lang="en-US" dirty="0" err="1" smtClean="0"/>
                        <a:t>Ilusión</a:t>
                      </a:r>
                      <a:r>
                        <a:rPr lang="en-US" dirty="0" smtClean="0"/>
                        <a:t> </a:t>
                      </a:r>
                      <a:r>
                        <a:rPr lang="en-US" dirty="0" err="1" smtClean="0"/>
                        <a:t>óptica</a:t>
                      </a:r>
                      <a:endParaRPr lang="en-US" dirty="0"/>
                    </a:p>
                  </a:txBody>
                  <a:tcPr/>
                </a:tc>
                <a:tc>
                  <a:txBody>
                    <a:bodyPr/>
                    <a:lstStyle/>
                    <a:p>
                      <a:r>
                        <a:rPr lang="en-US" dirty="0" smtClean="0"/>
                        <a:t>Optical Illusion</a:t>
                      </a:r>
                      <a:endParaRPr lang="en-US" dirty="0"/>
                    </a:p>
                  </a:txBody>
                  <a:tcPr/>
                </a:tc>
              </a:tr>
              <a:tr h="370840">
                <a:tc>
                  <a:txBody>
                    <a:bodyPr/>
                    <a:lstStyle/>
                    <a:p>
                      <a:r>
                        <a:rPr lang="en-US" dirty="0" smtClean="0"/>
                        <a:t>Fine Arts</a:t>
                      </a:r>
                      <a:endParaRPr lang="en-US" dirty="0"/>
                    </a:p>
                  </a:txBody>
                  <a:tcPr/>
                </a:tc>
                <a:tc>
                  <a:txBody>
                    <a:bodyPr/>
                    <a:lstStyle/>
                    <a:p>
                      <a:r>
                        <a:rPr lang="en-US" dirty="0" smtClean="0"/>
                        <a:t>Las </a:t>
                      </a:r>
                      <a:r>
                        <a:rPr lang="en-US" dirty="0" err="1" smtClean="0"/>
                        <a:t>Bellas</a:t>
                      </a:r>
                      <a:r>
                        <a:rPr lang="en-US" dirty="0" smtClean="0"/>
                        <a:t> </a:t>
                      </a:r>
                      <a:r>
                        <a:rPr lang="en-US" dirty="0" err="1" smtClean="0"/>
                        <a:t>Artes</a:t>
                      </a:r>
                      <a:endParaRPr lang="en-US" dirty="0"/>
                    </a:p>
                  </a:txBody>
                  <a:tcPr/>
                </a:tc>
              </a:tr>
              <a:tr h="370840">
                <a:tc>
                  <a:txBody>
                    <a:bodyPr/>
                    <a:lstStyle/>
                    <a:p>
                      <a:r>
                        <a:rPr lang="en-US" dirty="0" smtClean="0"/>
                        <a:t>La </a:t>
                      </a:r>
                      <a:r>
                        <a:rPr lang="en-US" dirty="0" err="1" smtClean="0"/>
                        <a:t>Catiras</a:t>
                      </a:r>
                      <a:endParaRPr lang="en-US" dirty="0"/>
                    </a:p>
                  </a:txBody>
                  <a:tcPr/>
                </a:tc>
                <a:tc>
                  <a:txBody>
                    <a:bodyPr/>
                    <a:lstStyle/>
                    <a:p>
                      <a:r>
                        <a:rPr lang="en-US" dirty="0" smtClean="0"/>
                        <a:t>Blondes</a:t>
                      </a:r>
                      <a:endParaRPr lang="en-US" dirty="0"/>
                    </a:p>
                  </a:txBody>
                  <a:tcPr/>
                </a:tc>
              </a:tr>
              <a:tr h="370840">
                <a:tc>
                  <a:txBody>
                    <a:bodyPr/>
                    <a:lstStyle/>
                    <a:p>
                      <a:r>
                        <a:rPr lang="en-US" dirty="0" smtClean="0"/>
                        <a:t>Los</a:t>
                      </a:r>
                      <a:r>
                        <a:rPr lang="en-US" baseline="0" dirty="0" smtClean="0"/>
                        <a:t> llanos</a:t>
                      </a:r>
                      <a:endParaRPr lang="en-US" dirty="0"/>
                    </a:p>
                  </a:txBody>
                  <a:tcPr/>
                </a:tc>
                <a:tc>
                  <a:txBody>
                    <a:bodyPr/>
                    <a:lstStyle/>
                    <a:p>
                      <a:r>
                        <a:rPr lang="en-US" dirty="0" smtClean="0"/>
                        <a:t>The</a:t>
                      </a:r>
                      <a:r>
                        <a:rPr lang="en-US" baseline="0" dirty="0" smtClean="0"/>
                        <a:t> plains</a:t>
                      </a:r>
                      <a:endParaRPr lang="en-US" dirty="0"/>
                    </a:p>
                  </a:txBody>
                  <a:tcPr/>
                </a:tc>
              </a:tr>
              <a:tr h="370840">
                <a:tc>
                  <a:txBody>
                    <a:bodyPr/>
                    <a:lstStyle/>
                    <a:p>
                      <a:r>
                        <a:rPr lang="en-US" dirty="0" err="1" smtClean="0"/>
                        <a:t>Joropo</a:t>
                      </a:r>
                      <a:endParaRPr lang="en-US" dirty="0"/>
                    </a:p>
                  </a:txBody>
                  <a:tcPr/>
                </a:tc>
                <a:tc>
                  <a:txBody>
                    <a:bodyPr/>
                    <a:lstStyle/>
                    <a:p>
                      <a:r>
                        <a:rPr lang="en-US" dirty="0" smtClean="0"/>
                        <a:t>Genre of music from the rural</a:t>
                      </a:r>
                      <a:r>
                        <a:rPr lang="en-US" baseline="0" dirty="0" smtClean="0"/>
                        <a:t> plains of Venezuela</a:t>
                      </a:r>
                      <a:endParaRPr lang="en-US" dirty="0"/>
                    </a:p>
                  </a:txBody>
                  <a:tcPr/>
                </a:tc>
              </a:tr>
              <a:tr h="370840">
                <a:tc>
                  <a:txBody>
                    <a:bodyPr/>
                    <a:lstStyle/>
                    <a:p>
                      <a:r>
                        <a:rPr lang="en-US" dirty="0" err="1" smtClean="0"/>
                        <a:t>Gaita</a:t>
                      </a:r>
                      <a:endParaRPr lang="en-US" dirty="0"/>
                    </a:p>
                  </a:txBody>
                  <a:tcPr/>
                </a:tc>
                <a:tc>
                  <a:txBody>
                    <a:bodyPr/>
                    <a:lstStyle/>
                    <a:p>
                      <a:r>
                        <a:rPr lang="en-US" dirty="0" smtClean="0"/>
                        <a:t>Venezuelan Christmas</a:t>
                      </a:r>
                      <a:r>
                        <a:rPr lang="en-US" baseline="0" dirty="0" smtClean="0"/>
                        <a:t> folk music</a:t>
                      </a:r>
                      <a:endParaRPr lang="en-US" dirty="0"/>
                    </a:p>
                  </a:txBody>
                  <a:tcPr/>
                </a:tc>
              </a:tr>
            </a:tbl>
          </a:graphicData>
        </a:graphic>
      </p:graphicFrame>
    </p:spTree>
    <p:extLst>
      <p:ext uri="{BB962C8B-B14F-4D97-AF65-F5344CB8AC3E}">
        <p14:creationId xmlns:p14="http://schemas.microsoft.com/office/powerpoint/2010/main" xmlns="" val="275693548"/>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Citations for Information</a:t>
            </a:r>
            <a:endParaRPr lang="en-US" dirty="0"/>
          </a:p>
        </p:txBody>
      </p:sp>
      <p:sp>
        <p:nvSpPr>
          <p:cNvPr id="6" name="Content Placeholder 5"/>
          <p:cNvSpPr>
            <a:spLocks noGrp="1"/>
          </p:cNvSpPr>
          <p:nvPr>
            <p:ph sz="quarter" idx="1"/>
          </p:nvPr>
        </p:nvSpPr>
        <p:spPr/>
        <p:txBody>
          <a:bodyPr>
            <a:normAutofit fontScale="55000" lnSpcReduction="20000"/>
          </a:bodyPr>
          <a:lstStyle/>
          <a:p>
            <a:r>
              <a:rPr lang="en-US" dirty="0">
                <a:hlinkClick r:id="rId2"/>
              </a:rPr>
              <a:t>http://en.wikipedia.org/wiki/Venezuela</a:t>
            </a:r>
          </a:p>
          <a:p>
            <a:r>
              <a:rPr lang="en-US" dirty="0" smtClean="0">
                <a:hlinkClick r:id="rId2"/>
              </a:rPr>
              <a:t>http://en.wikipedia.org/wiki/Joropo</a:t>
            </a:r>
            <a:endParaRPr lang="en-US" dirty="0" smtClean="0"/>
          </a:p>
          <a:p>
            <a:r>
              <a:rPr lang="en-US" dirty="0" smtClean="0">
                <a:hlinkClick r:id="rId3"/>
              </a:rPr>
              <a:t>http://en.wikipedia.org/wiki/Music_of_Venezuela</a:t>
            </a:r>
            <a:endParaRPr lang="en-US" dirty="0" smtClean="0"/>
          </a:p>
          <a:p>
            <a:r>
              <a:rPr lang="en-US" dirty="0" smtClean="0">
                <a:hlinkClick r:id="rId4"/>
              </a:rPr>
              <a:t>http://www.everyculture.com/To-Z/Venezuela.html</a:t>
            </a:r>
            <a:endParaRPr lang="en-US" dirty="0" smtClean="0"/>
          </a:p>
          <a:p>
            <a:r>
              <a:rPr lang="en-US" dirty="0">
                <a:hlinkClick r:id="rId5"/>
              </a:rPr>
              <a:t>http://</a:t>
            </a:r>
            <a:r>
              <a:rPr lang="en-US" dirty="0" smtClean="0">
                <a:hlinkClick r:id="rId5"/>
              </a:rPr>
              <a:t>www.youtube.com/watch?v=s6vPkfWmrgE</a:t>
            </a:r>
            <a:endParaRPr lang="en-US" dirty="0" smtClean="0"/>
          </a:p>
          <a:p>
            <a:r>
              <a:rPr lang="en-US" dirty="0">
                <a:hlinkClick r:id="rId6"/>
              </a:rPr>
              <a:t>http://</a:t>
            </a:r>
            <a:r>
              <a:rPr lang="en-US" dirty="0" smtClean="0">
                <a:hlinkClick r:id="rId6"/>
              </a:rPr>
              <a:t>en.wikipedia.org/wiki/List_of_Venezuelan_films</a:t>
            </a:r>
            <a:endParaRPr lang="en-US" dirty="0" smtClean="0"/>
          </a:p>
          <a:p>
            <a:r>
              <a:rPr lang="en-US" dirty="0" smtClean="0">
                <a:hlinkClick r:id="rId7"/>
              </a:rPr>
              <a:t>http</a:t>
            </a:r>
            <a:r>
              <a:rPr lang="en-US" dirty="0">
                <a:hlinkClick r:id="rId7"/>
              </a:rPr>
              <a:t>://</a:t>
            </a:r>
            <a:r>
              <a:rPr lang="en-US" dirty="0" smtClean="0">
                <a:hlinkClick r:id="rId7"/>
              </a:rPr>
              <a:t>www.viki.com/country/ve</a:t>
            </a:r>
            <a:endParaRPr lang="en-US" dirty="0" smtClean="0"/>
          </a:p>
          <a:p>
            <a:r>
              <a:rPr lang="en-US" dirty="0">
                <a:hlinkClick r:id="rId8"/>
              </a:rPr>
              <a:t>http://</a:t>
            </a:r>
            <a:r>
              <a:rPr lang="en-US" dirty="0" smtClean="0">
                <a:hlinkClick r:id="rId8"/>
              </a:rPr>
              <a:t>www.tvguide.com/listings/</a:t>
            </a:r>
            <a:endParaRPr lang="en-US" dirty="0"/>
          </a:p>
          <a:p>
            <a:r>
              <a:rPr lang="en-US" dirty="0" smtClean="0">
                <a:hlinkClick r:id="rId6"/>
              </a:rPr>
              <a:t>http</a:t>
            </a:r>
            <a:r>
              <a:rPr lang="en-US" dirty="0">
                <a:hlinkClick r:id="rId6"/>
              </a:rPr>
              <a:t>://</a:t>
            </a:r>
            <a:r>
              <a:rPr lang="en-US" dirty="0" smtClean="0">
                <a:hlinkClick r:id="rId6"/>
              </a:rPr>
              <a:t>en.wikipedia.org/wiki/List_of_Venezuelan_films</a:t>
            </a:r>
            <a:endParaRPr lang="en-US" dirty="0" smtClean="0"/>
          </a:p>
          <a:p>
            <a:r>
              <a:rPr lang="en-US" dirty="0" smtClean="0"/>
              <a:t>livemocha.com</a:t>
            </a:r>
          </a:p>
          <a:p>
            <a:r>
              <a:rPr lang="en-US" dirty="0" smtClean="0">
                <a:hlinkClick r:id="rId9"/>
              </a:rPr>
              <a:t>http</a:t>
            </a:r>
            <a:r>
              <a:rPr lang="en-US" dirty="0">
                <a:hlinkClick r:id="rId9"/>
              </a:rPr>
              <a:t>://</a:t>
            </a:r>
            <a:r>
              <a:rPr lang="en-US" dirty="0" smtClean="0">
                <a:hlinkClick r:id="rId9"/>
              </a:rPr>
              <a:t>www.britannica.com/EBchecked/topic/207246/Museum-of-Fine-Arts</a:t>
            </a:r>
            <a:endParaRPr lang="en-US" dirty="0" smtClean="0"/>
          </a:p>
          <a:p>
            <a:r>
              <a:rPr lang="en-US" dirty="0" smtClean="0">
                <a:hlinkClick r:id="rId10"/>
              </a:rPr>
              <a:t>http</a:t>
            </a:r>
            <a:r>
              <a:rPr lang="en-US" dirty="0">
                <a:hlinkClick r:id="rId10"/>
              </a:rPr>
              <a:t>://</a:t>
            </a:r>
            <a:r>
              <a:rPr lang="en-US" dirty="0" smtClean="0">
                <a:hlinkClick r:id="rId10"/>
              </a:rPr>
              <a:t>en.wikipedia.org/wiki/Yucef_Merhi</a:t>
            </a:r>
            <a:endParaRPr lang="en-US" dirty="0" smtClean="0"/>
          </a:p>
          <a:p>
            <a:r>
              <a:rPr lang="en-US" dirty="0" smtClean="0">
                <a:hlinkClick r:id="rId11"/>
              </a:rPr>
              <a:t>http</a:t>
            </a:r>
            <a:r>
              <a:rPr lang="en-US" dirty="0">
                <a:hlinkClick r:id="rId11"/>
              </a:rPr>
              <a:t>://</a:t>
            </a:r>
            <a:r>
              <a:rPr lang="en-US" dirty="0" smtClean="0">
                <a:hlinkClick r:id="rId11"/>
              </a:rPr>
              <a:t>en.wikipedia.org/wiki/Armando_Rever%C3%B3n</a:t>
            </a:r>
            <a:endParaRPr lang="en-US" dirty="0" smtClean="0"/>
          </a:p>
          <a:p>
            <a:endParaRPr lang="en-US" dirty="0" smtClean="0"/>
          </a:p>
          <a:p>
            <a:r>
              <a:rPr lang="en-US" dirty="0">
                <a:hlinkClick r:id="rId12"/>
              </a:rPr>
              <a:t>http://</a:t>
            </a:r>
            <a:r>
              <a:rPr lang="en-US" dirty="0" smtClean="0">
                <a:hlinkClick r:id="rId12"/>
              </a:rPr>
              <a:t>www.ediplomat.com/np/cultural_etiquette/ce_ve.htm</a:t>
            </a:r>
            <a:endParaRPr lang="en-US" dirty="0"/>
          </a:p>
          <a:p>
            <a:r>
              <a:rPr lang="en-US" dirty="0" smtClean="0">
                <a:hlinkClick r:id="rId13"/>
              </a:rPr>
              <a:t>http</a:t>
            </a:r>
            <a:r>
              <a:rPr lang="en-US" dirty="0">
                <a:hlinkClick r:id="rId13"/>
              </a:rPr>
              <a:t>://</a:t>
            </a:r>
            <a:r>
              <a:rPr lang="en-US" dirty="0" smtClean="0">
                <a:hlinkClick r:id="rId13"/>
              </a:rPr>
              <a:t>tvtropes.org/pmwiki/pmwiki.php/UsefulNotes/Venezuela</a:t>
            </a:r>
            <a:endParaRPr lang="en-US" dirty="0" smtClean="0"/>
          </a:p>
          <a:p>
            <a:r>
              <a:rPr lang="en-US" dirty="0">
                <a:hlinkClick r:id="rId14"/>
              </a:rPr>
              <a:t>http://</a:t>
            </a:r>
            <a:r>
              <a:rPr lang="en-US" dirty="0" smtClean="0">
                <a:hlinkClick r:id="rId14"/>
              </a:rPr>
              <a:t>en.wikipedia.org/wiki/School_uniform</a:t>
            </a:r>
            <a:endParaRPr lang="en-US" dirty="0" smtClean="0"/>
          </a:p>
          <a:p>
            <a:r>
              <a:rPr lang="en-US" dirty="0"/>
              <a:t>http://en.wikipedia.org/wiki/Franco_De_Vita</a:t>
            </a:r>
            <a:br>
              <a:rPr lang="en-US" dirty="0"/>
            </a:br>
            <a:r>
              <a:rPr lang="en-US" dirty="0">
                <a:hlinkClick r:id="rId15"/>
              </a:rPr>
              <a:t>http://carnaval.com/venezuela/music</a:t>
            </a:r>
            <a:r>
              <a:rPr lang="en-US" dirty="0" smtClean="0">
                <a:hlinkClick r:id="rId15"/>
              </a:rPr>
              <a:t>/</a:t>
            </a:r>
            <a:endParaRPr lang="en-US" dirty="0" smtClean="0"/>
          </a:p>
          <a:p>
            <a:pPr marL="0" indent="0">
              <a:buNone/>
            </a:pPr>
            <a:endParaRPr lang="en-US" dirty="0" smtClean="0"/>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Citations for Pictures</a:t>
            </a:r>
            <a:endParaRPr lang="en-US" dirty="0"/>
          </a:p>
        </p:txBody>
      </p:sp>
      <p:sp>
        <p:nvSpPr>
          <p:cNvPr id="3" name="Content Placeholder 2"/>
          <p:cNvSpPr>
            <a:spLocks noGrp="1"/>
          </p:cNvSpPr>
          <p:nvPr>
            <p:ph sz="quarter" idx="1"/>
          </p:nvPr>
        </p:nvSpPr>
        <p:spPr>
          <a:xfrm>
            <a:off x="301752" y="1600200"/>
            <a:ext cx="8503920" cy="4498848"/>
          </a:xfrm>
        </p:spPr>
        <p:txBody>
          <a:bodyPr>
            <a:normAutofit fontScale="62500" lnSpcReduction="20000"/>
          </a:bodyPr>
          <a:lstStyle/>
          <a:p>
            <a:r>
              <a:rPr lang="en-US" dirty="0" smtClean="0"/>
              <a:t>http://www.colibrimusic.com/cuatro.jpg </a:t>
            </a:r>
          </a:p>
          <a:p>
            <a:r>
              <a:rPr lang="en-US" dirty="0" smtClean="0"/>
              <a:t>http://chipmusic.org/forums/topic/3042/micro-gaita-2010-compilation-venezuelan-christmas-holidays/ </a:t>
            </a:r>
          </a:p>
          <a:p>
            <a:r>
              <a:rPr lang="en-US" dirty="0" smtClean="0">
                <a:hlinkClick r:id="rId2"/>
              </a:rPr>
              <a:t>http://www.flagsinformation.com/venezuelan-flag.png</a:t>
            </a:r>
            <a:endParaRPr lang="en-US" dirty="0" smtClean="0"/>
          </a:p>
          <a:p>
            <a:r>
              <a:rPr lang="en-US" dirty="0" smtClean="0">
                <a:hlinkClick r:id="rId3"/>
              </a:rPr>
              <a:t>http://www.lifemusic.org.uk/wp-content/uploads/2010/04/Umbrella-Life-Music1.jpg</a:t>
            </a:r>
            <a:endParaRPr lang="en-US" dirty="0" smtClean="0"/>
          </a:p>
          <a:p>
            <a:r>
              <a:rPr lang="en-US" dirty="0" smtClean="0">
                <a:hlinkClick r:id="rId4"/>
              </a:rPr>
              <a:t>http://cdn.tradebit.org/usr/mp3-album/pub/9002/493/493229/49322905.jpg</a:t>
            </a:r>
            <a:endParaRPr lang="en-US" dirty="0" smtClean="0"/>
          </a:p>
          <a:p>
            <a:r>
              <a:rPr lang="en-US" dirty="0" smtClean="0">
                <a:hlinkClick r:id="rId5"/>
              </a:rPr>
              <a:t>http://media.ticketmaster.com/tm/en-us/dbimages/105895a.jpg</a:t>
            </a:r>
            <a:endParaRPr lang="en-US" dirty="0" smtClean="0"/>
          </a:p>
          <a:p>
            <a:r>
              <a:rPr lang="en-US" dirty="0" smtClean="0">
                <a:hlinkClick r:id="rId6"/>
              </a:rPr>
              <a:t>http://img2.timeinc.net/people/i/2012/news/120723/mariah-carey-300.jpg</a:t>
            </a:r>
            <a:endParaRPr lang="en-US" dirty="0" smtClean="0"/>
          </a:p>
          <a:p>
            <a:r>
              <a:rPr lang="en-US" dirty="0" smtClean="0">
                <a:hlinkClick r:id="rId7"/>
              </a:rPr>
              <a:t>http://www.rctv.net/wp-content/uploads/2012/09/Ricardo-Montaner-1.jpg</a:t>
            </a:r>
            <a:endParaRPr lang="en-US" dirty="0" smtClean="0"/>
          </a:p>
          <a:p>
            <a:r>
              <a:rPr lang="en-US" dirty="0" smtClean="0">
                <a:hlinkClick r:id="rId8"/>
              </a:rPr>
              <a:t>http://static.musiciansfriend.com/derivates/19/001/222/806/DV020_Jpg_Jumbo_440531.162_large.jpg</a:t>
            </a:r>
            <a:endParaRPr lang="en-US" dirty="0"/>
          </a:p>
          <a:p>
            <a:r>
              <a:rPr lang="en-US" dirty="0" smtClean="0">
                <a:hlinkClick r:id="rId9"/>
              </a:rPr>
              <a:t>http</a:t>
            </a:r>
            <a:r>
              <a:rPr lang="en-US" dirty="0">
                <a:hlinkClick r:id="rId9"/>
              </a:rPr>
              <a:t>://</a:t>
            </a:r>
            <a:r>
              <a:rPr lang="en-US" dirty="0" smtClean="0">
                <a:hlinkClick r:id="rId9"/>
              </a:rPr>
              <a:t>www.askonasholt.co.uk/uploads/images/artists/simn-bolvar-symphony-orchestra-of-venezuela/NOHE5391.jpg</a:t>
            </a:r>
            <a:endParaRPr lang="en-US" dirty="0" smtClean="0"/>
          </a:p>
          <a:p>
            <a:r>
              <a:rPr lang="en-US" dirty="0">
                <a:hlinkClick r:id="rId10"/>
              </a:rPr>
              <a:t>http://</a:t>
            </a:r>
            <a:r>
              <a:rPr lang="en-US" dirty="0" smtClean="0">
                <a:hlinkClick r:id="rId10"/>
              </a:rPr>
              <a:t>iwatchmike.com/wp-content/uploads/2012/08/Hermano-movies1.jpg</a:t>
            </a:r>
            <a:endParaRPr lang="en-US" dirty="0" smtClean="0"/>
          </a:p>
          <a:p>
            <a:r>
              <a:rPr lang="en-US" dirty="0">
                <a:hlinkClick r:id="rId11"/>
              </a:rPr>
              <a:t>http://www.polyvore.com/cgi/img-thing?.</a:t>
            </a:r>
            <a:r>
              <a:rPr lang="en-US" dirty="0" smtClean="0">
                <a:hlinkClick r:id="rId11"/>
              </a:rPr>
              <a:t>out=jpg&amp;size=l&amp;tid=938196</a:t>
            </a:r>
            <a:endParaRPr lang="en-US" dirty="0" smtClean="0"/>
          </a:p>
          <a:p>
            <a:r>
              <a:rPr lang="en-US" dirty="0" smtClean="0">
                <a:hlinkClick r:id="rId12"/>
              </a:rPr>
              <a:t>www.teenagerjeans.com</a:t>
            </a:r>
            <a:endParaRPr lang="en-US" dirty="0" smtClean="0"/>
          </a:p>
          <a:p>
            <a:r>
              <a:rPr lang="en-US" dirty="0">
                <a:hlinkClick r:id="rId13"/>
              </a:rPr>
              <a:t>http://</a:t>
            </a:r>
            <a:r>
              <a:rPr lang="en-US" dirty="0" smtClean="0">
                <a:hlinkClick r:id="rId13"/>
              </a:rPr>
              <a:t>gringoadrift.files.wordpress.com/2010/07/p10307661.jpg</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Mina\AppData\Local\Microsoft\Windows\Temporary Internet Files\Content.IE5\AIXAB5CY\MC900441798[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5448" y="4218140"/>
            <a:ext cx="2743200" cy="25908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itle 4"/>
          <p:cNvSpPr>
            <a:spLocks noGrp="1"/>
          </p:cNvSpPr>
          <p:nvPr>
            <p:ph type="title"/>
          </p:nvPr>
        </p:nvSpPr>
        <p:spPr/>
        <p:txBody>
          <a:bodyPr/>
          <a:lstStyle/>
          <a:p>
            <a:pPr algn="ctr"/>
            <a:r>
              <a:rPr lang="en-US" dirty="0" smtClean="0"/>
              <a:t>Popular Music</a:t>
            </a:r>
            <a:endParaRPr lang="en-US" dirty="0"/>
          </a:p>
        </p:txBody>
      </p:sp>
      <p:sp>
        <p:nvSpPr>
          <p:cNvPr id="6" name="Content Placeholder 5"/>
          <p:cNvSpPr>
            <a:spLocks noGrp="1"/>
          </p:cNvSpPr>
          <p:nvPr>
            <p:ph sz="quarter" idx="1"/>
          </p:nvPr>
        </p:nvSpPr>
        <p:spPr/>
        <p:txBody>
          <a:bodyPr>
            <a:normAutofit/>
          </a:bodyPr>
          <a:lstStyle/>
          <a:p>
            <a:r>
              <a:rPr lang="en-US" dirty="0" smtClean="0"/>
              <a:t>Venezuela’s different styles of music comes from their mixture of different ethnicities/cultures ranging from:  African, Native Indigenous, Spanish, and even American and Caribbean.</a:t>
            </a:r>
          </a:p>
          <a:p>
            <a:r>
              <a:rPr lang="en-US" dirty="0" smtClean="0"/>
              <a:t>Music is how Venezuelans express their culture. They have many genres of music ranging from their native Joropo music, to modern pop music.</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Citations for Pictures</a:t>
            </a:r>
            <a:endParaRPr lang="en-US" dirty="0"/>
          </a:p>
        </p:txBody>
      </p:sp>
      <p:sp>
        <p:nvSpPr>
          <p:cNvPr id="3" name="Content Placeholder 2"/>
          <p:cNvSpPr>
            <a:spLocks noGrp="1"/>
          </p:cNvSpPr>
          <p:nvPr>
            <p:ph sz="quarter" idx="1"/>
          </p:nvPr>
        </p:nvSpPr>
        <p:spPr>
          <a:xfrm>
            <a:off x="301752" y="1600200"/>
            <a:ext cx="8503920" cy="4498848"/>
          </a:xfrm>
        </p:spPr>
        <p:txBody>
          <a:bodyPr>
            <a:normAutofit fontScale="55000" lnSpcReduction="20000"/>
          </a:bodyPr>
          <a:lstStyle/>
          <a:p>
            <a:r>
              <a:rPr lang="en-US" dirty="0">
                <a:hlinkClick r:id="rId2"/>
              </a:rPr>
              <a:t>http://</a:t>
            </a:r>
            <a:r>
              <a:rPr lang="en-US" dirty="0" smtClean="0">
                <a:hlinkClick r:id="rId2"/>
              </a:rPr>
              <a:t>t0.gstatic.com/images?q=tbn:ANd9GcRQCL2e8OO61mAJTfqkscqXvgehydGw9QGROopWOG8Hro-iq9T</a:t>
            </a:r>
            <a:endParaRPr lang="en-US" dirty="0" smtClean="0"/>
          </a:p>
          <a:p>
            <a:r>
              <a:rPr lang="en-US" dirty="0">
                <a:hlinkClick r:id="rId3"/>
              </a:rPr>
              <a:t>http://</a:t>
            </a:r>
            <a:r>
              <a:rPr lang="en-US" dirty="0" smtClean="0">
                <a:hlinkClick r:id="rId3"/>
              </a:rPr>
              <a:t>www.viki.com/channels/3286-la-voz-del-corazon</a:t>
            </a:r>
            <a:endParaRPr lang="en-US" dirty="0" smtClean="0"/>
          </a:p>
          <a:p>
            <a:r>
              <a:rPr lang="en-US" dirty="0">
                <a:hlinkClick r:id="rId4"/>
              </a:rPr>
              <a:t>http://ia.media-imdb.com/images/M/MV5BMTk3MjQ3MTEyOF5BMl5BanBnXkFtZTcwMDQxMDExNA@@._V1._SX214_CR0,0,214,314_.</a:t>
            </a:r>
            <a:r>
              <a:rPr lang="en-US" dirty="0" smtClean="0">
                <a:hlinkClick r:id="rId4"/>
              </a:rPr>
              <a:t>jpg</a:t>
            </a:r>
            <a:endParaRPr lang="en-US" dirty="0" smtClean="0"/>
          </a:p>
          <a:p>
            <a:r>
              <a:rPr lang="en-US" dirty="0">
                <a:hlinkClick r:id="rId5"/>
              </a:rPr>
              <a:t>http://</a:t>
            </a:r>
            <a:r>
              <a:rPr lang="en-US" dirty="0" smtClean="0">
                <a:hlinkClick r:id="rId5"/>
              </a:rPr>
              <a:t>www.marapets.com/rack.php</a:t>
            </a:r>
            <a:endParaRPr lang="en-US" dirty="0" smtClean="0"/>
          </a:p>
          <a:p>
            <a:r>
              <a:rPr lang="en-US" dirty="0">
                <a:hlinkClick r:id="rId6"/>
              </a:rPr>
              <a:t>http://</a:t>
            </a:r>
            <a:r>
              <a:rPr lang="en-US" dirty="0" smtClean="0">
                <a:hlinkClick r:id="rId6"/>
              </a:rPr>
              <a:t>tvtropes.org/pmwiki/pmwiki.php/UsefulNotes/Venezuela</a:t>
            </a:r>
            <a:endParaRPr lang="en-US" dirty="0" smtClean="0"/>
          </a:p>
          <a:p>
            <a:r>
              <a:rPr lang="en-US" dirty="0" smtClean="0">
                <a:hlinkClick r:id="rId7"/>
              </a:rPr>
              <a:t>www.informativovenezuela.com</a:t>
            </a:r>
            <a:endParaRPr lang="en-US" dirty="0" smtClean="0"/>
          </a:p>
          <a:p>
            <a:r>
              <a:rPr lang="en-US" dirty="0">
                <a:hlinkClick r:id="rId8"/>
              </a:rPr>
              <a:t>http://www.theboogaloo.org/2011/07/01/most-prestigious-fashion-brands</a:t>
            </a:r>
            <a:r>
              <a:rPr lang="en-US" dirty="0" smtClean="0">
                <a:hlinkClick r:id="rId8"/>
              </a:rPr>
              <a:t>/</a:t>
            </a:r>
            <a:endParaRPr lang="en-US" dirty="0" smtClean="0"/>
          </a:p>
          <a:p>
            <a:r>
              <a:rPr lang="en-US" dirty="0">
                <a:hlinkClick r:id="rId9"/>
              </a:rPr>
              <a:t>http://</a:t>
            </a:r>
            <a:r>
              <a:rPr lang="en-US" dirty="0" smtClean="0">
                <a:hlinkClick r:id="rId9"/>
              </a:rPr>
              <a:t>www.outletwise.com/uploads/product/front_img/Half-Sleeves-Two-Chest-Pocket-White-Shirt-3.JPG</a:t>
            </a:r>
            <a:endParaRPr lang="en-US" dirty="0" smtClean="0"/>
          </a:p>
          <a:p>
            <a:r>
              <a:rPr lang="en-US" dirty="0">
                <a:hlinkClick r:id="rId10"/>
              </a:rPr>
              <a:t>http://</a:t>
            </a:r>
            <a:r>
              <a:rPr lang="en-US" dirty="0" smtClean="0">
                <a:hlinkClick r:id="rId10"/>
              </a:rPr>
              <a:t>venezuelaladies.com/sitebuildercontent/sitebuilderpictures/a01.jpg</a:t>
            </a:r>
            <a:endParaRPr lang="en-US" dirty="0" smtClean="0"/>
          </a:p>
          <a:p>
            <a:r>
              <a:rPr lang="en-US" dirty="0">
                <a:hlinkClick r:id="rId11"/>
              </a:rPr>
              <a:t>http://</a:t>
            </a:r>
            <a:r>
              <a:rPr lang="en-US" dirty="0" smtClean="0">
                <a:hlinkClick r:id="rId11"/>
              </a:rPr>
              <a:t>25.media.tumblr.com/tumblr_mdzbifzuR61qk6icno1_500.jpg</a:t>
            </a:r>
            <a:endParaRPr lang="en-US" dirty="0" smtClean="0"/>
          </a:p>
          <a:p>
            <a:r>
              <a:rPr lang="en-US" dirty="0" smtClean="0">
                <a:hlinkClick r:id="rId12"/>
              </a:rPr>
              <a:t>www.ebay.co.uk</a:t>
            </a:r>
            <a:endParaRPr lang="en-US" dirty="0" smtClean="0"/>
          </a:p>
          <a:p>
            <a:r>
              <a:rPr lang="en-US" dirty="0">
                <a:hlinkClick r:id="rId13"/>
              </a:rPr>
              <a:t>http://</a:t>
            </a:r>
            <a:r>
              <a:rPr lang="en-US" dirty="0" smtClean="0">
                <a:hlinkClick r:id="rId13"/>
              </a:rPr>
              <a:t>3.imimg.com/data3/GQ/XL/MY-6471698/school-uniform-shirting-fabric-250x250.jpg</a:t>
            </a:r>
            <a:endParaRPr lang="en-US" dirty="0" smtClean="0"/>
          </a:p>
          <a:p>
            <a:r>
              <a:rPr lang="en-US" dirty="0">
                <a:hlinkClick r:id="rId14"/>
              </a:rPr>
              <a:t>http://</a:t>
            </a:r>
            <a:r>
              <a:rPr lang="en-US" dirty="0" smtClean="0">
                <a:hlinkClick r:id="rId14"/>
              </a:rPr>
              <a:t>www.vmfa.state.va.us/uploadedImages/VMFA/Exhibitions/2012/Chihuly/04_2749_deYoung_TNR_455.jpg</a:t>
            </a:r>
            <a:endParaRPr lang="en-US" dirty="0" smtClean="0"/>
          </a:p>
          <a:p>
            <a:r>
              <a:rPr lang="en-US" dirty="0"/>
              <a:t>http://gregcookland.com/journal/uploaded_images/picMFA2009-718946.jpg</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xmlns="" val="350198807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Citations for Pictures</a:t>
            </a:r>
            <a:endParaRPr lang="en-US" dirty="0"/>
          </a:p>
        </p:txBody>
      </p:sp>
      <p:sp>
        <p:nvSpPr>
          <p:cNvPr id="3" name="Content Placeholder 2"/>
          <p:cNvSpPr>
            <a:spLocks noGrp="1"/>
          </p:cNvSpPr>
          <p:nvPr>
            <p:ph sz="quarter" idx="1"/>
          </p:nvPr>
        </p:nvSpPr>
        <p:spPr/>
        <p:txBody>
          <a:bodyPr>
            <a:normAutofit fontScale="62500" lnSpcReduction="20000"/>
          </a:bodyPr>
          <a:lstStyle/>
          <a:p>
            <a:r>
              <a:rPr lang="en-US" dirty="0">
                <a:hlinkClick r:id="rId2"/>
              </a:rPr>
              <a:t>http://</a:t>
            </a:r>
            <a:r>
              <a:rPr lang="en-US" dirty="0" smtClean="0">
                <a:hlinkClick r:id="rId2"/>
              </a:rPr>
              <a:t>media-2.web.britannica.com/eb-media/81/20481-004-6C7B5FFF.jpg</a:t>
            </a:r>
            <a:endParaRPr lang="en-US" dirty="0" smtClean="0"/>
          </a:p>
          <a:p>
            <a:r>
              <a:rPr lang="en-US" dirty="0">
                <a:hlinkClick r:id="rId3"/>
              </a:rPr>
              <a:t>http://</a:t>
            </a:r>
            <a:r>
              <a:rPr lang="en-US" dirty="0" smtClean="0">
                <a:hlinkClick r:id="rId3"/>
              </a:rPr>
              <a:t>fashioninsideout.co.uk/wp-content/uploads/2012/11/airport5.jpg</a:t>
            </a:r>
            <a:endParaRPr lang="en-US" dirty="0" smtClean="0"/>
          </a:p>
          <a:p>
            <a:r>
              <a:rPr lang="en-US" dirty="0">
                <a:hlinkClick r:id="rId4"/>
              </a:rPr>
              <a:t>http://</a:t>
            </a:r>
            <a:r>
              <a:rPr lang="en-US" dirty="0" smtClean="0">
                <a:hlinkClick r:id="rId4"/>
              </a:rPr>
              <a:t>farm1.static.flickr.com/113/304400371_31a46c6d2e.jpg?v=0</a:t>
            </a:r>
            <a:endParaRPr lang="en-US" dirty="0" smtClean="0"/>
          </a:p>
          <a:p>
            <a:r>
              <a:rPr lang="en-US" dirty="0">
                <a:hlinkClick r:id="rId5"/>
              </a:rPr>
              <a:t>http://</a:t>
            </a:r>
            <a:r>
              <a:rPr lang="en-US" dirty="0" smtClean="0">
                <a:hlinkClick r:id="rId5"/>
              </a:rPr>
              <a:t>upload.wikimedia.org/wikipedia/commons/thumb/e/e0/Flor_de_venezuela_barquisimeto_lara.jpg/800px-Flor_de_venezuela_barquisimeto_lara.jpg</a:t>
            </a:r>
            <a:endParaRPr lang="en-US" dirty="0" smtClean="0"/>
          </a:p>
          <a:p>
            <a:r>
              <a:rPr lang="en-US" dirty="0">
                <a:hlinkClick r:id="rId6"/>
              </a:rPr>
              <a:t>http://2.bp.blogspot.com/_</a:t>
            </a:r>
            <a:r>
              <a:rPr lang="en-US" dirty="0" smtClean="0">
                <a:hlinkClick r:id="rId6"/>
              </a:rPr>
              <a:t>67LSfsUS06Y/TFeE7ZW_7RI/AAAAAAAAACY/9vF5EPmM91Q/s1600/fruto-vivas.jpg</a:t>
            </a:r>
            <a:endParaRPr lang="en-US" dirty="0" smtClean="0"/>
          </a:p>
          <a:p>
            <a:r>
              <a:rPr lang="en-US" dirty="0" smtClean="0">
                <a:hlinkClick r:id="rId7"/>
              </a:rPr>
              <a:t>www.artexpertswebsite.com</a:t>
            </a:r>
            <a:endParaRPr lang="en-US" dirty="0" smtClean="0"/>
          </a:p>
          <a:p>
            <a:r>
              <a:rPr lang="en-US" dirty="0">
                <a:hlinkClick r:id="rId8"/>
              </a:rPr>
              <a:t>http://</a:t>
            </a:r>
            <a:r>
              <a:rPr lang="en-US" dirty="0" smtClean="0">
                <a:hlinkClick r:id="rId8"/>
              </a:rPr>
              <a:t>twi-ny.com/armandoreveron1.jpg</a:t>
            </a:r>
            <a:endParaRPr lang="en-US" dirty="0" smtClean="0"/>
          </a:p>
          <a:p>
            <a:r>
              <a:rPr lang="en-US" dirty="0">
                <a:hlinkClick r:id="rId9"/>
              </a:rPr>
              <a:t>http://mbf.blogs.com/.</a:t>
            </a:r>
            <a:r>
              <a:rPr lang="en-US" dirty="0" smtClean="0">
                <a:hlinkClick r:id="rId9"/>
              </a:rPr>
              <a:t>a/6a00d83451ba1e69e20120a567f14e970c-800wi</a:t>
            </a:r>
            <a:endParaRPr lang="en-US" dirty="0" smtClean="0"/>
          </a:p>
          <a:p>
            <a:r>
              <a:rPr lang="en-US" dirty="0">
                <a:hlinkClick r:id="rId10"/>
              </a:rPr>
              <a:t>http://3.bp.blogspot.com/_Ad8KgPpHLbg/R9m4KiTVLJI/AAAAAAAAACQ/41cHehmrXC8/s400/Loyola.%</a:t>
            </a:r>
            <a:r>
              <a:rPr lang="en-US" dirty="0" smtClean="0">
                <a:hlinkClick r:id="rId10"/>
              </a:rPr>
              <a:t>2BAngel%2BC%5B1%5D.jpg</a:t>
            </a:r>
            <a:endParaRPr lang="en-US" dirty="0" smtClean="0"/>
          </a:p>
          <a:p>
            <a:r>
              <a:rPr lang="en-US" dirty="0">
                <a:hlinkClick r:id="rId11"/>
              </a:rPr>
              <a:t>www.tradebit.com</a:t>
            </a:r>
            <a:endParaRPr lang="en-US" dirty="0" smtClean="0"/>
          </a:p>
          <a:p>
            <a:r>
              <a:rPr lang="en-US" dirty="0">
                <a:hlinkClick r:id="rId12"/>
              </a:rPr>
              <a:t>http://</a:t>
            </a:r>
            <a:r>
              <a:rPr lang="en-US" dirty="0" smtClean="0">
                <a:hlinkClick r:id="rId12"/>
              </a:rPr>
              <a:t>universalmedios.com.ar/sitios/wp-content/uploads/2013/01/jose_luis_rodriguez_el_puma_5264jpg.jpeg</a:t>
            </a: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xmlns="" val="77294172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Joropo</a:t>
            </a:r>
            <a:endParaRPr lang="en-US" dirty="0"/>
          </a:p>
        </p:txBody>
      </p:sp>
      <p:sp>
        <p:nvSpPr>
          <p:cNvPr id="5" name="Content Placeholder 4"/>
          <p:cNvSpPr>
            <a:spLocks noGrp="1"/>
          </p:cNvSpPr>
          <p:nvPr>
            <p:ph sz="quarter" idx="1"/>
          </p:nvPr>
        </p:nvSpPr>
        <p:spPr>
          <a:xfrm>
            <a:off x="301752" y="1527048"/>
            <a:ext cx="6175248" cy="4797552"/>
          </a:xfrm>
        </p:spPr>
        <p:txBody>
          <a:bodyPr>
            <a:normAutofit/>
          </a:bodyPr>
          <a:lstStyle/>
          <a:p>
            <a:r>
              <a:rPr lang="en-US" dirty="0" err="1" smtClean="0"/>
              <a:t>Joropo</a:t>
            </a:r>
            <a:r>
              <a:rPr lang="en-US" dirty="0" smtClean="0"/>
              <a:t> is a music form that originated in the rural plains of Venezuela. It has African and European influences.</a:t>
            </a:r>
          </a:p>
          <a:p>
            <a:r>
              <a:rPr lang="en-US" dirty="0" smtClean="0"/>
              <a:t>This music was developed by creative artists such as Juan Vicente </a:t>
            </a:r>
            <a:r>
              <a:rPr lang="en-US" dirty="0" err="1" smtClean="0"/>
              <a:t>Torrealba</a:t>
            </a:r>
            <a:r>
              <a:rPr lang="en-US" dirty="0" smtClean="0"/>
              <a:t> and Angel </a:t>
            </a:r>
            <a:r>
              <a:rPr lang="en-US" dirty="0" err="1" smtClean="0"/>
              <a:t>Custodio</a:t>
            </a:r>
            <a:r>
              <a:rPr lang="en-US" dirty="0" smtClean="0"/>
              <a:t> Loyola.</a:t>
            </a:r>
          </a:p>
          <a:p>
            <a:r>
              <a:rPr lang="en-US" dirty="0" err="1" smtClean="0"/>
              <a:t>Joropo</a:t>
            </a:r>
            <a:r>
              <a:rPr lang="en-US" dirty="0" smtClean="0"/>
              <a:t> is usually accompanied by a dance that resembles the waltz. It’s considered the unofficial national anthem of Venezuela.</a:t>
            </a:r>
            <a:endParaRPr lang="en-US" dirty="0"/>
          </a:p>
        </p:txBody>
      </p:sp>
      <p:pic>
        <p:nvPicPr>
          <p:cNvPr id="3074" name="Picture 2" descr="http://cdn.7static.com/static/img/sleeveart/00/013/746/0001374611_35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82847" y="1296444"/>
            <a:ext cx="2667000" cy="2667000"/>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http://3.bp.blogspot.com/_Ad8KgPpHLbg/R9m4KiTVLJI/AAAAAAAAACQ/41cHehmrXC8/s400/Loyola.%2BAngel%2BC%5B1%5D.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59097" y="4146898"/>
            <a:ext cx="1714500" cy="218122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6400800" y="6328124"/>
            <a:ext cx="2743200" cy="369332"/>
          </a:xfrm>
          <a:prstGeom prst="rect">
            <a:avLst/>
          </a:prstGeom>
          <a:noFill/>
        </p:spPr>
        <p:txBody>
          <a:bodyPr wrap="square" rtlCol="0">
            <a:spAutoFit/>
          </a:bodyPr>
          <a:lstStyle/>
          <a:p>
            <a:r>
              <a:rPr lang="en-US" dirty="0">
                <a:solidFill>
                  <a:srgbClr val="FFC000"/>
                </a:solidFill>
                <a:latin typeface="Aharoni" pitchFamily="2" charset="-79"/>
                <a:cs typeface="Aharoni" pitchFamily="2" charset="-79"/>
              </a:rPr>
              <a:t>Angel </a:t>
            </a:r>
            <a:r>
              <a:rPr lang="en-US" dirty="0" err="1">
                <a:solidFill>
                  <a:srgbClr val="FFC000"/>
                </a:solidFill>
                <a:latin typeface="Aharoni" pitchFamily="2" charset="-79"/>
                <a:cs typeface="Aharoni" pitchFamily="2" charset="-79"/>
              </a:rPr>
              <a:t>Custodio</a:t>
            </a:r>
            <a:r>
              <a:rPr lang="en-US" dirty="0">
                <a:solidFill>
                  <a:srgbClr val="FFC000"/>
                </a:solidFill>
                <a:latin typeface="Aharoni" pitchFamily="2" charset="-79"/>
                <a:cs typeface="Aharoni" pitchFamily="2" charset="-79"/>
              </a:rPr>
              <a:t> Loyola</a:t>
            </a:r>
          </a:p>
        </p:txBody>
      </p:sp>
    </p:spTree>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553200" y="2438400"/>
            <a:ext cx="5867400" cy="1371600"/>
          </a:xfrm>
        </p:spPr>
        <p:txBody>
          <a:bodyPr/>
          <a:lstStyle/>
          <a:p>
            <a:r>
              <a:rPr lang="en-US" sz="3200" dirty="0" err="1" smtClean="0">
                <a:solidFill>
                  <a:schemeClr val="accent3"/>
                </a:solidFill>
              </a:rPr>
              <a:t>Joropo</a:t>
            </a:r>
            <a:endParaRPr lang="en-US" sz="3200" dirty="0">
              <a:solidFill>
                <a:schemeClr val="accent3"/>
              </a:solidFill>
            </a:endParaRPr>
          </a:p>
        </p:txBody>
      </p:sp>
      <p:pic>
        <p:nvPicPr>
          <p:cNvPr id="8" name="Picture 2" descr="File:Carbusk2.jpg">
            <a:hlinkClick r:id="rId3"/>
          </p:cNvPr>
          <p:cNvPicPr>
            <a:picLocks noGrp="1" noChangeAspect="1" noChangeArrowheads="1"/>
          </p:cNvPicPr>
          <p:nvPr>
            <p:ph type="pic" idx="1"/>
          </p:nvPr>
        </p:nvPicPr>
        <p:blipFill>
          <a:blip r:embed="rId4" cstate="print"/>
          <a:srcRect t="21304" b="21304"/>
          <a:stretch>
            <a:fillRect/>
          </a:stretch>
        </p:blipFill>
        <p:spPr bwMode="auto">
          <a:xfrm>
            <a:off x="762000" y="1219200"/>
            <a:ext cx="4419600" cy="3514531"/>
          </a:xfrm>
          <a:prstGeom prst="rect">
            <a:avLst/>
          </a:prstGeom>
          <a:noFill/>
        </p:spPr>
      </p:pic>
      <p:sp>
        <p:nvSpPr>
          <p:cNvPr id="7" name="Text Placeholder 6"/>
          <p:cNvSpPr>
            <a:spLocks noGrp="1"/>
          </p:cNvSpPr>
          <p:nvPr>
            <p:ph type="body" sz="half" idx="2"/>
          </p:nvPr>
        </p:nvSpPr>
        <p:spPr>
          <a:xfrm>
            <a:off x="609600" y="4724400"/>
            <a:ext cx="4800600" cy="1066800"/>
          </a:xfrm>
        </p:spPr>
        <p:txBody>
          <a:bodyPr>
            <a:noAutofit/>
          </a:bodyPr>
          <a:lstStyle/>
          <a:p>
            <a:r>
              <a:rPr lang="en-US" b="1" dirty="0" smtClean="0">
                <a:solidFill>
                  <a:schemeClr val="tx1"/>
                </a:solidFill>
              </a:rPr>
              <a:t>In this photo street musicians are playing Joropo on the </a:t>
            </a:r>
            <a:r>
              <a:rPr lang="en-US" b="1" dirty="0" err="1" smtClean="0">
                <a:solidFill>
                  <a:schemeClr val="tx1"/>
                </a:solidFill>
              </a:rPr>
              <a:t>arpa</a:t>
            </a:r>
            <a:r>
              <a:rPr lang="en-US" b="1" dirty="0" smtClean="0">
                <a:solidFill>
                  <a:schemeClr val="tx1"/>
                </a:solidFill>
              </a:rPr>
              <a:t> </a:t>
            </a:r>
            <a:r>
              <a:rPr lang="en-US" b="1" dirty="0" err="1" smtClean="0">
                <a:solidFill>
                  <a:schemeClr val="tx1"/>
                </a:solidFill>
              </a:rPr>
              <a:t>llanera</a:t>
            </a:r>
            <a:r>
              <a:rPr lang="en-US" b="1" dirty="0" smtClean="0">
                <a:solidFill>
                  <a:schemeClr val="tx1"/>
                </a:solidFill>
              </a:rPr>
              <a:t> (plains harp).  The harp is usually accompanied by the maracas, the </a:t>
            </a:r>
            <a:r>
              <a:rPr lang="en-US" b="1" dirty="0" err="1" smtClean="0">
                <a:solidFill>
                  <a:schemeClr val="tx1"/>
                </a:solidFill>
              </a:rPr>
              <a:t>bandola</a:t>
            </a:r>
            <a:r>
              <a:rPr lang="en-US" b="1" dirty="0" smtClean="0">
                <a:solidFill>
                  <a:schemeClr val="tx1"/>
                </a:solidFill>
              </a:rPr>
              <a:t> and the </a:t>
            </a:r>
            <a:r>
              <a:rPr lang="en-US" b="1" dirty="0" err="1" smtClean="0">
                <a:solidFill>
                  <a:schemeClr val="tx1"/>
                </a:solidFill>
              </a:rPr>
              <a:t>cuatro</a:t>
            </a:r>
            <a:r>
              <a:rPr lang="en-US" b="1" dirty="0" smtClean="0">
                <a:solidFill>
                  <a:schemeClr val="tx1"/>
                </a:solidFill>
              </a:rPr>
              <a:t> (shown on right) which are slightly smaller versions of the guitar.</a:t>
            </a:r>
            <a:r>
              <a:rPr lang="en-US" b="1" dirty="0" smtClean="0"/>
              <a:t>..</a:t>
            </a:r>
            <a:endParaRPr lang="en-US" b="1" dirty="0"/>
          </a:p>
        </p:txBody>
      </p:sp>
      <p:pic>
        <p:nvPicPr>
          <p:cNvPr id="5122" name="Picture 2" descr="http://www.colibrimusic.com/cuatro.jpg"/>
          <p:cNvPicPr>
            <a:picLocks noChangeAspect="1" noChangeArrowheads="1"/>
          </p:cNvPicPr>
          <p:nvPr/>
        </p:nvPicPr>
        <p:blipFill>
          <a:blip r:embed="rId5" cstate="print"/>
          <a:srcRect/>
          <a:stretch>
            <a:fillRect/>
          </a:stretch>
        </p:blipFill>
        <p:spPr bwMode="auto">
          <a:xfrm>
            <a:off x="6019800" y="3352800"/>
            <a:ext cx="2381250" cy="1809750"/>
          </a:xfrm>
          <a:prstGeom prst="rect">
            <a:avLst/>
          </a:prstGeom>
          <a:noFill/>
        </p:spPr>
      </p:pic>
      <p:pic>
        <p:nvPicPr>
          <p:cNvPr id="6" name="Picture 2" descr="http://static.musiciansfriend.com/derivates/19/001/222/806/DV020_Jpg_Jumbo_440531.162_large.jpg"/>
          <p:cNvPicPr>
            <a:picLocks noChangeAspect="1" noChangeArrowheads="1"/>
          </p:cNvPicPr>
          <p:nvPr/>
        </p:nvPicPr>
        <p:blipFill>
          <a:blip r:embed="rId6" cstate="print"/>
          <a:srcRect/>
          <a:stretch>
            <a:fillRect/>
          </a:stretch>
        </p:blipFill>
        <p:spPr bwMode="auto">
          <a:xfrm>
            <a:off x="5305425" y="533400"/>
            <a:ext cx="1905000" cy="190500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122"/>
                                        </p:tgtEl>
                                      </p:cBhvr>
                                    </p:animEffect>
                                    <p:animScale>
                                      <p:cBhvr>
                                        <p:cTn id="7" dur="250" autoRev="1" fill="hold"/>
                                        <p:tgtEl>
                                          <p:spTgt spid="512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6"/>
                                        </p:tgtEl>
                                        <p:attrNameLst>
                                          <p:attrName>r</p:attrName>
                                        </p:attrNameLst>
                                      </p:cBhvr>
                                    </p:animRot>
                                    <p:animRot by="-240000">
                                      <p:cBhvr>
                                        <p:cTn id="12" dur="200" fill="hold">
                                          <p:stCondLst>
                                            <p:cond delay="200"/>
                                          </p:stCondLst>
                                        </p:cTn>
                                        <p:tgtEl>
                                          <p:spTgt spid="6"/>
                                        </p:tgtEl>
                                        <p:attrNameLst>
                                          <p:attrName>r</p:attrName>
                                        </p:attrNameLst>
                                      </p:cBhvr>
                                    </p:animRot>
                                    <p:animRot by="240000">
                                      <p:cBhvr>
                                        <p:cTn id="13" dur="200" fill="hold">
                                          <p:stCondLst>
                                            <p:cond delay="400"/>
                                          </p:stCondLst>
                                        </p:cTn>
                                        <p:tgtEl>
                                          <p:spTgt spid="6"/>
                                        </p:tgtEl>
                                        <p:attrNameLst>
                                          <p:attrName>r</p:attrName>
                                        </p:attrNameLst>
                                      </p:cBhvr>
                                    </p:animRot>
                                    <p:animRot by="-240000">
                                      <p:cBhvr>
                                        <p:cTn id="14" dur="200" fill="hold">
                                          <p:stCondLst>
                                            <p:cond delay="600"/>
                                          </p:stCondLst>
                                        </p:cTn>
                                        <p:tgtEl>
                                          <p:spTgt spid="6"/>
                                        </p:tgtEl>
                                        <p:attrNameLst>
                                          <p:attrName>r</p:attrName>
                                        </p:attrNameLst>
                                      </p:cBhvr>
                                    </p:animRot>
                                    <p:animRot by="120000">
                                      <p:cBhvr>
                                        <p:cTn id="15"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Video of </a:t>
            </a:r>
            <a:r>
              <a:rPr lang="en-US" dirty="0" err="1" smtClean="0"/>
              <a:t>Joropo</a:t>
            </a:r>
            <a:r>
              <a:rPr lang="en-US" dirty="0" smtClean="0"/>
              <a:t> music</a:t>
            </a:r>
            <a:endParaRPr lang="en-US" dirty="0"/>
          </a:p>
        </p:txBody>
      </p:sp>
      <p:sp>
        <p:nvSpPr>
          <p:cNvPr id="6" name="Content Placeholder 5"/>
          <p:cNvSpPr>
            <a:spLocks noGrp="1"/>
          </p:cNvSpPr>
          <p:nvPr>
            <p:ph sz="quarter" idx="1"/>
          </p:nvPr>
        </p:nvSpPr>
        <p:spPr/>
        <p:txBody>
          <a:bodyPr/>
          <a:lstStyle/>
          <a:p>
            <a:r>
              <a:rPr lang="en-US" dirty="0">
                <a:hlinkClick r:id="rId2"/>
              </a:rPr>
              <a:t>http://www.youtube.com/watch?v=p3MVwbSoWcI</a:t>
            </a:r>
            <a:endParaRPr lang="en-US" dirty="0"/>
          </a:p>
        </p:txBody>
      </p:sp>
    </p:spTree>
    <p:extLst>
      <p:ext uri="{BB962C8B-B14F-4D97-AF65-F5344CB8AC3E}">
        <p14:creationId xmlns:p14="http://schemas.microsoft.com/office/powerpoint/2010/main" xmlns="" val="2048300539"/>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Popular Music</a:t>
            </a:r>
            <a:endParaRPr lang="en-US" dirty="0"/>
          </a:p>
        </p:txBody>
      </p:sp>
      <p:sp>
        <p:nvSpPr>
          <p:cNvPr id="6" name="Content Placeholder 5"/>
          <p:cNvSpPr>
            <a:spLocks noGrp="1"/>
          </p:cNvSpPr>
          <p:nvPr>
            <p:ph sz="quarter" idx="1"/>
          </p:nvPr>
        </p:nvSpPr>
        <p:spPr/>
        <p:txBody>
          <a:bodyPr/>
          <a:lstStyle/>
          <a:p>
            <a:r>
              <a:rPr lang="en-US" dirty="0" smtClean="0"/>
              <a:t>Pop and rock music are very popular too. There are many Venezuelan pop musicians such as Ricardo </a:t>
            </a:r>
            <a:r>
              <a:rPr lang="en-US" dirty="0" err="1" smtClean="0"/>
              <a:t>Montaner</a:t>
            </a:r>
            <a:r>
              <a:rPr lang="en-US" dirty="0" smtClean="0"/>
              <a:t>, </a:t>
            </a:r>
            <a:r>
              <a:rPr lang="en-US" dirty="0" err="1" smtClean="0"/>
              <a:t>Kiara</a:t>
            </a:r>
            <a:r>
              <a:rPr lang="en-US" dirty="0" smtClean="0"/>
              <a:t>, Karina, José Luis </a:t>
            </a:r>
            <a:r>
              <a:rPr lang="en-US" dirty="0" err="1" smtClean="0"/>
              <a:t>Rodríguez</a:t>
            </a:r>
            <a:r>
              <a:rPr lang="en-US" dirty="0" smtClean="0"/>
              <a:t> "El Puma", and Franco De Vita.</a:t>
            </a:r>
          </a:p>
          <a:p>
            <a:r>
              <a:rPr lang="en-US" dirty="0" smtClean="0"/>
              <a:t>Mariah Carey is a famous singer here in the U.S and is of Venezuelan descent. </a:t>
            </a:r>
            <a:endParaRPr lang="en-US" dirty="0"/>
          </a:p>
        </p:txBody>
      </p:sp>
      <p:pic>
        <p:nvPicPr>
          <p:cNvPr id="4098" name="Picture 2" descr="C:\Users\Mina\AppData\Local\Microsoft\Windows\Temporary Internet Files\Content.IE5\AIXAB5CY\MC900230803[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05608" y="3733800"/>
            <a:ext cx="2590800" cy="2529460"/>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C:\Users\Mina\AppData\Local\Microsoft\Windows\Temporary Internet Files\Content.IE5\AIXAB5CY\MC900297351[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52600" y="4343400"/>
            <a:ext cx="1676095" cy="18288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http://media.ticketmaster.com/tm/en-us/dbimages/105895a.jpg"/>
          <p:cNvPicPr>
            <a:picLocks noChangeAspect="1" noChangeArrowheads="1"/>
          </p:cNvPicPr>
          <p:nvPr/>
        </p:nvPicPr>
        <p:blipFill>
          <a:blip r:embed="rId2" cstate="print"/>
          <a:srcRect/>
          <a:stretch>
            <a:fillRect/>
          </a:stretch>
        </p:blipFill>
        <p:spPr bwMode="auto">
          <a:xfrm>
            <a:off x="457200" y="533400"/>
            <a:ext cx="2905125" cy="2143125"/>
          </a:xfrm>
          <a:prstGeom prst="rect">
            <a:avLst/>
          </a:prstGeom>
          <a:noFill/>
        </p:spPr>
      </p:pic>
      <p:pic>
        <p:nvPicPr>
          <p:cNvPr id="98310" name="Picture 6" descr="http://img2.timeinc.net/people/i/2012/news/120723/mariah-carey-300.jpg"/>
          <p:cNvPicPr>
            <a:picLocks noChangeAspect="1" noChangeArrowheads="1"/>
          </p:cNvPicPr>
          <p:nvPr/>
        </p:nvPicPr>
        <p:blipFill>
          <a:blip r:embed="rId3" cstate="print"/>
          <a:srcRect/>
          <a:stretch>
            <a:fillRect/>
          </a:stretch>
        </p:blipFill>
        <p:spPr bwMode="auto">
          <a:xfrm>
            <a:off x="1219200" y="2743200"/>
            <a:ext cx="2514600" cy="3352800"/>
          </a:xfrm>
          <a:prstGeom prst="rect">
            <a:avLst/>
          </a:prstGeom>
          <a:noFill/>
        </p:spPr>
      </p:pic>
      <p:pic>
        <p:nvPicPr>
          <p:cNvPr id="98314" name="Picture 10" descr="http://www.rctv.net/wp-content/uploads/2012/09/Ricardo-Montaner-1.jpg"/>
          <p:cNvPicPr>
            <a:picLocks noChangeAspect="1" noChangeArrowheads="1"/>
          </p:cNvPicPr>
          <p:nvPr/>
        </p:nvPicPr>
        <p:blipFill>
          <a:blip r:embed="rId4" cstate="print"/>
          <a:srcRect/>
          <a:stretch>
            <a:fillRect/>
          </a:stretch>
        </p:blipFill>
        <p:spPr bwMode="auto">
          <a:xfrm>
            <a:off x="4495800" y="228600"/>
            <a:ext cx="3751437" cy="2498725"/>
          </a:xfrm>
          <a:prstGeom prst="rect">
            <a:avLst/>
          </a:prstGeom>
          <a:noFill/>
        </p:spPr>
      </p:pic>
      <p:sp>
        <p:nvSpPr>
          <p:cNvPr id="10" name="TextBox 9"/>
          <p:cNvSpPr txBox="1"/>
          <p:nvPr/>
        </p:nvSpPr>
        <p:spPr>
          <a:xfrm>
            <a:off x="1066800" y="228600"/>
            <a:ext cx="2133600" cy="369332"/>
          </a:xfrm>
          <a:prstGeom prst="rect">
            <a:avLst/>
          </a:prstGeom>
          <a:noFill/>
        </p:spPr>
        <p:txBody>
          <a:bodyPr wrap="square" rtlCol="0">
            <a:spAutoFit/>
          </a:bodyPr>
          <a:lstStyle/>
          <a:p>
            <a:r>
              <a:rPr lang="en-US" dirty="0" smtClean="0"/>
              <a:t>Franco De Vita</a:t>
            </a:r>
            <a:endParaRPr lang="en-US" dirty="0"/>
          </a:p>
        </p:txBody>
      </p:sp>
      <p:sp>
        <p:nvSpPr>
          <p:cNvPr id="11" name="TextBox 10"/>
          <p:cNvSpPr txBox="1"/>
          <p:nvPr/>
        </p:nvSpPr>
        <p:spPr>
          <a:xfrm>
            <a:off x="1828800" y="6019800"/>
            <a:ext cx="2514600" cy="369332"/>
          </a:xfrm>
          <a:prstGeom prst="rect">
            <a:avLst/>
          </a:prstGeom>
          <a:noFill/>
        </p:spPr>
        <p:txBody>
          <a:bodyPr wrap="square" rtlCol="0">
            <a:spAutoFit/>
          </a:bodyPr>
          <a:lstStyle/>
          <a:p>
            <a:r>
              <a:rPr lang="en-US" dirty="0" smtClean="0"/>
              <a:t>Mariah Carey</a:t>
            </a:r>
            <a:endParaRPr lang="en-US" dirty="0"/>
          </a:p>
        </p:txBody>
      </p:sp>
      <p:sp>
        <p:nvSpPr>
          <p:cNvPr id="12" name="TextBox 11"/>
          <p:cNvSpPr txBox="1"/>
          <p:nvPr/>
        </p:nvSpPr>
        <p:spPr>
          <a:xfrm>
            <a:off x="5562600" y="2667000"/>
            <a:ext cx="2438400" cy="381000"/>
          </a:xfrm>
          <a:prstGeom prst="rect">
            <a:avLst/>
          </a:prstGeom>
          <a:noFill/>
        </p:spPr>
        <p:txBody>
          <a:bodyPr wrap="square" rtlCol="0">
            <a:spAutoFit/>
          </a:bodyPr>
          <a:lstStyle/>
          <a:p>
            <a:r>
              <a:rPr lang="en-US" dirty="0" smtClean="0"/>
              <a:t>Ricardo </a:t>
            </a:r>
            <a:r>
              <a:rPr lang="en-US" dirty="0" err="1" smtClean="0"/>
              <a:t>Montaner</a:t>
            </a:r>
            <a:endParaRPr lang="en-US" dirty="0"/>
          </a:p>
        </p:txBody>
      </p:sp>
      <p:sp>
        <p:nvSpPr>
          <p:cNvPr id="13" name="TextBox 12"/>
          <p:cNvSpPr txBox="1"/>
          <p:nvPr/>
        </p:nvSpPr>
        <p:spPr>
          <a:xfrm>
            <a:off x="7467600" y="4648200"/>
            <a:ext cx="1143000" cy="646331"/>
          </a:xfrm>
          <a:prstGeom prst="rect">
            <a:avLst/>
          </a:prstGeom>
          <a:noFill/>
        </p:spPr>
        <p:txBody>
          <a:bodyPr wrap="square" rtlCol="0">
            <a:spAutoFit/>
          </a:bodyPr>
          <a:lstStyle/>
          <a:p>
            <a:r>
              <a:rPr lang="en-US" dirty="0" smtClean="0"/>
              <a:t>“El Puma”</a:t>
            </a:r>
            <a:endParaRPr lang="en-US" dirty="0"/>
          </a:p>
        </p:txBody>
      </p:sp>
      <p:pic>
        <p:nvPicPr>
          <p:cNvPr id="13314" name="Picture 2" descr="http://universalmedios.com.ar/sitios/wp-content/uploads/2013/01/jose_luis_rodriguez_el_puma_5264jpg.jpe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181475" y="3103007"/>
            <a:ext cx="3286125" cy="328612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ustom 5">
      <a:dk1>
        <a:sysClr val="windowText" lastClr="000000"/>
      </a:dk1>
      <a:lt1>
        <a:sysClr val="window" lastClr="FFFFFF"/>
      </a:lt1>
      <a:dk2>
        <a:srgbClr val="4F271C"/>
      </a:dk2>
      <a:lt2>
        <a:srgbClr val="E7DEC9"/>
      </a:lt2>
      <a:accent1>
        <a:srgbClr val="FF0000"/>
      </a:accent1>
      <a:accent2>
        <a:srgbClr val="FEB80A"/>
      </a:accent2>
      <a:accent3>
        <a:srgbClr val="0070C0"/>
      </a:accent3>
      <a:accent4>
        <a:srgbClr val="84AA33"/>
      </a:accent4>
      <a:accent5>
        <a:srgbClr val="964305"/>
      </a:accent5>
      <a:accent6>
        <a:srgbClr val="475A8D"/>
      </a:accent6>
      <a:hlink>
        <a:srgbClr val="EACA53"/>
      </a:hlink>
      <a:folHlink>
        <a:srgbClr val="AA8A14"/>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669</TotalTime>
  <Words>1930</Words>
  <Application>Microsoft Office PowerPoint</Application>
  <PresentationFormat>On-screen Show (4:3)</PresentationFormat>
  <Paragraphs>223</Paragraphs>
  <Slides>41</Slides>
  <Notes>4</Notes>
  <HiddenSlides>0</HiddenSlides>
  <MMClips>1</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Civic</vt:lpstr>
      <vt:lpstr>Popular Culture in Venezuela</vt:lpstr>
      <vt:lpstr>Intro- Venezuelan Popular Culture</vt:lpstr>
      <vt:lpstr>Popular Music</vt:lpstr>
      <vt:lpstr>Popular Music</vt:lpstr>
      <vt:lpstr>Joropo</vt:lpstr>
      <vt:lpstr>Joropo</vt:lpstr>
      <vt:lpstr>Video of Joropo music</vt:lpstr>
      <vt:lpstr>Popular Music</vt:lpstr>
      <vt:lpstr>Slide 9</vt:lpstr>
      <vt:lpstr>The Gaita</vt:lpstr>
      <vt:lpstr>Salsa</vt:lpstr>
      <vt:lpstr>Other Types of Music</vt:lpstr>
      <vt:lpstr>Movies</vt:lpstr>
      <vt:lpstr>Movies</vt:lpstr>
      <vt:lpstr>Popular movies</vt:lpstr>
      <vt:lpstr>Slide 16</vt:lpstr>
      <vt:lpstr>First Person Info on Venezuelan Movies</vt:lpstr>
      <vt:lpstr>Famous Actors</vt:lpstr>
      <vt:lpstr>Clothing</vt:lpstr>
      <vt:lpstr>Appearance</vt:lpstr>
      <vt:lpstr>Men’s Clothing</vt:lpstr>
      <vt:lpstr>Women’s Clothing</vt:lpstr>
      <vt:lpstr>Women’s Clothing</vt:lpstr>
      <vt:lpstr>Teen and Children’s Clothing</vt:lpstr>
      <vt:lpstr>Teen and Children’s Clothing Cont.</vt:lpstr>
      <vt:lpstr>Fun Fact</vt:lpstr>
      <vt:lpstr>Fine Arts</vt:lpstr>
      <vt:lpstr>Fine Arts</vt:lpstr>
      <vt:lpstr>Museum’s</vt:lpstr>
      <vt:lpstr>Museum of Fine Arts (Museo de Bellas Artes) </vt:lpstr>
      <vt:lpstr>Carlos Cruz-Diez</vt:lpstr>
      <vt:lpstr>International Airport of Maiquetia</vt:lpstr>
      <vt:lpstr>Flor de Venezuela</vt:lpstr>
      <vt:lpstr>Armando Reveron</vt:lpstr>
      <vt:lpstr>Yucef Merhi</vt:lpstr>
      <vt:lpstr>Conclusion- Venezuelan Popular Culture</vt:lpstr>
      <vt:lpstr>Spanish Vocabulary</vt:lpstr>
      <vt:lpstr>Citations for Information</vt:lpstr>
      <vt:lpstr>Citations for Pictures</vt:lpstr>
      <vt:lpstr>Citations for Pictures</vt:lpstr>
      <vt:lpstr>Citations for Pictures</vt:lpstr>
    </vt:vector>
  </TitlesOfParts>
  <Company>West Valley C.S.D.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Popular Culture in Venezuela</dc:title>
  <dc:creator>I.T.</dc:creator>
  <cp:lastModifiedBy>I.T.</cp:lastModifiedBy>
  <cp:revision>73</cp:revision>
  <dcterms:created xsi:type="dcterms:W3CDTF">2013-02-25T18:04:49Z</dcterms:created>
  <dcterms:modified xsi:type="dcterms:W3CDTF">2013-03-04T16:56:28Z</dcterms:modified>
</cp:coreProperties>
</file>