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256" r:id="rId2"/>
    <p:sldId id="257" r:id="rId3"/>
    <p:sldId id="258" r:id="rId4"/>
    <p:sldId id="259" r:id="rId5"/>
    <p:sldId id="260" r:id="rId6"/>
    <p:sldId id="270" r:id="rId7"/>
    <p:sldId id="261" r:id="rId8"/>
    <p:sldId id="262" r:id="rId9"/>
    <p:sldId id="263" r:id="rId10"/>
    <p:sldId id="264" r:id="rId11"/>
    <p:sldId id="265" r:id="rId12"/>
    <p:sldId id="271" r:id="rId13"/>
    <p:sldId id="266" r:id="rId14"/>
    <p:sldId id="272" r:id="rId15"/>
    <p:sldId id="267" r:id="rId16"/>
    <p:sldId id="268" r:id="rId17"/>
    <p:sldId id="275" r:id="rId18"/>
    <p:sldId id="276" r:id="rId19"/>
    <p:sldId id="269" r:id="rId20"/>
    <p:sldId id="273"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cstate="print">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cstate="print"/>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cstate="print"/>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cstate="print"/>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FE792A8B-D926-43ED-B6B2-44D4AF659D8A}" type="datetimeFigureOut">
              <a:rPr lang="en-US" smtClean="0"/>
              <a:pPr/>
              <a:t>3/6/2013</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80CD7518-2060-44F2-BD5F-B9CBE5F54213}" type="slidenum">
              <a:rPr lang="en-US" smtClean="0"/>
              <a:pPr/>
              <a:t>‹#›</a:t>
            </a:fld>
            <a:endParaRPr lang="en-US"/>
          </a:p>
        </p:txBody>
      </p:sp>
      <p:pic>
        <p:nvPicPr>
          <p:cNvPr id="9" name="Picture 8" descr="coverBand.png"/>
          <p:cNvPicPr>
            <a:picLocks noChangeAspect="1"/>
          </p:cNvPicPr>
          <p:nvPr/>
        </p:nvPicPr>
        <p:blipFill>
          <a:blip r:embed="rId5" cstate="print"/>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792A8B-D926-43ED-B6B2-44D4AF659D8A}" type="datetimeFigureOut">
              <a:rPr lang="en-US" smtClean="0"/>
              <a:pPr/>
              <a:t>3/6/2013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D7518-2060-44F2-BD5F-B9CBE5F542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792A8B-D926-43ED-B6B2-44D4AF659D8A}" type="datetimeFigureOut">
              <a:rPr lang="en-US" smtClean="0"/>
              <a:pPr/>
              <a:t>3/6/2013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D7518-2060-44F2-BD5F-B9CBE5F542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792A8B-D926-43ED-B6B2-44D4AF659D8A}" type="datetimeFigureOut">
              <a:rPr lang="en-US" smtClean="0"/>
              <a:pPr/>
              <a:t>3/6/2013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D7518-2060-44F2-BD5F-B9CBE5F542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792A8B-D926-43ED-B6B2-44D4AF659D8A}" type="datetimeFigureOut">
              <a:rPr lang="en-US" smtClean="0"/>
              <a:pPr/>
              <a:t>3/6/2013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D7518-2060-44F2-BD5F-B9CBE5F5421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E792A8B-D926-43ED-B6B2-44D4AF659D8A}" type="datetimeFigureOut">
              <a:rPr lang="en-US" smtClean="0"/>
              <a:pPr/>
              <a:t>3/6/2013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CD7518-2060-44F2-BD5F-B9CBE5F54213}" type="slidenum">
              <a:rPr lang="en-US" smtClean="0"/>
              <a:pPr/>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E792A8B-D926-43ED-B6B2-44D4AF659D8A}" type="datetimeFigureOut">
              <a:rPr lang="en-US" smtClean="0"/>
              <a:pPr/>
              <a:t>3/6/2013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CD7518-2060-44F2-BD5F-B9CBE5F54213}" type="slidenum">
              <a:rPr lang="en-US" smtClean="0"/>
              <a:pPr/>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792A8B-D926-43ED-B6B2-44D4AF659D8A}" type="datetimeFigureOut">
              <a:rPr lang="en-US" smtClean="0"/>
              <a:pPr/>
              <a:t>3/6/2013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CD7518-2060-44F2-BD5F-B9CBE5F542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792A8B-D926-43ED-B6B2-44D4AF659D8A}" type="datetimeFigureOut">
              <a:rPr lang="en-US" smtClean="0"/>
              <a:pPr/>
              <a:t>3/6/2013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CD7518-2060-44F2-BD5F-B9CBE5F542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792A8B-D926-43ED-B6B2-44D4AF659D8A}" type="datetimeFigureOut">
              <a:rPr lang="en-US" smtClean="0"/>
              <a:pPr/>
              <a:t>3/6/2013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CD7518-2060-44F2-BD5F-B9CBE5F5421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cstate="print"/>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792A8B-D926-43ED-B6B2-44D4AF659D8A}" type="datetimeFigureOut">
              <a:rPr lang="en-US" smtClean="0"/>
              <a:pPr/>
              <a:t>3/6/2013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CD7518-2060-44F2-BD5F-B9CBE5F5421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cstate="print">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FE792A8B-D926-43ED-B6B2-44D4AF659D8A}" type="datetimeFigureOut">
              <a:rPr lang="en-US" smtClean="0"/>
              <a:pPr/>
              <a:t>3/6/2013</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80CD7518-2060-44F2-BD5F-B9CBE5F542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orld-cup-wallpaper.com/wp-content/uploads/2011/05/Venezuela-Soccer-Team.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hyperlink" Target="http://venezuela.zeezo.com/clothing.htm" TargetMode="External"/><Relationship Id="rId13" Type="http://schemas.openxmlformats.org/officeDocument/2006/relationships/hyperlink" Target="http://en.wikipedia.org/wiki/Football_in_Venezuela" TargetMode="External"/><Relationship Id="rId3" Type="http://schemas.openxmlformats.org/officeDocument/2006/relationships/hyperlink" Target="http://www.everyculture.com/wc/Tajikistan-to-Zimbabwe/Venezuelans.html" TargetMode="External"/><Relationship Id="rId7" Type="http://schemas.openxmlformats.org/officeDocument/2006/relationships/hyperlink" Target="http://traveltips.usatoday.com/traditions-caracas-venezuela-100375.html" TargetMode="External"/><Relationship Id="rId12" Type="http://schemas.openxmlformats.org/officeDocument/2006/relationships/hyperlink" Target="http://en.wikipedia.org/wiki/Baseball_in_Venezuela" TargetMode="External"/><Relationship Id="rId2" Type="http://schemas.openxmlformats.org/officeDocument/2006/relationships/hyperlink" Target="http://www.traveladvisortips.com/top-10-venezuela-vacation-spots/" TargetMode="External"/><Relationship Id="rId16" Type="http://schemas.openxmlformats.org/officeDocument/2006/relationships/hyperlink" Target="http://www.livemocha.com/" TargetMode="External"/><Relationship Id="rId1" Type="http://schemas.openxmlformats.org/officeDocument/2006/relationships/slideLayout" Target="../slideLayouts/slideLayout2.xml"/><Relationship Id="rId6" Type="http://schemas.openxmlformats.org/officeDocument/2006/relationships/hyperlink" Target="http://www.britannica.com/EBchecked/topic/625197/Venezuela/32736/Sports-and-recreation" TargetMode="External"/><Relationship Id="rId11" Type="http://schemas.openxmlformats.org/officeDocument/2006/relationships/hyperlink" Target="http://www.worldsoccer.com/blogs/venezuelan-football-a-brief-history" TargetMode="External"/><Relationship Id="rId5" Type="http://schemas.openxmlformats.org/officeDocument/2006/relationships/hyperlink" Target="http://www.moving2venezuela.net/facts-and-stats/culture.html" TargetMode="External"/><Relationship Id="rId15" Type="http://schemas.openxmlformats.org/officeDocument/2006/relationships/hyperlink" Target="http://voices.yahoo.com/the-top-five-most-interesting-exciting-things-5702352.html" TargetMode="External"/><Relationship Id="rId10" Type="http://schemas.openxmlformats.org/officeDocument/2006/relationships/hyperlink" Target="http://www.baseball-reference.com/bullpen/History_of_baseball_in_Venezuela" TargetMode="External"/><Relationship Id="rId4" Type="http://schemas.openxmlformats.org/officeDocument/2006/relationships/hyperlink" Target="http://www.worldtravelguide.net/venezuela/things-to-do" TargetMode="External"/><Relationship Id="rId9" Type="http://schemas.openxmlformats.org/officeDocument/2006/relationships/hyperlink" Target="http://www.ask.com/wiki/List_of_supermarket_chains_in_South_America" TargetMode="External"/><Relationship Id="rId14" Type="http://schemas.openxmlformats.org/officeDocument/2006/relationships/hyperlink" Target="http://en.wikipedia.org/wiki/Venezuela_national_football_tea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2">
                    <a:lumMod val="75000"/>
                  </a:schemeClr>
                </a:solidFill>
              </a:rPr>
              <a:t>Amusement in Venezuela</a:t>
            </a:r>
            <a:endParaRPr lang="en-US" dirty="0">
              <a:solidFill>
                <a:schemeClr val="accent2">
                  <a:lumMod val="75000"/>
                </a:schemeClr>
              </a:solidFill>
            </a:endParaRPr>
          </a:p>
        </p:txBody>
      </p:sp>
      <p:sp>
        <p:nvSpPr>
          <p:cNvPr id="3" name="Subtitle 2"/>
          <p:cNvSpPr>
            <a:spLocks noGrp="1"/>
          </p:cNvSpPr>
          <p:nvPr>
            <p:ph type="subTitle" idx="1"/>
          </p:nvPr>
        </p:nvSpPr>
        <p:spPr/>
        <p:txBody>
          <a:bodyPr/>
          <a:lstStyle/>
          <a:p>
            <a:r>
              <a:rPr lang="en-US" dirty="0" smtClean="0">
                <a:solidFill>
                  <a:schemeClr val="accent1">
                    <a:lumMod val="75000"/>
                  </a:schemeClr>
                </a:solidFill>
              </a:rPr>
              <a:t>By: Morgan Green</a:t>
            </a:r>
            <a:endParaRPr lang="en-US"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2">
                    <a:lumMod val="75000"/>
                  </a:schemeClr>
                </a:solidFill>
              </a:rPr>
              <a:t>Facts about </a:t>
            </a:r>
            <a:br>
              <a:rPr lang="en-US" dirty="0" smtClean="0">
                <a:solidFill>
                  <a:schemeClr val="accent2">
                    <a:lumMod val="75000"/>
                  </a:schemeClr>
                </a:solidFill>
              </a:rPr>
            </a:br>
            <a:r>
              <a:rPr lang="en-US" dirty="0" smtClean="0">
                <a:solidFill>
                  <a:schemeClr val="accent2">
                    <a:lumMod val="75000"/>
                  </a:schemeClr>
                </a:solidFill>
              </a:rPr>
              <a:t>Soccer</a:t>
            </a:r>
            <a:endParaRPr lang="en-US" dirty="0">
              <a:solidFill>
                <a:schemeClr val="accent2">
                  <a:lumMod val="75000"/>
                </a:schemeClr>
              </a:solidFill>
            </a:endParaRPr>
          </a:p>
        </p:txBody>
      </p:sp>
      <p:sp>
        <p:nvSpPr>
          <p:cNvPr id="3" name="Content Placeholder 2"/>
          <p:cNvSpPr>
            <a:spLocks noGrp="1"/>
          </p:cNvSpPr>
          <p:nvPr>
            <p:ph idx="1"/>
          </p:nvPr>
        </p:nvSpPr>
        <p:spPr/>
        <p:txBody>
          <a:bodyPr>
            <a:normAutofit/>
          </a:bodyPr>
          <a:lstStyle/>
          <a:p>
            <a:r>
              <a:rPr lang="en-US" dirty="0" smtClean="0"/>
              <a:t>At the beginning of 2010 during qualifying, the team won their first game in the World Cup against Ecuador.  Venezuela first participated in </a:t>
            </a:r>
            <a:r>
              <a:rPr lang="en-US" dirty="0" err="1" smtClean="0"/>
              <a:t>Copa</a:t>
            </a:r>
            <a:r>
              <a:rPr lang="en-US" dirty="0" smtClean="0"/>
              <a:t> America in 1967, and finished 5</a:t>
            </a:r>
            <a:r>
              <a:rPr lang="en-US" baseline="30000" dirty="0" smtClean="0"/>
              <a:t>th</a:t>
            </a:r>
            <a:r>
              <a:rPr lang="en-US" dirty="0" smtClean="0"/>
              <a:t>. </a:t>
            </a:r>
          </a:p>
          <a:p>
            <a:r>
              <a:rPr lang="en-US" dirty="0" smtClean="0"/>
              <a:t> The overall </a:t>
            </a:r>
            <a:r>
              <a:rPr lang="en-US" dirty="0" err="1" smtClean="0"/>
              <a:t>Copa</a:t>
            </a:r>
            <a:r>
              <a:rPr lang="en-US" dirty="0" smtClean="0"/>
              <a:t> America record for Venezuela is fairly poor.  At the 2011 </a:t>
            </a:r>
            <a:r>
              <a:rPr lang="en-US" dirty="0" err="1" smtClean="0"/>
              <a:t>Copa</a:t>
            </a:r>
            <a:r>
              <a:rPr lang="en-US" dirty="0" smtClean="0"/>
              <a:t> America Championship, Venezuela reached the semi-finals for the first time. </a:t>
            </a:r>
            <a:endParaRPr lang="en-US" dirty="0"/>
          </a:p>
        </p:txBody>
      </p:sp>
      <p:pic>
        <p:nvPicPr>
          <p:cNvPr id="7170" name="Picture 2" descr="Venezuela Soccer Team">
            <a:hlinkClick r:id="rId2" tooltip="Venezuela Soccer Team"/>
          </p:cNvPr>
          <p:cNvPicPr>
            <a:picLocks noChangeAspect="1" noChangeArrowheads="1"/>
          </p:cNvPicPr>
          <p:nvPr/>
        </p:nvPicPr>
        <p:blipFill>
          <a:blip r:embed="rId3" cstate="print"/>
          <a:srcRect/>
          <a:stretch>
            <a:fillRect/>
          </a:stretch>
        </p:blipFill>
        <p:spPr bwMode="auto">
          <a:xfrm>
            <a:off x="6019799" y="152400"/>
            <a:ext cx="2465469" cy="151055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Popular Vacation Spots</a:t>
            </a:r>
            <a:endParaRPr lang="en-US" dirty="0">
              <a:solidFill>
                <a:schemeClr val="accent2">
                  <a:lumMod val="75000"/>
                </a:schemeClr>
              </a:solidFill>
            </a:endParaRPr>
          </a:p>
        </p:txBody>
      </p:sp>
      <p:sp>
        <p:nvSpPr>
          <p:cNvPr id="3" name="Content Placeholder 2"/>
          <p:cNvSpPr>
            <a:spLocks noGrp="1"/>
          </p:cNvSpPr>
          <p:nvPr>
            <p:ph idx="1"/>
          </p:nvPr>
        </p:nvSpPr>
        <p:spPr/>
        <p:txBody>
          <a:bodyPr>
            <a:normAutofit/>
          </a:bodyPr>
          <a:lstStyle/>
          <a:p>
            <a:r>
              <a:rPr lang="en-US" dirty="0" smtClean="0"/>
              <a:t>One of the most popular vacation spots is </a:t>
            </a:r>
            <a:r>
              <a:rPr lang="en-US" dirty="0" err="1" smtClean="0"/>
              <a:t>Canaima</a:t>
            </a:r>
            <a:r>
              <a:rPr lang="en-US" dirty="0" smtClean="0"/>
              <a:t> National Park.  This national park is the second largest in the country and is bigger than the state of Maryland.  This park features the famous Angel Falls.  Another famous vacation hot spot is Margarita Island.  Margarita Island is the largest island in Venezuela. </a:t>
            </a:r>
            <a:r>
              <a:rPr lang="en-US" dirty="0" err="1" smtClean="0"/>
              <a:t>Higuerote</a:t>
            </a:r>
            <a:r>
              <a:rPr lang="en-US" dirty="0" smtClean="0"/>
              <a:t> is one of the most popular spots for vacation in Venezuela. </a:t>
            </a:r>
            <a:r>
              <a:rPr lang="en-US" dirty="0"/>
              <a:t>I</a:t>
            </a:r>
            <a:r>
              <a:rPr lang="en-US" dirty="0" smtClean="0"/>
              <a:t>t’s known for its rich history and great nightlife.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err="1" smtClean="0">
                <a:solidFill>
                  <a:schemeClr val="accent2">
                    <a:lumMod val="75000"/>
                  </a:schemeClr>
                </a:solidFill>
              </a:rPr>
              <a:t>Canaima</a:t>
            </a:r>
            <a:r>
              <a:rPr lang="en-US" dirty="0" smtClean="0">
                <a:solidFill>
                  <a:schemeClr val="accent2">
                    <a:lumMod val="75000"/>
                  </a:schemeClr>
                </a:solidFill>
              </a:rPr>
              <a:t> National Park,</a:t>
            </a:r>
            <a:br>
              <a:rPr lang="en-US" dirty="0" smtClean="0">
                <a:solidFill>
                  <a:schemeClr val="accent2">
                    <a:lumMod val="75000"/>
                  </a:schemeClr>
                </a:solidFill>
              </a:rPr>
            </a:br>
            <a:r>
              <a:rPr lang="en-US" dirty="0" smtClean="0">
                <a:solidFill>
                  <a:schemeClr val="accent2">
                    <a:lumMod val="75000"/>
                  </a:schemeClr>
                </a:solidFill>
              </a:rPr>
              <a:t>Angel Falls,</a:t>
            </a:r>
            <a:br>
              <a:rPr lang="en-US" dirty="0" smtClean="0">
                <a:solidFill>
                  <a:schemeClr val="accent2">
                    <a:lumMod val="75000"/>
                  </a:schemeClr>
                </a:solidFill>
              </a:rPr>
            </a:br>
            <a:r>
              <a:rPr lang="en-US" dirty="0" smtClean="0">
                <a:solidFill>
                  <a:schemeClr val="accent2">
                    <a:lumMod val="75000"/>
                  </a:schemeClr>
                </a:solidFill>
              </a:rPr>
              <a:t>Margarita Island</a:t>
            </a:r>
            <a:endParaRPr lang="en-US" dirty="0">
              <a:solidFill>
                <a:schemeClr val="accent2">
                  <a:lumMod val="75000"/>
                </a:schemeClr>
              </a:solidFill>
            </a:endParaRPr>
          </a:p>
        </p:txBody>
      </p:sp>
      <p:pic>
        <p:nvPicPr>
          <p:cNvPr id="28674" name="Picture 2" descr="http://1.bp.blogspot.com/-XTPs0496BIk/UI4HKAIMJPI/AAAAAAAAAEM/A8pMpcDRv6c/s1600/Canaima_National_Park_Venezuela.jpg"/>
          <p:cNvPicPr>
            <a:picLocks noChangeAspect="1" noChangeArrowheads="1"/>
          </p:cNvPicPr>
          <p:nvPr/>
        </p:nvPicPr>
        <p:blipFill>
          <a:blip r:embed="rId2" cstate="print"/>
          <a:srcRect/>
          <a:stretch>
            <a:fillRect/>
          </a:stretch>
        </p:blipFill>
        <p:spPr bwMode="auto">
          <a:xfrm>
            <a:off x="0" y="2133600"/>
            <a:ext cx="3124200" cy="2343150"/>
          </a:xfrm>
          <a:prstGeom prst="rect">
            <a:avLst/>
          </a:prstGeom>
          <a:noFill/>
        </p:spPr>
      </p:pic>
      <p:pic>
        <p:nvPicPr>
          <p:cNvPr id="5122" name="Picture 2" descr="http://famouswonders.com/wp-content/uploads/2009/03/angel-falls.jpg"/>
          <p:cNvPicPr>
            <a:picLocks noChangeAspect="1" noChangeArrowheads="1"/>
          </p:cNvPicPr>
          <p:nvPr/>
        </p:nvPicPr>
        <p:blipFill>
          <a:blip r:embed="rId3" cstate="print"/>
          <a:srcRect/>
          <a:stretch>
            <a:fillRect/>
          </a:stretch>
        </p:blipFill>
        <p:spPr bwMode="auto">
          <a:xfrm>
            <a:off x="3505200" y="2133600"/>
            <a:ext cx="2400300" cy="4724400"/>
          </a:xfrm>
          <a:prstGeom prst="rect">
            <a:avLst/>
          </a:prstGeom>
          <a:noFill/>
        </p:spPr>
      </p:pic>
      <p:pic>
        <p:nvPicPr>
          <p:cNvPr id="5124" name="Picture 4" descr="http://lh3.ggpht.com/abramsv/SD-kRyFUayI/AAAAAAAATMY/1aS1YrtgmYQ/s640/rtyeywywy.jpg"/>
          <p:cNvPicPr>
            <a:picLocks noChangeAspect="1" noChangeArrowheads="1"/>
          </p:cNvPicPr>
          <p:nvPr/>
        </p:nvPicPr>
        <p:blipFill>
          <a:blip r:embed="rId4" cstate="print"/>
          <a:srcRect/>
          <a:stretch>
            <a:fillRect/>
          </a:stretch>
        </p:blipFill>
        <p:spPr bwMode="auto">
          <a:xfrm>
            <a:off x="0" y="4419600"/>
            <a:ext cx="3505200" cy="2438400"/>
          </a:xfrm>
          <a:prstGeom prst="rect">
            <a:avLst/>
          </a:prstGeom>
          <a:noFill/>
        </p:spPr>
      </p:pic>
      <p:pic>
        <p:nvPicPr>
          <p:cNvPr id="5126" name="Picture 6" descr="http://www.msccruisesusa.com/us_en/Images/margarita-island_tcm12-3450.jpg"/>
          <p:cNvPicPr>
            <a:picLocks noChangeAspect="1" noChangeArrowheads="1"/>
          </p:cNvPicPr>
          <p:nvPr/>
        </p:nvPicPr>
        <p:blipFill>
          <a:blip r:embed="rId5" cstate="print"/>
          <a:srcRect/>
          <a:stretch>
            <a:fillRect/>
          </a:stretch>
        </p:blipFill>
        <p:spPr bwMode="auto">
          <a:xfrm>
            <a:off x="6125063" y="2133600"/>
            <a:ext cx="2920178" cy="2590800"/>
          </a:xfrm>
          <a:prstGeom prst="rect">
            <a:avLst/>
          </a:prstGeom>
          <a:noFill/>
        </p:spPr>
      </p:pic>
      <p:pic>
        <p:nvPicPr>
          <p:cNvPr id="5128" name="Picture 8" descr="http://cls.cdn-hotels.com/hotels/6000000/5370000/5360500/5360495/5360495_12_b.jpg"/>
          <p:cNvPicPr>
            <a:picLocks noChangeAspect="1" noChangeArrowheads="1"/>
          </p:cNvPicPr>
          <p:nvPr/>
        </p:nvPicPr>
        <p:blipFill>
          <a:blip r:embed="rId6" cstate="print"/>
          <a:srcRect/>
          <a:stretch>
            <a:fillRect/>
          </a:stretch>
        </p:blipFill>
        <p:spPr bwMode="auto">
          <a:xfrm>
            <a:off x="5943600" y="4724400"/>
            <a:ext cx="3053811" cy="21336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Major Attractions</a:t>
            </a:r>
            <a:endParaRPr lang="en-US" dirty="0">
              <a:solidFill>
                <a:schemeClr val="accent2">
                  <a:lumMod val="75000"/>
                </a:schemeClr>
              </a:solidFill>
            </a:endParaRPr>
          </a:p>
        </p:txBody>
      </p:sp>
      <p:sp>
        <p:nvSpPr>
          <p:cNvPr id="3" name="Content Placeholder 2"/>
          <p:cNvSpPr>
            <a:spLocks noGrp="1"/>
          </p:cNvSpPr>
          <p:nvPr>
            <p:ph sz="quarter" idx="13"/>
          </p:nvPr>
        </p:nvSpPr>
        <p:spPr/>
        <p:txBody>
          <a:bodyPr>
            <a:normAutofit/>
          </a:bodyPr>
          <a:lstStyle/>
          <a:p>
            <a:r>
              <a:rPr lang="en-US" dirty="0" smtClean="0"/>
              <a:t>One major attraction is Caribbean Horseback riding on Margarita Island. You get to discover the beauty of the whole island of Margarita Island on horseback.</a:t>
            </a:r>
          </a:p>
        </p:txBody>
      </p:sp>
      <p:sp>
        <p:nvSpPr>
          <p:cNvPr id="4" name="Content Placeholder 3"/>
          <p:cNvSpPr>
            <a:spLocks noGrp="1"/>
          </p:cNvSpPr>
          <p:nvPr>
            <p:ph sz="quarter" idx="14"/>
          </p:nvPr>
        </p:nvSpPr>
        <p:spPr/>
        <p:txBody>
          <a:bodyPr>
            <a:normAutofit fontScale="85000" lnSpcReduction="10000"/>
          </a:bodyPr>
          <a:lstStyle/>
          <a:p>
            <a:r>
              <a:rPr lang="en-US" dirty="0" smtClean="0"/>
              <a:t>Another major attraction in Venezuela is Cave Hiking in </a:t>
            </a:r>
            <a:r>
              <a:rPr lang="en-US" dirty="0" err="1" smtClean="0"/>
              <a:t>Cueva</a:t>
            </a:r>
            <a:r>
              <a:rPr lang="en-US" dirty="0" smtClean="0"/>
              <a:t> del Guacharo.  </a:t>
            </a:r>
            <a:r>
              <a:rPr lang="en-US" dirty="0" err="1" smtClean="0"/>
              <a:t>Cueva</a:t>
            </a:r>
            <a:r>
              <a:rPr lang="en-US" dirty="0" smtClean="0"/>
              <a:t> del Guacharo was established as Venezuela’s fist national monument in 1949.</a:t>
            </a:r>
          </a:p>
          <a:p>
            <a:pPr lvl="1"/>
            <a:r>
              <a:rPr lang="en-US" dirty="0" smtClean="0"/>
              <a:t> </a:t>
            </a:r>
            <a:r>
              <a:rPr lang="en-US" dirty="0" err="1" smtClean="0"/>
              <a:t>Oilbirds</a:t>
            </a:r>
            <a:r>
              <a:rPr lang="en-US" dirty="0" smtClean="0"/>
              <a:t> or guacharos, which are fruit eating animals that are mainly nocturnal, have been seen here.  Lots of people go to the chambers at night to watch the birds leave the caves and search for food. </a:t>
            </a:r>
          </a:p>
          <a:p>
            <a:endParaRPr lang="en-US" dirty="0"/>
          </a:p>
        </p:txBody>
      </p:sp>
      <p:pic>
        <p:nvPicPr>
          <p:cNvPr id="4098" name="Picture 2" descr="http://www.ridingpics.de/2019.jpg"/>
          <p:cNvPicPr>
            <a:picLocks noChangeAspect="1" noChangeArrowheads="1"/>
          </p:cNvPicPr>
          <p:nvPr/>
        </p:nvPicPr>
        <p:blipFill>
          <a:blip r:embed="rId2" cstate="print"/>
          <a:srcRect/>
          <a:stretch>
            <a:fillRect/>
          </a:stretch>
        </p:blipFill>
        <p:spPr bwMode="auto">
          <a:xfrm>
            <a:off x="2667000" y="4876800"/>
            <a:ext cx="2286000" cy="154305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solidFill>
                  <a:schemeClr val="accent2">
                    <a:lumMod val="75000"/>
                  </a:schemeClr>
                </a:solidFill>
              </a:rPr>
              <a:t>Cave Hiking in </a:t>
            </a:r>
            <a:r>
              <a:rPr lang="en-US" dirty="0" err="1" smtClean="0">
                <a:solidFill>
                  <a:schemeClr val="accent2">
                    <a:lumMod val="75000"/>
                  </a:schemeClr>
                </a:solidFill>
              </a:rPr>
              <a:t>Cueva</a:t>
            </a:r>
            <a:r>
              <a:rPr lang="en-US" dirty="0" smtClean="0">
                <a:solidFill>
                  <a:schemeClr val="accent2">
                    <a:lumMod val="75000"/>
                  </a:schemeClr>
                </a:solidFill>
              </a:rPr>
              <a:t> del Guacharo</a:t>
            </a:r>
            <a:endParaRPr lang="en-US" dirty="0">
              <a:solidFill>
                <a:schemeClr val="accent2">
                  <a:lumMod val="75000"/>
                </a:schemeClr>
              </a:solidFill>
            </a:endParaRPr>
          </a:p>
        </p:txBody>
      </p:sp>
      <p:pic>
        <p:nvPicPr>
          <p:cNvPr id="29698" name="Picture 2" descr="http://farm1.static.flickr.com/115/276410213_be1d9b86ca.jpg"/>
          <p:cNvPicPr>
            <a:picLocks noChangeAspect="1" noChangeArrowheads="1"/>
          </p:cNvPicPr>
          <p:nvPr/>
        </p:nvPicPr>
        <p:blipFill>
          <a:blip r:embed="rId2" cstate="print"/>
          <a:srcRect/>
          <a:stretch>
            <a:fillRect/>
          </a:stretch>
        </p:blipFill>
        <p:spPr bwMode="auto">
          <a:xfrm>
            <a:off x="457200" y="1943100"/>
            <a:ext cx="3200400" cy="2400300"/>
          </a:xfrm>
          <a:prstGeom prst="rect">
            <a:avLst/>
          </a:prstGeom>
          <a:noFill/>
        </p:spPr>
      </p:pic>
      <p:pic>
        <p:nvPicPr>
          <p:cNvPr id="29700" name="Picture 4" descr="http://www.playersclubtours.com/blog/wp-content/uploads/2012/01/cueva-del-guacharo.jpg"/>
          <p:cNvPicPr>
            <a:picLocks noChangeAspect="1" noChangeArrowheads="1"/>
          </p:cNvPicPr>
          <p:nvPr/>
        </p:nvPicPr>
        <p:blipFill>
          <a:blip r:embed="rId3" cstate="print"/>
          <a:srcRect/>
          <a:stretch>
            <a:fillRect/>
          </a:stretch>
        </p:blipFill>
        <p:spPr bwMode="auto">
          <a:xfrm>
            <a:off x="5334000" y="1828800"/>
            <a:ext cx="2933700" cy="2200275"/>
          </a:xfrm>
          <a:prstGeom prst="rect">
            <a:avLst/>
          </a:prstGeom>
          <a:noFill/>
        </p:spPr>
      </p:pic>
      <p:pic>
        <p:nvPicPr>
          <p:cNvPr id="29702" name="Picture 6" descr="http://www.theworldwonders.com/southamerica/guacharo.jpg"/>
          <p:cNvPicPr>
            <a:picLocks noChangeAspect="1" noChangeArrowheads="1"/>
          </p:cNvPicPr>
          <p:nvPr/>
        </p:nvPicPr>
        <p:blipFill>
          <a:blip r:embed="rId4" cstate="print"/>
          <a:srcRect/>
          <a:stretch>
            <a:fillRect/>
          </a:stretch>
        </p:blipFill>
        <p:spPr bwMode="auto">
          <a:xfrm>
            <a:off x="228600" y="4267200"/>
            <a:ext cx="3581400" cy="2362200"/>
          </a:xfrm>
          <a:prstGeom prst="rect">
            <a:avLst/>
          </a:prstGeom>
          <a:noFill/>
        </p:spPr>
      </p:pic>
      <p:pic>
        <p:nvPicPr>
          <p:cNvPr id="29704" name="Picture 8" descr="http://www.venezuelanature.com/images/la_cueva.jpg"/>
          <p:cNvPicPr>
            <a:picLocks noChangeAspect="1" noChangeArrowheads="1"/>
          </p:cNvPicPr>
          <p:nvPr/>
        </p:nvPicPr>
        <p:blipFill>
          <a:blip r:embed="rId5" cstate="print"/>
          <a:srcRect/>
          <a:stretch>
            <a:fillRect/>
          </a:stretch>
        </p:blipFill>
        <p:spPr bwMode="auto">
          <a:xfrm>
            <a:off x="4495800" y="4038600"/>
            <a:ext cx="4067175" cy="263842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Major Attractions</a:t>
            </a:r>
            <a:endParaRPr lang="en-US" dirty="0">
              <a:solidFill>
                <a:schemeClr val="accent2">
                  <a:lumMod val="75000"/>
                </a:schemeClr>
              </a:solidFill>
            </a:endParaRPr>
          </a:p>
        </p:txBody>
      </p:sp>
      <p:sp>
        <p:nvSpPr>
          <p:cNvPr id="3" name="Content Placeholder 2"/>
          <p:cNvSpPr>
            <a:spLocks noGrp="1"/>
          </p:cNvSpPr>
          <p:nvPr>
            <p:ph sz="quarter" idx="13"/>
          </p:nvPr>
        </p:nvSpPr>
        <p:spPr/>
        <p:txBody>
          <a:bodyPr>
            <a:normAutofit fontScale="92500"/>
          </a:bodyPr>
          <a:lstStyle/>
          <a:p>
            <a:r>
              <a:rPr lang="en-US" dirty="0" smtClean="0"/>
              <a:t>You could also do a river trip and sight-seeing at Angel Falls.  Angel Falls was discovered in 1933 by Jimmie Angel.  It’s the tallest waterfall in the world at 3,212 feet.  You can reach Angel Falls by flight from Caracas and from there you take a river trip to the waterfall. </a:t>
            </a:r>
            <a:endParaRPr lang="en-US" dirty="0"/>
          </a:p>
        </p:txBody>
      </p:sp>
      <p:sp>
        <p:nvSpPr>
          <p:cNvPr id="4" name="Content Placeholder 3"/>
          <p:cNvSpPr>
            <a:spLocks noGrp="1"/>
          </p:cNvSpPr>
          <p:nvPr>
            <p:ph sz="quarter" idx="14"/>
          </p:nvPr>
        </p:nvSpPr>
        <p:spPr/>
        <p:txBody>
          <a:bodyPr>
            <a:normAutofit fontScale="92500" lnSpcReduction="20000"/>
          </a:bodyPr>
          <a:lstStyle/>
          <a:p>
            <a:r>
              <a:rPr lang="en-US" dirty="0" smtClean="0"/>
              <a:t>Another thing that is a big attraction is Cable Car riding in Merida.  It’s the longest and highest cable car and it’s set over Venezuela’s terrain.  The system was first used in the 1950’s for tourists.  The track is just less than 8 miles going over the jungles, canyons, rock faces, and waterfalls of Venezuela.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solidFill>
                  <a:schemeClr val="accent2">
                    <a:lumMod val="75000"/>
                  </a:schemeClr>
                </a:solidFill>
              </a:rPr>
              <a:t>Most popular thing to do in Venezuela</a:t>
            </a:r>
            <a:endParaRPr lang="en-US" dirty="0">
              <a:solidFill>
                <a:schemeClr val="accent2">
                  <a:lumMod val="75000"/>
                </a:schemeClr>
              </a:solidFill>
            </a:endParaRPr>
          </a:p>
        </p:txBody>
      </p:sp>
      <p:sp>
        <p:nvSpPr>
          <p:cNvPr id="6" name="Content Placeholder 5"/>
          <p:cNvSpPr>
            <a:spLocks noGrp="1"/>
          </p:cNvSpPr>
          <p:nvPr>
            <p:ph idx="1"/>
          </p:nvPr>
        </p:nvSpPr>
        <p:spPr/>
        <p:txBody>
          <a:bodyPr>
            <a:normAutofit/>
          </a:bodyPr>
          <a:lstStyle/>
          <a:p>
            <a:r>
              <a:rPr lang="en-US" dirty="0" smtClean="0"/>
              <a:t>The most popular thing to do in Venezuela is the river expedition on the Orinoco Delta. Boats are used to get as far possible within the delta.  When you can’t pass through any farther, you then use dug out canoes. You can see many native animals.  Jungle walks are also organized along with boat trips for expeditions at night and piranha fishing.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Stores in Venezuela</a:t>
            </a:r>
            <a:endParaRPr lang="en-US" dirty="0">
              <a:solidFill>
                <a:schemeClr val="accent2">
                  <a:lumMod val="75000"/>
                </a:schemeClr>
              </a:solidFill>
            </a:endParaRPr>
          </a:p>
        </p:txBody>
      </p:sp>
      <p:sp>
        <p:nvSpPr>
          <p:cNvPr id="3" name="Content Placeholder 2"/>
          <p:cNvSpPr>
            <a:spLocks noGrp="1"/>
          </p:cNvSpPr>
          <p:nvPr>
            <p:ph idx="1"/>
          </p:nvPr>
        </p:nvSpPr>
        <p:spPr/>
        <p:txBody>
          <a:bodyPr>
            <a:normAutofit fontScale="92500" lnSpcReduction="10000"/>
          </a:bodyPr>
          <a:lstStyle/>
          <a:p>
            <a:r>
              <a:rPr lang="en-US" dirty="0" smtClean="0"/>
              <a:t>Venezuela is home to many stores, markets, and malls. Venezuela is also home to the Centro </a:t>
            </a:r>
            <a:r>
              <a:rPr lang="en-US" dirty="0" err="1" smtClean="0"/>
              <a:t>Comercial</a:t>
            </a:r>
            <a:r>
              <a:rPr lang="en-US" dirty="0" smtClean="0"/>
              <a:t> </a:t>
            </a:r>
            <a:r>
              <a:rPr lang="en-US" dirty="0" err="1" smtClean="0"/>
              <a:t>Sambil</a:t>
            </a:r>
            <a:r>
              <a:rPr lang="en-US" dirty="0" smtClean="0"/>
              <a:t>, which is said to be South America’s largest shopping mall.  Venezuela stores are just like the stores that we have in the United States.  They have bookstores, chocolate shops, retail stores, electronic stores, office equipment and office supplies stores, candy stores, craft shops and grocery stores. I found that even though </a:t>
            </a:r>
            <a:r>
              <a:rPr lang="en-US" dirty="0" err="1" smtClean="0"/>
              <a:t>Wal</a:t>
            </a:r>
            <a:r>
              <a:rPr lang="en-US" dirty="0" smtClean="0"/>
              <a:t> Mart operates in 14 countries, there are not any </a:t>
            </a:r>
            <a:r>
              <a:rPr lang="en-US" dirty="0" err="1" smtClean="0"/>
              <a:t>Wal</a:t>
            </a:r>
            <a:r>
              <a:rPr lang="en-US" dirty="0" smtClean="0"/>
              <a:t> Marts in Venezuela.   The main grocery stores that are in Venezuela are markets.  Some popular grocery stores are </a:t>
            </a:r>
            <a:r>
              <a:rPr lang="en-US" dirty="0" err="1" smtClean="0"/>
              <a:t>Makro</a:t>
            </a:r>
            <a:r>
              <a:rPr lang="en-US" dirty="0" smtClean="0"/>
              <a:t>, </a:t>
            </a:r>
            <a:r>
              <a:rPr lang="en-US" dirty="0" err="1" smtClean="0"/>
              <a:t>Automercado</a:t>
            </a:r>
            <a:r>
              <a:rPr lang="en-US" dirty="0" smtClean="0"/>
              <a:t> Plaza, and Central </a:t>
            </a:r>
            <a:r>
              <a:rPr lang="en-US" dirty="0" err="1" smtClean="0"/>
              <a:t>Madeirense</a:t>
            </a:r>
            <a:r>
              <a:rPr lang="en-US" dirty="0" smtClean="0"/>
              <a:t>.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solidFill>
                  <a:schemeClr val="accent2">
                    <a:lumMod val="75000"/>
                  </a:schemeClr>
                </a:solidFill>
              </a:rPr>
              <a:t>Centro </a:t>
            </a:r>
            <a:r>
              <a:rPr lang="en-US" dirty="0" err="1" smtClean="0">
                <a:solidFill>
                  <a:schemeClr val="accent2">
                    <a:lumMod val="75000"/>
                  </a:schemeClr>
                </a:solidFill>
              </a:rPr>
              <a:t>Comercial</a:t>
            </a:r>
            <a:r>
              <a:rPr lang="en-US" dirty="0" smtClean="0">
                <a:solidFill>
                  <a:schemeClr val="accent2">
                    <a:lumMod val="75000"/>
                  </a:schemeClr>
                </a:solidFill>
              </a:rPr>
              <a:t> </a:t>
            </a:r>
            <a:r>
              <a:rPr lang="en-US" dirty="0" err="1" smtClean="0">
                <a:solidFill>
                  <a:schemeClr val="accent2">
                    <a:lumMod val="75000"/>
                  </a:schemeClr>
                </a:solidFill>
              </a:rPr>
              <a:t>Sambil</a:t>
            </a:r>
            <a:endParaRPr lang="en-US" dirty="0">
              <a:solidFill>
                <a:schemeClr val="accent2">
                  <a:lumMod val="75000"/>
                </a:schemeClr>
              </a:solidFill>
            </a:endParaRPr>
          </a:p>
        </p:txBody>
      </p:sp>
      <p:pic>
        <p:nvPicPr>
          <p:cNvPr id="30722" name="Picture 2" descr="http://imgll.trivago.com/uploadimages/35/52/3552616_l.jpeg"/>
          <p:cNvPicPr>
            <a:picLocks noChangeAspect="1" noChangeArrowheads="1"/>
          </p:cNvPicPr>
          <p:nvPr/>
        </p:nvPicPr>
        <p:blipFill>
          <a:blip r:embed="rId2" cstate="print"/>
          <a:srcRect/>
          <a:stretch>
            <a:fillRect/>
          </a:stretch>
        </p:blipFill>
        <p:spPr bwMode="auto">
          <a:xfrm>
            <a:off x="0" y="1905000"/>
            <a:ext cx="2302763" cy="2895600"/>
          </a:xfrm>
          <a:prstGeom prst="rect">
            <a:avLst/>
          </a:prstGeom>
          <a:noFill/>
        </p:spPr>
      </p:pic>
      <p:pic>
        <p:nvPicPr>
          <p:cNvPr id="30724" name="Picture 4" descr="http://mw2.google.com/mw-panoramio/photos/medium/33199830.jpg"/>
          <p:cNvPicPr>
            <a:picLocks noChangeAspect="1" noChangeArrowheads="1"/>
          </p:cNvPicPr>
          <p:nvPr/>
        </p:nvPicPr>
        <p:blipFill>
          <a:blip r:embed="rId3" cstate="print"/>
          <a:srcRect/>
          <a:stretch>
            <a:fillRect/>
          </a:stretch>
        </p:blipFill>
        <p:spPr bwMode="auto">
          <a:xfrm>
            <a:off x="2438400" y="1981200"/>
            <a:ext cx="2590800" cy="2743200"/>
          </a:xfrm>
          <a:prstGeom prst="rect">
            <a:avLst/>
          </a:prstGeom>
          <a:noFill/>
        </p:spPr>
      </p:pic>
      <p:pic>
        <p:nvPicPr>
          <p:cNvPr id="30726" name="Picture 6" descr="http://www.venezuelatuya.com/caracas/imagenes/sambil.jpg"/>
          <p:cNvPicPr>
            <a:picLocks noChangeAspect="1" noChangeArrowheads="1"/>
          </p:cNvPicPr>
          <p:nvPr/>
        </p:nvPicPr>
        <p:blipFill>
          <a:blip r:embed="rId4" cstate="print"/>
          <a:srcRect/>
          <a:stretch>
            <a:fillRect/>
          </a:stretch>
        </p:blipFill>
        <p:spPr bwMode="auto">
          <a:xfrm>
            <a:off x="5257800" y="1905000"/>
            <a:ext cx="3370860" cy="2209800"/>
          </a:xfrm>
          <a:prstGeom prst="rect">
            <a:avLst/>
          </a:prstGeom>
          <a:noFill/>
        </p:spPr>
      </p:pic>
      <p:pic>
        <p:nvPicPr>
          <p:cNvPr id="30728" name="Picture 8" descr="http://c2.tracdn.com/uploaded/amazon/places/files/103911327316815.jpg"/>
          <p:cNvPicPr>
            <a:picLocks noChangeAspect="1" noChangeArrowheads="1"/>
          </p:cNvPicPr>
          <p:nvPr/>
        </p:nvPicPr>
        <p:blipFill>
          <a:blip r:embed="rId5" cstate="print"/>
          <a:srcRect/>
          <a:stretch>
            <a:fillRect/>
          </a:stretch>
        </p:blipFill>
        <p:spPr bwMode="auto">
          <a:xfrm>
            <a:off x="5105400" y="4191000"/>
            <a:ext cx="3556000" cy="2667000"/>
          </a:xfrm>
          <a:prstGeom prst="rect">
            <a:avLst/>
          </a:prstGeom>
          <a:noFill/>
        </p:spPr>
      </p:pic>
      <p:pic>
        <p:nvPicPr>
          <p:cNvPr id="30730" name="Picture 10" descr="http://tephotos.s3.amazonaws.com/places/web/Centro-Comercial-Sambil_a86a898e2989120fb953f25c9b54e3fd238a3a08.jpg"/>
          <p:cNvPicPr>
            <a:picLocks noChangeAspect="1" noChangeArrowheads="1"/>
          </p:cNvPicPr>
          <p:nvPr/>
        </p:nvPicPr>
        <p:blipFill>
          <a:blip r:embed="rId6" cstate="print"/>
          <a:srcRect/>
          <a:stretch>
            <a:fillRect/>
          </a:stretch>
        </p:blipFill>
        <p:spPr bwMode="auto">
          <a:xfrm>
            <a:off x="533400" y="4724400"/>
            <a:ext cx="2901758" cy="21336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2">
                    <a:lumMod val="75000"/>
                  </a:schemeClr>
                </a:solidFill>
              </a:rPr>
              <a:t>Live Mocha</a:t>
            </a:r>
            <a:endParaRPr lang="en-US" dirty="0">
              <a:solidFill>
                <a:schemeClr val="accent2">
                  <a:lumMod val="75000"/>
                </a:schemeClr>
              </a:solidFill>
            </a:endParaRPr>
          </a:p>
        </p:txBody>
      </p:sp>
      <p:sp>
        <p:nvSpPr>
          <p:cNvPr id="5" name="Text Placeholder 4"/>
          <p:cNvSpPr>
            <a:spLocks noGrp="1"/>
          </p:cNvSpPr>
          <p:nvPr>
            <p:ph type="body" idx="1"/>
          </p:nvPr>
        </p:nvSpPr>
        <p:spPr/>
        <p:txBody>
          <a:bodyPr/>
          <a:lstStyle/>
          <a:p>
            <a:r>
              <a:rPr lang="en-US" dirty="0" err="1" smtClean="0"/>
              <a:t>Shoyree</a:t>
            </a:r>
            <a:endParaRPr lang="en-US" dirty="0"/>
          </a:p>
        </p:txBody>
      </p:sp>
      <p:sp>
        <p:nvSpPr>
          <p:cNvPr id="7" name="Text Placeholder 6"/>
          <p:cNvSpPr>
            <a:spLocks noGrp="1"/>
          </p:cNvSpPr>
          <p:nvPr>
            <p:ph type="body" sz="quarter" idx="3"/>
          </p:nvPr>
        </p:nvSpPr>
        <p:spPr/>
        <p:txBody>
          <a:bodyPr/>
          <a:lstStyle/>
          <a:p>
            <a:r>
              <a:rPr lang="en-US" dirty="0" smtClean="0"/>
              <a:t>Paul F.</a:t>
            </a:r>
            <a:endParaRPr lang="en-US" dirty="0"/>
          </a:p>
        </p:txBody>
      </p:sp>
      <p:sp>
        <p:nvSpPr>
          <p:cNvPr id="6" name="Content Placeholder 5"/>
          <p:cNvSpPr>
            <a:spLocks noGrp="1"/>
          </p:cNvSpPr>
          <p:nvPr>
            <p:ph sz="quarter" idx="13"/>
          </p:nvPr>
        </p:nvSpPr>
        <p:spPr/>
        <p:txBody>
          <a:bodyPr>
            <a:normAutofit fontScale="70000" lnSpcReduction="20000"/>
          </a:bodyPr>
          <a:lstStyle/>
          <a:p>
            <a:r>
              <a:rPr lang="en-US" dirty="0" smtClean="0"/>
              <a:t>She says that Venezuelans don’t need much to have fun.  But, when they want to have fun they call friends and plan where to go and meet.  The favorite spots her and her friends like to hang out are the rivers, beaches, parks, forests or just a friend’s house.  Whenever her and her friends get together they have food, music, singing, dancing, and many jokes.</a:t>
            </a:r>
          </a:p>
          <a:p>
            <a:endParaRPr lang="en-US" dirty="0"/>
          </a:p>
        </p:txBody>
      </p:sp>
      <p:sp>
        <p:nvSpPr>
          <p:cNvPr id="8" name="Content Placeholder 7"/>
          <p:cNvSpPr>
            <a:spLocks noGrp="1"/>
          </p:cNvSpPr>
          <p:nvPr>
            <p:ph sz="quarter" idx="14"/>
          </p:nvPr>
        </p:nvSpPr>
        <p:spPr/>
        <p:txBody>
          <a:bodyPr>
            <a:normAutofit fontScale="55000" lnSpcReduction="20000"/>
          </a:bodyPr>
          <a:lstStyle/>
          <a:p>
            <a:r>
              <a:rPr lang="en-US" dirty="0" smtClean="0"/>
              <a:t>He says that most Venezuelans love to go to all the many beaches that Venezuela has to offer.  He said most like to go to Margarita Island or Los </a:t>
            </a:r>
            <a:r>
              <a:rPr lang="en-US" dirty="0" err="1" smtClean="0"/>
              <a:t>Roques</a:t>
            </a:r>
            <a:r>
              <a:rPr lang="en-US" dirty="0" smtClean="0"/>
              <a:t>.  He also said that there are nice national parks and caves to explore, for example: Henri </a:t>
            </a:r>
            <a:r>
              <a:rPr lang="en-US" dirty="0" err="1" smtClean="0"/>
              <a:t>Pittier</a:t>
            </a:r>
            <a:r>
              <a:rPr lang="en-US" dirty="0" smtClean="0"/>
              <a:t> National Park, Guacharo's Cave, </a:t>
            </a:r>
            <a:r>
              <a:rPr lang="en-US" dirty="0" err="1" smtClean="0"/>
              <a:t>Canaima</a:t>
            </a:r>
            <a:r>
              <a:rPr lang="en-US" dirty="0" smtClean="0"/>
              <a:t>, The Angel Falls, and Los </a:t>
            </a:r>
            <a:r>
              <a:rPr lang="en-US" dirty="0" err="1" smtClean="0"/>
              <a:t>médanos</a:t>
            </a:r>
            <a:r>
              <a:rPr lang="en-US" dirty="0" smtClean="0"/>
              <a:t> de </a:t>
            </a:r>
            <a:r>
              <a:rPr lang="en-US" dirty="0" err="1" smtClean="0"/>
              <a:t>coro</a:t>
            </a:r>
            <a:r>
              <a:rPr lang="en-US" dirty="0" smtClean="0"/>
              <a:t>.  He said that his favorite activities are going to the disco at night because most Venezuelans love to party, and he also enjoys going to the </a:t>
            </a:r>
            <a:r>
              <a:rPr lang="en-US" dirty="0" err="1" smtClean="0"/>
              <a:t>Sambil</a:t>
            </a:r>
            <a:r>
              <a:rPr lang="en-US" dirty="0" smtClean="0"/>
              <a:t> Mall, the biggest mall in Venezuela.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2">
                    <a:lumMod val="75000"/>
                  </a:schemeClr>
                </a:solidFill>
              </a:rPr>
              <a:t>Recreation in Venezuela</a:t>
            </a:r>
            <a:endParaRPr lang="en-US" dirty="0">
              <a:solidFill>
                <a:schemeClr val="accent2">
                  <a:lumMod val="75000"/>
                </a:schemeClr>
              </a:solidFill>
            </a:endParaRPr>
          </a:p>
        </p:txBody>
      </p:sp>
      <p:sp>
        <p:nvSpPr>
          <p:cNvPr id="3" name="Content Placeholder 2"/>
          <p:cNvSpPr>
            <a:spLocks noGrp="1"/>
          </p:cNvSpPr>
          <p:nvPr>
            <p:ph idx="1"/>
          </p:nvPr>
        </p:nvSpPr>
        <p:spPr/>
        <p:txBody>
          <a:bodyPr>
            <a:normAutofit lnSpcReduction="10000"/>
          </a:bodyPr>
          <a:lstStyle/>
          <a:p>
            <a:r>
              <a:rPr lang="en-US" dirty="0" smtClean="0"/>
              <a:t>There are several famous festivals you can attend in Venezuela.  </a:t>
            </a:r>
          </a:p>
          <a:p>
            <a:r>
              <a:rPr lang="en-US" dirty="0" err="1" smtClean="0"/>
              <a:t>Carnaval</a:t>
            </a:r>
            <a:r>
              <a:rPr lang="en-US" dirty="0" smtClean="0"/>
              <a:t> is a yearly nationwide event that lasts for several days and begins just before Ash Wednesday.</a:t>
            </a:r>
          </a:p>
          <a:p>
            <a:r>
              <a:rPr lang="en-US" dirty="0" smtClean="0"/>
              <a:t>On the Holiday of Corpus Christi, there is a dramatic “Dance of the Devils” in the town of San Francisco de </a:t>
            </a:r>
            <a:r>
              <a:rPr lang="en-US" dirty="0" err="1" smtClean="0"/>
              <a:t>Yane</a:t>
            </a:r>
            <a:r>
              <a:rPr lang="en-US" dirty="0" smtClean="0"/>
              <a:t>, where people parade the streets in costumes and masks.</a:t>
            </a:r>
          </a:p>
          <a:p>
            <a:r>
              <a:rPr lang="en-US" dirty="0" smtClean="0"/>
              <a:t>Venezuelans are very fond of traveling to take part in these festivals.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chemeClr val="accent2">
                    <a:lumMod val="75000"/>
                  </a:schemeClr>
                </a:solidFill>
              </a:rPr>
              <a:t>Vocabulary Words</a:t>
            </a:r>
            <a:endParaRPr lang="en-US" dirty="0">
              <a:solidFill>
                <a:schemeClr val="accent2">
                  <a:lumMod val="75000"/>
                </a:schemeClr>
              </a:solidFill>
            </a:endParaRPr>
          </a:p>
        </p:txBody>
      </p:sp>
      <p:sp>
        <p:nvSpPr>
          <p:cNvPr id="8" name="Content Placeholder 7"/>
          <p:cNvSpPr>
            <a:spLocks noGrp="1"/>
          </p:cNvSpPr>
          <p:nvPr>
            <p:ph sz="quarter" idx="13"/>
          </p:nvPr>
        </p:nvSpPr>
        <p:spPr/>
        <p:txBody>
          <a:bodyPr>
            <a:normAutofit lnSpcReduction="10000"/>
          </a:bodyPr>
          <a:lstStyle/>
          <a:p>
            <a:r>
              <a:rPr lang="en-US" dirty="0" err="1" smtClean="0"/>
              <a:t>Teleferico</a:t>
            </a:r>
            <a:r>
              <a:rPr lang="en-US" dirty="0" smtClean="0"/>
              <a:t> –Cable Car</a:t>
            </a:r>
          </a:p>
          <a:p>
            <a:r>
              <a:rPr lang="en-US" dirty="0" err="1" smtClean="0"/>
              <a:t>Cuatro</a:t>
            </a:r>
            <a:r>
              <a:rPr lang="en-US" dirty="0" smtClean="0"/>
              <a:t>- A small guitar from the lute family</a:t>
            </a:r>
          </a:p>
          <a:p>
            <a:r>
              <a:rPr lang="en-US" dirty="0" err="1" smtClean="0"/>
              <a:t>Grandes</a:t>
            </a:r>
            <a:r>
              <a:rPr lang="en-US" dirty="0" smtClean="0"/>
              <a:t> </a:t>
            </a:r>
            <a:r>
              <a:rPr lang="en-US" dirty="0" err="1" smtClean="0"/>
              <a:t>Ligas</a:t>
            </a:r>
            <a:r>
              <a:rPr lang="en-US" dirty="0" smtClean="0"/>
              <a:t> de </a:t>
            </a:r>
            <a:r>
              <a:rPr lang="en-US" dirty="0" err="1" smtClean="0"/>
              <a:t>Beisbol</a:t>
            </a:r>
            <a:r>
              <a:rPr lang="en-US" dirty="0" smtClean="0"/>
              <a:t>- Major League Baseball</a:t>
            </a:r>
          </a:p>
          <a:p>
            <a:r>
              <a:rPr lang="en-US" dirty="0" err="1" smtClean="0"/>
              <a:t>Copa</a:t>
            </a:r>
            <a:r>
              <a:rPr lang="en-US" dirty="0" smtClean="0"/>
              <a:t> del </a:t>
            </a:r>
            <a:r>
              <a:rPr lang="en-US" dirty="0" err="1" smtClean="0"/>
              <a:t>Mundo</a:t>
            </a:r>
            <a:r>
              <a:rPr lang="en-US" dirty="0" smtClean="0"/>
              <a:t>- World Cup</a:t>
            </a:r>
          </a:p>
          <a:p>
            <a:r>
              <a:rPr lang="en-US" dirty="0" err="1" smtClean="0"/>
              <a:t>Paseos</a:t>
            </a:r>
            <a:r>
              <a:rPr lang="en-US" dirty="0" smtClean="0"/>
              <a:t> a Cabello- Horseback riding</a:t>
            </a:r>
          </a:p>
          <a:p>
            <a:endParaRPr lang="en-US" dirty="0" smtClean="0"/>
          </a:p>
          <a:p>
            <a:endParaRPr lang="en-US" dirty="0" smtClean="0"/>
          </a:p>
          <a:p>
            <a:endParaRPr lang="en-US" dirty="0"/>
          </a:p>
        </p:txBody>
      </p:sp>
      <p:sp>
        <p:nvSpPr>
          <p:cNvPr id="9" name="Content Placeholder 8"/>
          <p:cNvSpPr>
            <a:spLocks noGrp="1"/>
          </p:cNvSpPr>
          <p:nvPr>
            <p:ph sz="quarter" idx="14"/>
          </p:nvPr>
        </p:nvSpPr>
        <p:spPr/>
        <p:txBody>
          <a:bodyPr>
            <a:normAutofit/>
          </a:bodyPr>
          <a:lstStyle/>
          <a:p>
            <a:r>
              <a:rPr lang="en-US" dirty="0" err="1" smtClean="0"/>
              <a:t>Cueva</a:t>
            </a:r>
            <a:r>
              <a:rPr lang="en-US" dirty="0" smtClean="0"/>
              <a:t> </a:t>
            </a:r>
            <a:r>
              <a:rPr lang="en-US" dirty="0" err="1" smtClean="0"/>
              <a:t>Senderismo</a:t>
            </a:r>
            <a:r>
              <a:rPr lang="en-US" dirty="0" smtClean="0"/>
              <a:t>-Cave hiking</a:t>
            </a:r>
          </a:p>
          <a:p>
            <a:r>
              <a:rPr lang="en-US" dirty="0" err="1" smtClean="0"/>
              <a:t>Expedicion</a:t>
            </a:r>
            <a:r>
              <a:rPr lang="en-US" dirty="0" smtClean="0"/>
              <a:t>-Expedition</a:t>
            </a:r>
          </a:p>
          <a:p>
            <a:r>
              <a:rPr lang="en-US" dirty="0" err="1" smtClean="0"/>
              <a:t>Pirana</a:t>
            </a:r>
            <a:r>
              <a:rPr lang="en-US" dirty="0" smtClean="0"/>
              <a:t>-Piranha</a:t>
            </a:r>
          </a:p>
          <a:p>
            <a:r>
              <a:rPr lang="en-US" dirty="0" smtClean="0"/>
              <a:t>Guacharos-</a:t>
            </a:r>
            <a:r>
              <a:rPr lang="en-US" dirty="0" err="1" smtClean="0"/>
              <a:t>Oilbirds</a:t>
            </a:r>
            <a:endParaRPr lang="en-US" dirty="0" smtClean="0"/>
          </a:p>
          <a:p>
            <a:r>
              <a:rPr lang="en-US" dirty="0" smtClean="0"/>
              <a:t>Toro </a:t>
            </a:r>
            <a:r>
              <a:rPr lang="en-US" dirty="0" err="1" smtClean="0"/>
              <a:t>Coleados</a:t>
            </a:r>
            <a:r>
              <a:rPr lang="en-US" dirty="0" smtClean="0"/>
              <a:t>-Colorful rodeos</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accent2">
                    <a:lumMod val="75000"/>
                  </a:schemeClr>
                </a:solidFill>
              </a:rPr>
              <a:t>Citations</a:t>
            </a:r>
            <a:endParaRPr lang="en-US" dirty="0">
              <a:solidFill>
                <a:schemeClr val="accent2">
                  <a:lumMod val="75000"/>
                </a:schemeClr>
              </a:solidFill>
            </a:endParaRPr>
          </a:p>
        </p:txBody>
      </p:sp>
      <p:sp>
        <p:nvSpPr>
          <p:cNvPr id="6" name="Content Placeholder 5"/>
          <p:cNvSpPr>
            <a:spLocks noGrp="1"/>
          </p:cNvSpPr>
          <p:nvPr>
            <p:ph idx="1"/>
          </p:nvPr>
        </p:nvSpPr>
        <p:spPr/>
        <p:txBody>
          <a:bodyPr>
            <a:normAutofit fontScale="62500" lnSpcReduction="20000"/>
          </a:bodyPr>
          <a:lstStyle/>
          <a:p>
            <a:r>
              <a:rPr lang="en-US" u="sng" dirty="0" smtClean="0">
                <a:hlinkClick r:id="rId2"/>
              </a:rPr>
              <a:t>http://www.traveladvisortips.com/top-10-venezuela-vacation-spots/</a:t>
            </a:r>
            <a:endParaRPr lang="en-US" u="sng" dirty="0" smtClean="0"/>
          </a:p>
          <a:p>
            <a:r>
              <a:rPr lang="en-US" dirty="0" smtClean="0">
                <a:hlinkClick r:id="rId3"/>
              </a:rPr>
              <a:t>http://www.everyculture.com/wc/Tajikistan-to-Zimbabwe/Venezuelans.html</a:t>
            </a:r>
            <a:endParaRPr lang="en-US" dirty="0" smtClean="0"/>
          </a:p>
          <a:p>
            <a:r>
              <a:rPr lang="en-US" dirty="0" smtClean="0">
                <a:hlinkClick r:id="rId4"/>
              </a:rPr>
              <a:t>http://www.worldtravelguide.net/venezuela/things-to-do</a:t>
            </a:r>
            <a:endParaRPr lang="en-US" dirty="0" smtClean="0"/>
          </a:p>
          <a:p>
            <a:r>
              <a:rPr lang="en-US" u="sng" dirty="0" smtClean="0">
                <a:hlinkClick r:id="rId5"/>
              </a:rPr>
              <a:t>http://www.moving2venezuela.net/facts-and-stats/culture.html</a:t>
            </a:r>
            <a:endParaRPr lang="en-US" u="sng" dirty="0" smtClean="0"/>
          </a:p>
          <a:p>
            <a:r>
              <a:rPr lang="en-US" u="sng" dirty="0" smtClean="0">
                <a:hlinkClick r:id="rId6"/>
              </a:rPr>
              <a:t>http://www.britannica.com/EBchecked/topic/625197/Venezuela/32736/Sports-and-recreation</a:t>
            </a:r>
            <a:endParaRPr lang="en-US" u="sng" dirty="0" smtClean="0"/>
          </a:p>
          <a:p>
            <a:r>
              <a:rPr lang="en-US" u="sng" dirty="0" smtClean="0">
                <a:hlinkClick r:id="rId7"/>
              </a:rPr>
              <a:t>http://traveltips.usatoday.com/traditions-caracas-venezuela-100375.html</a:t>
            </a:r>
            <a:endParaRPr lang="en-US" u="sng" dirty="0" smtClean="0"/>
          </a:p>
          <a:p>
            <a:r>
              <a:rPr lang="en-US" u="sng" dirty="0" smtClean="0">
                <a:hlinkClick r:id="rId8"/>
              </a:rPr>
              <a:t>http://venezuela.zeezo.com/clothing.htm</a:t>
            </a:r>
            <a:endParaRPr lang="en-US" u="sng" dirty="0" smtClean="0"/>
          </a:p>
          <a:p>
            <a:r>
              <a:rPr lang="en-US" u="sng" dirty="0" smtClean="0">
                <a:hlinkClick r:id="rId9"/>
              </a:rPr>
              <a:t>http://www.ask.com/wiki/List_of_supermarket_chains_in_South_America</a:t>
            </a:r>
            <a:endParaRPr lang="en-US" u="sng" dirty="0" smtClean="0"/>
          </a:p>
          <a:p>
            <a:r>
              <a:rPr lang="en-US" u="sng" dirty="0" smtClean="0">
                <a:hlinkClick r:id="rId10"/>
              </a:rPr>
              <a:t>http://www.baseball-reference.com/bullpen/History_of_baseball_in_Venezuela</a:t>
            </a:r>
            <a:endParaRPr lang="en-US" u="sng" dirty="0" smtClean="0"/>
          </a:p>
          <a:p>
            <a:r>
              <a:rPr lang="en-US" u="sng" dirty="0" smtClean="0">
                <a:hlinkClick r:id="rId11"/>
              </a:rPr>
              <a:t>http://www.worldsoccer.com/blogs/venezuelan-football-a-brief-history</a:t>
            </a:r>
            <a:endParaRPr lang="en-US" dirty="0" smtClean="0"/>
          </a:p>
          <a:p>
            <a:r>
              <a:rPr lang="en-US" u="sng" dirty="0" smtClean="0">
                <a:hlinkClick r:id="rId12"/>
              </a:rPr>
              <a:t>http://en.wikipedia.org/wiki/Baseball_in_Venezuela</a:t>
            </a:r>
            <a:endParaRPr lang="en-US" dirty="0" smtClean="0"/>
          </a:p>
          <a:p>
            <a:r>
              <a:rPr lang="en-US" u="sng" dirty="0" smtClean="0">
                <a:hlinkClick r:id="rId13"/>
              </a:rPr>
              <a:t>http://en.wikipedia.org/wiki/Football_in_Venezuela</a:t>
            </a:r>
            <a:endParaRPr lang="en-US" u="sng" dirty="0" smtClean="0"/>
          </a:p>
          <a:p>
            <a:r>
              <a:rPr lang="en-US" u="sng" dirty="0" smtClean="0">
                <a:hlinkClick r:id="rId14"/>
              </a:rPr>
              <a:t>http://en.wikipedia.org/wiki/Venezuela_national_football_team</a:t>
            </a:r>
            <a:endParaRPr lang="en-US" dirty="0" smtClean="0"/>
          </a:p>
          <a:p>
            <a:r>
              <a:rPr lang="en-US" u="sng" dirty="0" smtClean="0">
                <a:hlinkClick r:id="rId15"/>
              </a:rPr>
              <a:t>http://voices.yahoo.com/the-top-five-most-interesting-exciting-things-5702352.html</a:t>
            </a:r>
            <a:endParaRPr lang="en-US" dirty="0" smtClean="0"/>
          </a:p>
          <a:p>
            <a:r>
              <a:rPr lang="en-US" u="sng" dirty="0" smtClean="0">
                <a:hlinkClick r:id="rId16"/>
              </a:rPr>
              <a:t>www.livemocha.com</a:t>
            </a:r>
            <a:endParaRPr lang="en-US" dirty="0" smtClean="0"/>
          </a:p>
          <a:p>
            <a:endParaRPr lang="en-US" u="sng"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Recreation</a:t>
            </a:r>
            <a:endParaRPr lang="en-US" dirty="0">
              <a:solidFill>
                <a:schemeClr val="accent2">
                  <a:lumMod val="75000"/>
                </a:schemeClr>
              </a:solidFill>
            </a:endParaRPr>
          </a:p>
        </p:txBody>
      </p:sp>
      <p:sp>
        <p:nvSpPr>
          <p:cNvPr id="3" name="Content Placeholder 2"/>
          <p:cNvSpPr>
            <a:spLocks noGrp="1"/>
          </p:cNvSpPr>
          <p:nvPr>
            <p:ph idx="1"/>
          </p:nvPr>
        </p:nvSpPr>
        <p:spPr/>
        <p:txBody>
          <a:bodyPr/>
          <a:lstStyle/>
          <a:p>
            <a:r>
              <a:rPr lang="en-US" dirty="0" smtClean="0"/>
              <a:t>Venezuelans enjoy visiting National Parks.  For example, Angel Falls- the tallest waterfall in the world.</a:t>
            </a:r>
          </a:p>
          <a:p>
            <a:r>
              <a:rPr lang="en-US" dirty="0" smtClean="0"/>
              <a:t>In major cities, there are night clubs and discos.</a:t>
            </a:r>
          </a:p>
          <a:p>
            <a:r>
              <a:rPr lang="en-US" dirty="0" smtClean="0"/>
              <a:t>Lots of Venezuelans do crafts for fun, including, pottery, baskets, hammocks, and rugs.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2">
                    <a:lumMod val="75000"/>
                  </a:schemeClr>
                </a:solidFill>
              </a:rPr>
              <a:t>Things to do in Venezuela</a:t>
            </a:r>
            <a:endParaRPr lang="en-US" dirty="0">
              <a:solidFill>
                <a:schemeClr val="accent2">
                  <a:lumMod val="75000"/>
                </a:schemeClr>
              </a:solidFill>
            </a:endParaRPr>
          </a:p>
        </p:txBody>
      </p:sp>
      <p:sp>
        <p:nvSpPr>
          <p:cNvPr id="4" name="Content Placeholder 3"/>
          <p:cNvSpPr>
            <a:spLocks noGrp="1"/>
          </p:cNvSpPr>
          <p:nvPr>
            <p:ph sz="quarter" idx="13"/>
          </p:nvPr>
        </p:nvSpPr>
        <p:spPr/>
        <p:txBody>
          <a:bodyPr>
            <a:normAutofit/>
          </a:bodyPr>
          <a:lstStyle/>
          <a:p>
            <a:r>
              <a:rPr lang="en-US" dirty="0" smtClean="0"/>
              <a:t>Angel Falls</a:t>
            </a:r>
          </a:p>
          <a:p>
            <a:r>
              <a:rPr lang="en-US" dirty="0" smtClean="0"/>
              <a:t>Cable Car-the world’s longest and highest cable car</a:t>
            </a:r>
          </a:p>
          <a:p>
            <a:r>
              <a:rPr lang="en-US" dirty="0" smtClean="0"/>
              <a:t>Caracas</a:t>
            </a:r>
          </a:p>
          <a:p>
            <a:r>
              <a:rPr lang="en-US" dirty="0" smtClean="0"/>
              <a:t>Colonial Tower</a:t>
            </a:r>
          </a:p>
          <a:p>
            <a:r>
              <a:rPr lang="en-US" dirty="0" smtClean="0"/>
              <a:t>Cordillera de Merida</a:t>
            </a:r>
          </a:p>
          <a:p>
            <a:r>
              <a:rPr lang="en-US" dirty="0" smtClean="0"/>
              <a:t>Coro</a:t>
            </a:r>
          </a:p>
          <a:p>
            <a:r>
              <a:rPr lang="en-US" dirty="0" err="1" smtClean="0"/>
              <a:t>Cueva</a:t>
            </a:r>
            <a:r>
              <a:rPr lang="en-US" dirty="0" smtClean="0"/>
              <a:t> del Guacharo</a:t>
            </a:r>
            <a:endParaRPr lang="en-US" dirty="0"/>
          </a:p>
        </p:txBody>
      </p:sp>
      <p:sp>
        <p:nvSpPr>
          <p:cNvPr id="5" name="Content Placeholder 4"/>
          <p:cNvSpPr>
            <a:spLocks noGrp="1"/>
          </p:cNvSpPr>
          <p:nvPr>
            <p:ph sz="quarter" idx="14"/>
          </p:nvPr>
        </p:nvSpPr>
        <p:spPr/>
        <p:txBody>
          <a:bodyPr>
            <a:normAutofit/>
          </a:bodyPr>
          <a:lstStyle/>
          <a:p>
            <a:r>
              <a:rPr lang="en-US" dirty="0" smtClean="0"/>
              <a:t>Deep sea fishing</a:t>
            </a:r>
          </a:p>
          <a:p>
            <a:r>
              <a:rPr lang="en-US" dirty="0" smtClean="0"/>
              <a:t>Isla de Margarita</a:t>
            </a:r>
          </a:p>
          <a:p>
            <a:r>
              <a:rPr lang="en-US" dirty="0" smtClean="0"/>
              <a:t>Maracaibo</a:t>
            </a:r>
          </a:p>
          <a:p>
            <a:r>
              <a:rPr lang="en-US" dirty="0" smtClean="0"/>
              <a:t>Merida</a:t>
            </a:r>
          </a:p>
          <a:p>
            <a:r>
              <a:rPr lang="en-US" dirty="0" smtClean="0"/>
              <a:t>Mount </a:t>
            </a:r>
            <a:r>
              <a:rPr lang="en-US" dirty="0" err="1" smtClean="0"/>
              <a:t>Roramia</a:t>
            </a:r>
            <a:endParaRPr lang="en-US" dirty="0" smtClean="0"/>
          </a:p>
          <a:p>
            <a:r>
              <a:rPr lang="en-US" dirty="0" smtClean="0"/>
              <a:t>Mountain Trekking</a:t>
            </a:r>
          </a:p>
          <a:p>
            <a:r>
              <a:rPr lang="en-US" dirty="0" err="1" smtClean="0"/>
              <a:t>Parque</a:t>
            </a:r>
            <a:r>
              <a:rPr lang="en-US" dirty="0" smtClean="0"/>
              <a:t> </a:t>
            </a:r>
            <a:r>
              <a:rPr lang="en-US" dirty="0" err="1" smtClean="0"/>
              <a:t>Nacional</a:t>
            </a:r>
            <a:r>
              <a:rPr lang="en-US" dirty="0" smtClean="0"/>
              <a:t> </a:t>
            </a:r>
            <a:r>
              <a:rPr lang="en-US" dirty="0" err="1" smtClean="0"/>
              <a:t>Ciengas</a:t>
            </a:r>
            <a:r>
              <a:rPr lang="en-US" dirty="0" smtClean="0"/>
              <a:t> del </a:t>
            </a:r>
            <a:r>
              <a:rPr lang="en-US" dirty="0" err="1" smtClean="0"/>
              <a:t>Catatumbo</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accent2">
                    <a:lumMod val="75000"/>
                  </a:schemeClr>
                </a:solidFill>
              </a:rPr>
              <a:t>Sports in Venezuela</a:t>
            </a:r>
            <a:endParaRPr lang="en-US" dirty="0">
              <a:solidFill>
                <a:schemeClr val="accent2">
                  <a:lumMod val="75000"/>
                </a:schemeClr>
              </a:solidFill>
            </a:endParaRPr>
          </a:p>
        </p:txBody>
      </p:sp>
      <p:sp>
        <p:nvSpPr>
          <p:cNvPr id="6" name="Content Placeholder 5"/>
          <p:cNvSpPr>
            <a:spLocks noGrp="1"/>
          </p:cNvSpPr>
          <p:nvPr>
            <p:ph idx="1"/>
          </p:nvPr>
        </p:nvSpPr>
        <p:spPr/>
        <p:txBody>
          <a:bodyPr>
            <a:normAutofit lnSpcReduction="10000"/>
          </a:bodyPr>
          <a:lstStyle/>
          <a:p>
            <a:r>
              <a:rPr lang="en-US" dirty="0" smtClean="0"/>
              <a:t>Soccer is the national passion in Venezuela.  It is considered their national sport, but most Venezuelans find their passion in baseball.</a:t>
            </a:r>
          </a:p>
          <a:p>
            <a:r>
              <a:rPr lang="en-US" dirty="0" smtClean="0"/>
              <a:t>In coastal areas, water sports like, swimming, boating,  and fishing are very popular.</a:t>
            </a:r>
          </a:p>
          <a:p>
            <a:r>
              <a:rPr lang="en-US" dirty="0" smtClean="0"/>
              <a:t>In the grassy plains, known as Los Llanos, horseback riding is popular.</a:t>
            </a:r>
          </a:p>
          <a:p>
            <a:pPr lvl="1"/>
            <a:r>
              <a:rPr lang="en-US" dirty="0" smtClean="0"/>
              <a:t>Fine equestrians take part in colorful rodeos known as </a:t>
            </a:r>
            <a:r>
              <a:rPr lang="en-US" dirty="0" err="1" smtClean="0"/>
              <a:t>toros</a:t>
            </a:r>
            <a:r>
              <a:rPr lang="en-US" dirty="0" smtClean="0"/>
              <a:t> </a:t>
            </a:r>
            <a:r>
              <a:rPr lang="en-US" dirty="0" err="1" smtClean="0"/>
              <a:t>coleados</a:t>
            </a:r>
            <a:r>
              <a:rPr lang="en-US" dirty="0" smtClean="0"/>
              <a:t>, in which they compete to bring a bull down by grabbing its tail while riding a horse at top speed.</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2.gstatic.com/images?q=tbn:ANd9GcQeXLu0TC4nW5_06tB2349CIXY1sjQrsR82VRamfL0IWn5tlOrz:farm9.staticflickr.com/8512/8359242543_dd9053d67f_z.jpg"/>
          <p:cNvPicPr>
            <a:picLocks noChangeAspect="1" noChangeArrowheads="1"/>
          </p:cNvPicPr>
          <p:nvPr/>
        </p:nvPicPr>
        <p:blipFill>
          <a:blip r:embed="rId2" cstate="print"/>
          <a:srcRect/>
          <a:stretch>
            <a:fillRect/>
          </a:stretch>
        </p:blipFill>
        <p:spPr bwMode="auto">
          <a:xfrm>
            <a:off x="0" y="2286000"/>
            <a:ext cx="2590800" cy="2438400"/>
          </a:xfrm>
          <a:prstGeom prst="rect">
            <a:avLst/>
          </a:prstGeom>
          <a:noFill/>
        </p:spPr>
      </p:pic>
      <p:pic>
        <p:nvPicPr>
          <p:cNvPr id="1028" name="Picture 4" descr="http://farm1.staticflickr.com/81/269164509_713f2d1bcd_z.jpg"/>
          <p:cNvPicPr>
            <a:picLocks noChangeAspect="1" noChangeArrowheads="1"/>
          </p:cNvPicPr>
          <p:nvPr/>
        </p:nvPicPr>
        <p:blipFill>
          <a:blip r:embed="rId3" cstate="print"/>
          <a:srcRect/>
          <a:stretch>
            <a:fillRect/>
          </a:stretch>
        </p:blipFill>
        <p:spPr bwMode="auto">
          <a:xfrm>
            <a:off x="5557378" y="0"/>
            <a:ext cx="3586622" cy="2362200"/>
          </a:xfrm>
          <a:prstGeom prst="rect">
            <a:avLst/>
          </a:prstGeom>
          <a:noFill/>
        </p:spPr>
      </p:pic>
      <p:pic>
        <p:nvPicPr>
          <p:cNvPr id="1032" name="Picture 8" descr="http://upload.wikimedia.org/wikipedia/commons/7/7c/Fly_fishing_on_the_South_Santiam.jpg"/>
          <p:cNvPicPr>
            <a:picLocks noChangeAspect="1" noChangeArrowheads="1"/>
          </p:cNvPicPr>
          <p:nvPr/>
        </p:nvPicPr>
        <p:blipFill>
          <a:blip r:embed="rId4" cstate="print"/>
          <a:srcRect/>
          <a:stretch>
            <a:fillRect/>
          </a:stretch>
        </p:blipFill>
        <p:spPr bwMode="auto">
          <a:xfrm>
            <a:off x="0" y="4743450"/>
            <a:ext cx="2819400" cy="2114550"/>
          </a:xfrm>
          <a:prstGeom prst="rect">
            <a:avLst/>
          </a:prstGeom>
          <a:noFill/>
        </p:spPr>
      </p:pic>
      <p:pic>
        <p:nvPicPr>
          <p:cNvPr id="1036" name="Picture 12" descr="http://www.mopupduty.com/chavezpitching.jpg"/>
          <p:cNvPicPr>
            <a:picLocks noChangeAspect="1" noChangeArrowheads="1"/>
          </p:cNvPicPr>
          <p:nvPr/>
        </p:nvPicPr>
        <p:blipFill>
          <a:blip r:embed="rId5" cstate="print"/>
          <a:srcRect/>
          <a:stretch>
            <a:fillRect/>
          </a:stretch>
        </p:blipFill>
        <p:spPr bwMode="auto">
          <a:xfrm>
            <a:off x="5562600" y="2362200"/>
            <a:ext cx="3314700" cy="2209800"/>
          </a:xfrm>
          <a:prstGeom prst="rect">
            <a:avLst/>
          </a:prstGeom>
          <a:noFill/>
        </p:spPr>
      </p:pic>
      <p:pic>
        <p:nvPicPr>
          <p:cNvPr id="1034" name="Picture 10" descr="http://t0.gstatic.com/images?q=tbn:ANd9GcTS1lIcbpIDxHbWK8EW4DSq84MRO-xGTT46tfw14SRBlwrypY9-bikIUSMxng:nimg.sulekha.com/sports/original700/argentina-venezuela-soccer-2011-3-16-22-10-53.jpg"/>
          <p:cNvPicPr>
            <a:picLocks noChangeAspect="1" noChangeArrowheads="1"/>
          </p:cNvPicPr>
          <p:nvPr/>
        </p:nvPicPr>
        <p:blipFill>
          <a:blip r:embed="rId6" cstate="print"/>
          <a:srcRect/>
          <a:stretch>
            <a:fillRect/>
          </a:stretch>
        </p:blipFill>
        <p:spPr bwMode="auto">
          <a:xfrm>
            <a:off x="2667000" y="3124200"/>
            <a:ext cx="3048000" cy="2245282"/>
          </a:xfrm>
          <a:prstGeom prst="rect">
            <a:avLst/>
          </a:prstGeom>
          <a:noFill/>
        </p:spPr>
      </p:pic>
      <p:pic>
        <p:nvPicPr>
          <p:cNvPr id="1038" name="Picture 14" descr="http://t0.gstatic.com/images?q=tbn:ANd9GcTzc4UU7A-0l3nKlEtbZro9MsNW_MNvGmDc2aBIs3VWI5q8uB4f_LlehQmW:1.bp.blogspot.com/_obGHGBUsd5g/THzWS_vT6xI/AAAAAAAAAio/XX4V-wp6T_U/s1600/Coleo_thumb_1.jpg"/>
          <p:cNvPicPr>
            <a:picLocks noChangeAspect="1" noChangeArrowheads="1"/>
          </p:cNvPicPr>
          <p:nvPr/>
        </p:nvPicPr>
        <p:blipFill>
          <a:blip r:embed="rId7" cstate="print"/>
          <a:srcRect/>
          <a:stretch>
            <a:fillRect/>
          </a:stretch>
        </p:blipFill>
        <p:spPr bwMode="auto">
          <a:xfrm>
            <a:off x="5638800" y="4439384"/>
            <a:ext cx="3228975" cy="2418616"/>
          </a:xfrm>
          <a:prstGeom prst="rect">
            <a:avLst/>
          </a:prstGeom>
          <a:noFill/>
        </p:spPr>
      </p:pic>
      <p:pic>
        <p:nvPicPr>
          <p:cNvPr id="1030" name="Picture 6" descr="http://www.yampu.com/content/gen-images/generate/resampled/640x422/26ba1215948341e0.jpg/Horseback%20Riding%20in%20the%20Countryside.jpg"/>
          <p:cNvPicPr>
            <a:picLocks noChangeAspect="1" noChangeArrowheads="1"/>
          </p:cNvPicPr>
          <p:nvPr/>
        </p:nvPicPr>
        <p:blipFill>
          <a:blip r:embed="rId8" cstate="print"/>
          <a:srcRect/>
          <a:stretch>
            <a:fillRect/>
          </a:stretch>
        </p:blipFill>
        <p:spPr bwMode="auto">
          <a:xfrm>
            <a:off x="2209800" y="914400"/>
            <a:ext cx="3330048" cy="219575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Baseball</a:t>
            </a:r>
            <a:endParaRPr lang="en-US" dirty="0">
              <a:solidFill>
                <a:schemeClr val="accent2">
                  <a:lumMod val="75000"/>
                </a:schemeClr>
              </a:solidFill>
            </a:endParaRPr>
          </a:p>
        </p:txBody>
      </p:sp>
      <p:sp>
        <p:nvSpPr>
          <p:cNvPr id="3" name="Content Placeholder 2"/>
          <p:cNvSpPr>
            <a:spLocks noGrp="1"/>
          </p:cNvSpPr>
          <p:nvPr>
            <p:ph idx="1"/>
          </p:nvPr>
        </p:nvSpPr>
        <p:spPr/>
        <p:txBody>
          <a:bodyPr>
            <a:normAutofit/>
          </a:bodyPr>
          <a:lstStyle/>
          <a:p>
            <a:r>
              <a:rPr lang="en-US" dirty="0" smtClean="0"/>
              <a:t>The game of baseball was introduced to Venezuela by Venezuelan students who were studying at American Colleges. </a:t>
            </a:r>
          </a:p>
          <a:p>
            <a:r>
              <a:rPr lang="en-US" dirty="0" smtClean="0"/>
              <a:t>The Venezuela national baseball team won the Baseball World Cup several times in the 1940s.  Professional baseball began in Venezuela in 1927.  The first Venezuelan to play in the Major Leagues was Alejandro </a:t>
            </a:r>
            <a:r>
              <a:rPr lang="en-US" dirty="0" err="1" smtClean="0"/>
              <a:t>Carrasquel</a:t>
            </a:r>
            <a:r>
              <a:rPr lang="en-US" dirty="0" smtClean="0"/>
              <a:t>, who was a pitcher.  He appeared for the Washington Senators on April 23, 1939. </a:t>
            </a:r>
            <a:endParaRPr lang="en-US" dirty="0"/>
          </a:p>
        </p:txBody>
      </p:sp>
      <p:pic>
        <p:nvPicPr>
          <p:cNvPr id="10242" name="Picture 2" descr="http://www.hellotravel.com/sites/default/files/Venenzula.jpg"/>
          <p:cNvPicPr>
            <a:picLocks noChangeAspect="1" noChangeArrowheads="1"/>
          </p:cNvPicPr>
          <p:nvPr/>
        </p:nvPicPr>
        <p:blipFill>
          <a:blip r:embed="rId2" cstate="print"/>
          <a:srcRect/>
          <a:stretch>
            <a:fillRect/>
          </a:stretch>
        </p:blipFill>
        <p:spPr bwMode="auto">
          <a:xfrm>
            <a:off x="6096000" y="228600"/>
            <a:ext cx="2011680" cy="1524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2">
                    <a:lumMod val="75000"/>
                  </a:schemeClr>
                </a:solidFill>
              </a:rPr>
              <a:t>Facts about Baseball in Venezuela</a:t>
            </a:r>
            <a:endParaRPr lang="en-US" dirty="0">
              <a:solidFill>
                <a:schemeClr val="accent2">
                  <a:lumMod val="75000"/>
                </a:schemeClr>
              </a:solidFill>
            </a:endParaRPr>
          </a:p>
        </p:txBody>
      </p:sp>
      <p:sp>
        <p:nvSpPr>
          <p:cNvPr id="3" name="Content Placeholder 2"/>
          <p:cNvSpPr>
            <a:spLocks noGrp="1"/>
          </p:cNvSpPr>
          <p:nvPr>
            <p:ph idx="1"/>
          </p:nvPr>
        </p:nvSpPr>
        <p:spPr/>
        <p:txBody>
          <a:bodyPr/>
          <a:lstStyle/>
          <a:p>
            <a:r>
              <a:rPr lang="en-US" dirty="0" smtClean="0"/>
              <a:t>Over 200 Venezuelans have played a part in Major League Baseball.  Venezuelan teams have won the Caribbean Series multiple times and they have finished 7</a:t>
            </a:r>
            <a:r>
              <a:rPr lang="en-US" baseline="30000" dirty="0" smtClean="0"/>
              <a:t>th</a:t>
            </a:r>
            <a:r>
              <a:rPr lang="en-US" dirty="0" smtClean="0"/>
              <a:t> in the Inaugural World Baseball Classic and 3</a:t>
            </a:r>
            <a:r>
              <a:rPr lang="en-US" baseline="30000" dirty="0" smtClean="0"/>
              <a:t>rd</a:t>
            </a:r>
            <a:r>
              <a:rPr lang="en-US" dirty="0" smtClean="0"/>
              <a:t> in the 2009 event. </a:t>
            </a:r>
            <a:endParaRPr lang="en-US" dirty="0"/>
          </a:p>
        </p:txBody>
      </p:sp>
      <p:pic>
        <p:nvPicPr>
          <p:cNvPr id="9218" name="Picture 2" descr="Major League Baseball Logo"/>
          <p:cNvPicPr>
            <a:picLocks noChangeAspect="1" noChangeArrowheads="1"/>
          </p:cNvPicPr>
          <p:nvPr/>
        </p:nvPicPr>
        <p:blipFill>
          <a:blip r:embed="rId2" cstate="print"/>
          <a:srcRect/>
          <a:stretch>
            <a:fillRect/>
          </a:stretch>
        </p:blipFill>
        <p:spPr bwMode="auto">
          <a:xfrm>
            <a:off x="4267200" y="4422077"/>
            <a:ext cx="3426737" cy="207831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Soccer</a:t>
            </a:r>
            <a:endParaRPr lang="en-US" dirty="0">
              <a:solidFill>
                <a:schemeClr val="accent2">
                  <a:lumMod val="75000"/>
                </a:schemeClr>
              </a:solidFill>
            </a:endParaRPr>
          </a:p>
        </p:txBody>
      </p:sp>
      <p:sp>
        <p:nvSpPr>
          <p:cNvPr id="3" name="Content Placeholder 2"/>
          <p:cNvSpPr>
            <a:spLocks noGrp="1"/>
          </p:cNvSpPr>
          <p:nvPr>
            <p:ph idx="1"/>
          </p:nvPr>
        </p:nvSpPr>
        <p:spPr/>
        <p:txBody>
          <a:bodyPr>
            <a:normAutofit/>
          </a:bodyPr>
          <a:lstStyle/>
          <a:p>
            <a:r>
              <a:rPr lang="en-US" dirty="0" smtClean="0"/>
              <a:t>Soccer in Venezuela is very popular, but has been slower to develop, because of less interest. Venezuela is the only South American team that has never made it to the World Cup finals.  </a:t>
            </a:r>
          </a:p>
          <a:p>
            <a:r>
              <a:rPr lang="en-US" dirty="0" smtClean="0"/>
              <a:t>The </a:t>
            </a:r>
            <a:r>
              <a:rPr lang="en-US" dirty="0" err="1" smtClean="0"/>
              <a:t>Federacion</a:t>
            </a:r>
            <a:r>
              <a:rPr lang="en-US" dirty="0" smtClean="0"/>
              <a:t> </a:t>
            </a:r>
            <a:r>
              <a:rPr lang="en-US" dirty="0" err="1" smtClean="0"/>
              <a:t>Venezolana</a:t>
            </a:r>
            <a:r>
              <a:rPr lang="en-US" dirty="0" smtClean="0"/>
              <a:t> de </a:t>
            </a:r>
            <a:r>
              <a:rPr lang="en-US" dirty="0" err="1" smtClean="0"/>
              <a:t>Futbol</a:t>
            </a:r>
            <a:r>
              <a:rPr lang="en-US" dirty="0" smtClean="0"/>
              <a:t> was established in 1926. Professionalism for the sport wasn’t established until 1957 </a:t>
            </a:r>
          </a:p>
          <a:p>
            <a:r>
              <a:rPr lang="en-US" dirty="0" smtClean="0"/>
              <a:t>The Venezuela national soccer team played their first game in 1938.  Venezuela didn’t participate in World Cup qualifying until the 1966 qualifiers. </a:t>
            </a:r>
            <a:endParaRPr lang="en-US" dirty="0"/>
          </a:p>
        </p:txBody>
      </p:sp>
      <p:pic>
        <p:nvPicPr>
          <p:cNvPr id="8194" name="Picture 2" descr="http://rlv.zcache.com/venezuelan_soccer_team_sticker-p217731816606053717envb3_400.jpg"/>
          <p:cNvPicPr>
            <a:picLocks noChangeAspect="1" noChangeArrowheads="1"/>
          </p:cNvPicPr>
          <p:nvPr/>
        </p:nvPicPr>
        <p:blipFill>
          <a:blip r:embed="rId2" cstate="print"/>
          <a:srcRect/>
          <a:stretch>
            <a:fillRect/>
          </a:stretch>
        </p:blipFill>
        <p:spPr bwMode="auto">
          <a:xfrm>
            <a:off x="6858000" y="0"/>
            <a:ext cx="1676400" cy="16764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Sketchbook</Template>
  <TotalTime>235</TotalTime>
  <Words>1318</Words>
  <Application>Microsoft Office PowerPoint</Application>
  <PresentationFormat>On-screen Show (4:3)</PresentationFormat>
  <Paragraphs>92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Sketchbook</vt:lpstr>
      <vt:lpstr>Amusement in Venezuela</vt:lpstr>
      <vt:lpstr>Recreation in Venezuela</vt:lpstr>
      <vt:lpstr>Recreation</vt:lpstr>
      <vt:lpstr>Things to do in Venezuela</vt:lpstr>
      <vt:lpstr>Sports in Venezuela</vt:lpstr>
      <vt:lpstr>Slide 6</vt:lpstr>
      <vt:lpstr>Baseball</vt:lpstr>
      <vt:lpstr>Facts about Baseball in Venezuela</vt:lpstr>
      <vt:lpstr>Soccer</vt:lpstr>
      <vt:lpstr>Facts about  Soccer</vt:lpstr>
      <vt:lpstr>Popular Vacation Spots</vt:lpstr>
      <vt:lpstr>Canaima National Park, Angel Falls, Margarita Island</vt:lpstr>
      <vt:lpstr>Major Attractions</vt:lpstr>
      <vt:lpstr>Cave Hiking in Cueva del Guacharo</vt:lpstr>
      <vt:lpstr>Major Attractions</vt:lpstr>
      <vt:lpstr>Most popular thing to do in Venezuela</vt:lpstr>
      <vt:lpstr>Stores in Venezuela</vt:lpstr>
      <vt:lpstr>Centro Comercial Sambil</vt:lpstr>
      <vt:lpstr>Live Mocha</vt:lpstr>
      <vt:lpstr>Vocabulary Words</vt:lpstr>
      <vt:lpstr>Citations</vt:lpstr>
    </vt:vector>
  </TitlesOfParts>
  <Company>West Valley C.S.D.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Amusement in Venezuela</dc:title>
  <dc:creator>I.T.</dc:creator>
  <cp:lastModifiedBy>Kim.lewis</cp:lastModifiedBy>
  <cp:revision>35</cp:revision>
  <dcterms:created xsi:type="dcterms:W3CDTF">2013-02-25T18:07:56Z</dcterms:created>
  <dcterms:modified xsi:type="dcterms:W3CDTF">2013-03-06T18:32:06Z</dcterms:modified>
</cp:coreProperties>
</file>