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sldIdLst>
    <p:sldId id="257" r:id="rId2"/>
    <p:sldId id="258" r:id="rId3"/>
    <p:sldId id="312" r:id="rId4"/>
    <p:sldId id="311" r:id="rId5"/>
    <p:sldId id="260" r:id="rId6"/>
    <p:sldId id="266" r:id="rId7"/>
    <p:sldId id="262" r:id="rId8"/>
    <p:sldId id="263" r:id="rId9"/>
    <p:sldId id="268" r:id="rId10"/>
    <p:sldId id="269" r:id="rId11"/>
    <p:sldId id="271" r:id="rId12"/>
    <p:sldId id="264" r:id="rId13"/>
    <p:sldId id="275" r:id="rId14"/>
    <p:sldId id="270" r:id="rId15"/>
    <p:sldId id="261" r:id="rId16"/>
    <p:sldId id="259" r:id="rId17"/>
    <p:sldId id="265" r:id="rId18"/>
    <p:sldId id="272" r:id="rId19"/>
    <p:sldId id="274" r:id="rId20"/>
    <p:sldId id="313" r:id="rId21"/>
    <p:sldId id="308" r:id="rId22"/>
    <p:sldId id="267" r:id="rId23"/>
    <p:sldId id="273" r:id="rId24"/>
    <p:sldId id="310" r:id="rId25"/>
    <p:sldId id="276" r:id="rId26"/>
    <p:sldId id="314" r:id="rId27"/>
    <p:sldId id="315" r:id="rId28"/>
    <p:sldId id="278" r:id="rId29"/>
    <p:sldId id="279" r:id="rId30"/>
    <p:sldId id="280" r:id="rId31"/>
    <p:sldId id="292" r:id="rId32"/>
    <p:sldId id="291" r:id="rId33"/>
    <p:sldId id="284" r:id="rId34"/>
    <p:sldId id="286" r:id="rId35"/>
    <p:sldId id="285" r:id="rId36"/>
    <p:sldId id="287" r:id="rId37"/>
    <p:sldId id="290" r:id="rId38"/>
    <p:sldId id="281" r:id="rId39"/>
    <p:sldId id="288" r:id="rId40"/>
    <p:sldId id="289" r:id="rId41"/>
    <p:sldId id="282" r:id="rId42"/>
    <p:sldId id="277" r:id="rId43"/>
    <p:sldId id="316" r:id="rId44"/>
    <p:sldId id="283" r:id="rId45"/>
    <p:sldId id="293" r:id="rId46"/>
    <p:sldId id="294" r:id="rId47"/>
    <p:sldId id="317" r:id="rId48"/>
    <p:sldId id="318" r:id="rId49"/>
    <p:sldId id="298" r:id="rId50"/>
    <p:sldId id="305" r:id="rId51"/>
    <p:sldId id="295" r:id="rId52"/>
    <p:sldId id="296" r:id="rId53"/>
    <p:sldId id="297" r:id="rId54"/>
    <p:sldId id="303" r:id="rId55"/>
    <p:sldId id="299" r:id="rId56"/>
    <p:sldId id="300" r:id="rId57"/>
    <p:sldId id="302" r:id="rId58"/>
    <p:sldId id="304" r:id="rId59"/>
    <p:sldId id="319" r:id="rId60"/>
    <p:sldId id="306" r:id="rId61"/>
    <p:sldId id="307" r:id="rId62"/>
    <p:sldId id="301" r:id="rId63"/>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2"/>
        </a:solidFill>
        <a:latin typeface="Tempus Sans ITC" pitchFamily="82" charset="0"/>
        <a:ea typeface="+mn-ea"/>
        <a:cs typeface="+mn-cs"/>
      </a:defRPr>
    </a:lvl1pPr>
    <a:lvl2pPr marL="457200" algn="l" rtl="0" eaLnBrk="0" fontAlgn="base" hangingPunct="0">
      <a:spcBef>
        <a:spcPct val="0"/>
      </a:spcBef>
      <a:spcAft>
        <a:spcPct val="0"/>
      </a:spcAft>
      <a:defRPr sz="4400" kern="1200">
        <a:solidFill>
          <a:schemeClr val="tx2"/>
        </a:solidFill>
        <a:latin typeface="Tempus Sans ITC" pitchFamily="82" charset="0"/>
        <a:ea typeface="+mn-ea"/>
        <a:cs typeface="+mn-cs"/>
      </a:defRPr>
    </a:lvl2pPr>
    <a:lvl3pPr marL="914400" algn="l" rtl="0" eaLnBrk="0" fontAlgn="base" hangingPunct="0">
      <a:spcBef>
        <a:spcPct val="0"/>
      </a:spcBef>
      <a:spcAft>
        <a:spcPct val="0"/>
      </a:spcAft>
      <a:defRPr sz="4400" kern="1200">
        <a:solidFill>
          <a:schemeClr val="tx2"/>
        </a:solidFill>
        <a:latin typeface="Tempus Sans ITC" pitchFamily="82" charset="0"/>
        <a:ea typeface="+mn-ea"/>
        <a:cs typeface="+mn-cs"/>
      </a:defRPr>
    </a:lvl3pPr>
    <a:lvl4pPr marL="1371600" algn="l" rtl="0" eaLnBrk="0" fontAlgn="base" hangingPunct="0">
      <a:spcBef>
        <a:spcPct val="0"/>
      </a:spcBef>
      <a:spcAft>
        <a:spcPct val="0"/>
      </a:spcAft>
      <a:defRPr sz="4400" kern="1200">
        <a:solidFill>
          <a:schemeClr val="tx2"/>
        </a:solidFill>
        <a:latin typeface="Tempus Sans ITC" pitchFamily="82" charset="0"/>
        <a:ea typeface="+mn-ea"/>
        <a:cs typeface="+mn-cs"/>
      </a:defRPr>
    </a:lvl4pPr>
    <a:lvl5pPr marL="1828800" algn="l" rtl="0" eaLnBrk="0" fontAlgn="base" hangingPunct="0">
      <a:spcBef>
        <a:spcPct val="0"/>
      </a:spcBef>
      <a:spcAft>
        <a:spcPct val="0"/>
      </a:spcAft>
      <a:defRPr sz="4400" kern="1200">
        <a:solidFill>
          <a:schemeClr val="tx2"/>
        </a:solidFill>
        <a:latin typeface="Tempus Sans ITC" pitchFamily="82" charset="0"/>
        <a:ea typeface="+mn-ea"/>
        <a:cs typeface="+mn-cs"/>
      </a:defRPr>
    </a:lvl5pPr>
    <a:lvl6pPr marL="2286000" algn="l" defTabSz="914400" rtl="0" eaLnBrk="1" latinLnBrk="0" hangingPunct="1">
      <a:defRPr sz="4400" kern="1200">
        <a:solidFill>
          <a:schemeClr val="tx2"/>
        </a:solidFill>
        <a:latin typeface="Tempus Sans ITC" pitchFamily="82" charset="0"/>
        <a:ea typeface="+mn-ea"/>
        <a:cs typeface="+mn-cs"/>
      </a:defRPr>
    </a:lvl6pPr>
    <a:lvl7pPr marL="2743200" algn="l" defTabSz="914400" rtl="0" eaLnBrk="1" latinLnBrk="0" hangingPunct="1">
      <a:defRPr sz="4400" kern="1200">
        <a:solidFill>
          <a:schemeClr val="tx2"/>
        </a:solidFill>
        <a:latin typeface="Tempus Sans ITC" pitchFamily="82" charset="0"/>
        <a:ea typeface="+mn-ea"/>
        <a:cs typeface="+mn-cs"/>
      </a:defRPr>
    </a:lvl7pPr>
    <a:lvl8pPr marL="3200400" algn="l" defTabSz="914400" rtl="0" eaLnBrk="1" latinLnBrk="0" hangingPunct="1">
      <a:defRPr sz="4400" kern="1200">
        <a:solidFill>
          <a:schemeClr val="tx2"/>
        </a:solidFill>
        <a:latin typeface="Tempus Sans ITC" pitchFamily="82" charset="0"/>
        <a:ea typeface="+mn-ea"/>
        <a:cs typeface="+mn-cs"/>
      </a:defRPr>
    </a:lvl8pPr>
    <a:lvl9pPr marL="3657600" algn="l" defTabSz="914400" rtl="0" eaLnBrk="1" latinLnBrk="0" hangingPunct="1">
      <a:defRPr sz="4400" kern="1200">
        <a:solidFill>
          <a:schemeClr val="tx2"/>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74"/>
    </p:cViewPr>
  </p:sorterViewPr>
  <p:notesViewPr>
    <p:cSldViewPr>
      <p:cViewPr varScale="1">
        <p:scale>
          <a:sx n="56" d="100"/>
          <a:sy n="56" d="100"/>
        </p:scale>
        <p:origin x="-180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645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5F4CE514-F8C3-442B-8061-5BB9866DDA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5FA421A-BE15-4FCD-BF1D-25931BC77941}" type="slidenum">
              <a:rPr lang="en-US"/>
              <a:pPr/>
              <a:t>1</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8FC2154C-35F3-465D-B091-9AD41D88292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F47CDF66-89FA-42D1-ACD1-F10BF3CE557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F1AC137C-D2B7-4FAB-B903-16C0FD848ED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7BC57C3A-F626-49D1-A006-08318249B93F}"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96052F5F-4F28-437E-8FC1-D3899CC7048F}"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74207D6B-C6D1-4B75-9894-DAC4A16D9ADC}"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3A78558D-BD27-49EB-A6EE-D22FA8FE7C7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DD5707F4-B178-4C4A-BFA7-089DB932DCE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A4B50E9F-CAF1-4F68-A97B-F9B9BB543D64}"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EE0F8E27-B850-4F3C-8E68-0C08902120B0}"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3435CDBF-37A6-4077-BEED-5C64EF9370B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9F95D270-5420-45C0-8EE2-110E6F5983C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CE0E4E33-24D2-47B2-99A2-64E8D9954C1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04B85A6B-F375-4545-AFDF-25DFE20C4D40}"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757F3D28-4B65-43F1-BB19-87809910AE8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6812CE57-237B-4BEE-876C-F43D14EAD5A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0C320649-A66F-4D96-9BBD-C7BAB4127380}"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08C8D1B2-E5AA-46C5-8CCA-AC423AAFD1A3}"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6746C0CB-AF26-443D-9D41-410E3A2D7104}"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F5E66443-33F3-40C3-B05D-D8B099FA7A67}"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D8EEE424-36D0-49D1-9DF1-E54C52F5A279}"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7D66F309-CBD0-49D5-9DDD-E121CC3CFAE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343DB7E4-9C43-4514-A231-69FF81493F5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AE5E4304-86DE-4C38-91D9-C7E79B865B39}"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12ADC747-A07D-481F-BCA8-7FDD8E4B84DE}"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D79E2454-6220-48AA-86B8-7D2318C3309F}"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EA5BAA36-6986-41B1-9137-BA6178D6D59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A5D7ABA0-44CD-4FAB-B77A-1A4346BA4681}"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DAB363C3-57B7-4C39-B8A7-89663DEF398A}"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78492D46-7C1B-4CAD-99F1-34B8ABC73AD3}"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B3EA4DFE-4BE1-4D42-B365-57C1059E68B3}"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35C235A8-AA80-4147-8CA5-2701FE97A717}"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20881406-2D53-40CF-8810-B88C6094BA67}"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39450A01-9403-4A08-A5F2-9ADF99E07D37}"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9902517C-ED55-4B20-AB6A-1545599F2918}"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45520569-729A-4914-B59F-F3E9763CAAA5}"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6AADF464-2756-4D69-BF79-B3ECBA479B97}"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B5CE606D-01A3-4262-9F2B-42B4F59ED4B0}"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788EB6BB-0FE2-4A2F-A8F7-86D56C171B24}"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9624D0-F082-4A30-B25F-7C2AEF22D003}"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553AEF1E-39AF-4803-96E4-E93D1A591869}"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C125A1B6-D8E1-408C-9E58-7C762793AD4C}"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AE5662C6-5F52-4F71-81B8-8A3F564D1FE6}"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C80DF270-4445-4429-913A-BC1C8578A413}"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9FC7E108-92E0-442C-B192-1E94080C084A}"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508E94C5-879D-4F3E-B92C-7958AABDDB81}"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3CFC3FAB-4FED-42F8-AA41-32027D4B61B3}"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43F19F3F-C398-42CE-B35C-61E5D6C534C2}"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B67DA893-16F3-4FD5-8A94-7521DAA802CF}"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73CEA7AD-88B5-48C0-B752-61B8F20C515C}"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420A3F1E-CFCA-4589-8FF9-E9820DB07B9E}"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D5AD22DF-1B3E-488A-B75D-040FF8D231F3}"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5D174DC9-D1A5-49D5-ADCD-EA3D045AD2AF}"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EA7DE9F4-0516-4D08-94AD-5754D1DAC795}" type="slidenum">
              <a:rPr lang="en-US"/>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84D49B3F-77B2-47E6-803B-F0094838F4B2}"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6AC308C0-A775-4058-8B8A-204293B2888B}" type="slidenum">
              <a:rPr lang="en-US"/>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DAA40DCF-8FB6-4B6A-A202-B762FF2D710B}" type="slidenum">
              <a:rPr lang="en-US"/>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F8CCE778-BB46-405F-B22A-283FFBFC3418}"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79885937-E2BB-4744-8577-7A0B55F838A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F9B33128-3F6D-4FF4-BF2C-73A40EA58322}"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B176D-C45E-4CEF-9FFB-A80F5463A0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BD2AF-9587-4614-8ED3-3907E7905B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C7BF3-F911-4F07-9EAA-F68C1CFF8E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BD9FC9-ED6E-4B1B-9F46-1BCC003D16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E29E1-9464-43B9-812A-DCC1A632BF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5445E-38F7-4A42-920B-A954F2F669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361BC2-6A61-4AD7-862C-EE9595116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2CC7EA-B6AB-4734-8CFB-A98E93F8EC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7CF8E2-F436-4FB5-B093-BD52C17490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CF099F-23F2-4747-BD58-8F99A85917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084A5-80BC-465F-9B53-9309901A0A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2D048-CCAB-40E2-9534-9BCC5AACF3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a:defRPr/>
            </a:pPr>
            <a:fld id="{3D59959B-CF32-492C-A1BB-15758674F0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95400" y="533400"/>
            <a:ext cx="5959475" cy="3140075"/>
          </a:xfrm>
          <a:prstGeom prst="rect">
            <a:avLst/>
          </a:prstGeom>
          <a:noFill/>
          <a:ln w="9525">
            <a:noFill/>
            <a:miter lim="800000"/>
            <a:headEnd/>
            <a:tailEnd/>
          </a:ln>
        </p:spPr>
        <p:txBody>
          <a:bodyPr>
            <a:spAutoFit/>
          </a:bodyPr>
          <a:lstStyle/>
          <a:p>
            <a:r>
              <a:rPr lang="en-US" sz="4000">
                <a:solidFill>
                  <a:schemeClr val="tx1"/>
                </a:solidFill>
              </a:rPr>
              <a:t>The Spanish Masters : </a:t>
            </a:r>
          </a:p>
          <a:p>
            <a:r>
              <a:rPr lang="en-US" sz="4000">
                <a:solidFill>
                  <a:schemeClr val="tx1"/>
                </a:solidFill>
              </a:rPr>
              <a:t>Early Artists of Spain</a:t>
            </a:r>
          </a:p>
          <a:p>
            <a:r>
              <a:rPr lang="en-US" sz="4000">
                <a:solidFill>
                  <a:schemeClr val="tx1"/>
                </a:solidFill>
              </a:rPr>
              <a:t>	El Greco</a:t>
            </a:r>
          </a:p>
          <a:p>
            <a:r>
              <a:rPr lang="en-US" sz="4000">
                <a:solidFill>
                  <a:schemeClr val="tx1"/>
                </a:solidFill>
              </a:rPr>
              <a:t>		Velazquez</a:t>
            </a:r>
          </a:p>
          <a:p>
            <a:r>
              <a:rPr lang="en-US" sz="4000">
                <a:solidFill>
                  <a:schemeClr val="tx1"/>
                </a:solidFill>
              </a:rPr>
              <a:t>			Goya</a:t>
            </a:r>
          </a:p>
        </p:txBody>
      </p:sp>
      <p:pic>
        <p:nvPicPr>
          <p:cNvPr id="2051" name="Picture 4" descr="goya1"/>
          <p:cNvPicPr>
            <a:picLocks noChangeAspect="1" noChangeArrowheads="1"/>
          </p:cNvPicPr>
          <p:nvPr/>
        </p:nvPicPr>
        <p:blipFill>
          <a:blip r:embed="rId3" cstate="print"/>
          <a:srcRect/>
          <a:stretch>
            <a:fillRect/>
          </a:stretch>
        </p:blipFill>
        <p:spPr bwMode="auto">
          <a:xfrm>
            <a:off x="6610350" y="3276600"/>
            <a:ext cx="2060575" cy="2789238"/>
          </a:xfrm>
          <a:prstGeom prst="rect">
            <a:avLst/>
          </a:prstGeom>
          <a:noFill/>
          <a:ln w="9525">
            <a:noFill/>
            <a:miter lim="800000"/>
            <a:headEnd/>
            <a:tailEnd/>
          </a:ln>
        </p:spPr>
      </p:pic>
      <p:pic>
        <p:nvPicPr>
          <p:cNvPr id="2052" name="Picture 5" descr="selfportrait"/>
          <p:cNvPicPr>
            <a:picLocks noChangeAspect="1" noChangeArrowheads="1"/>
          </p:cNvPicPr>
          <p:nvPr/>
        </p:nvPicPr>
        <p:blipFill>
          <a:blip r:embed="rId4" cstate="print"/>
          <a:srcRect/>
          <a:stretch>
            <a:fillRect/>
          </a:stretch>
        </p:blipFill>
        <p:spPr bwMode="auto">
          <a:xfrm>
            <a:off x="3810000" y="3810000"/>
            <a:ext cx="2160588" cy="2609850"/>
          </a:xfrm>
          <a:prstGeom prst="rect">
            <a:avLst/>
          </a:prstGeom>
          <a:noFill/>
          <a:ln w="9525">
            <a:noFill/>
            <a:miter lim="800000"/>
            <a:headEnd/>
            <a:tailEnd/>
          </a:ln>
        </p:spPr>
      </p:pic>
      <p:pic>
        <p:nvPicPr>
          <p:cNvPr id="2053" name="Picture 6" descr="greco1"/>
          <p:cNvPicPr>
            <a:picLocks noChangeAspect="1" noChangeArrowheads="1"/>
          </p:cNvPicPr>
          <p:nvPr/>
        </p:nvPicPr>
        <p:blipFill>
          <a:blip r:embed="rId5" cstate="print"/>
          <a:srcRect/>
          <a:stretch>
            <a:fillRect/>
          </a:stretch>
        </p:blipFill>
        <p:spPr bwMode="auto">
          <a:xfrm>
            <a:off x="685800" y="3276600"/>
            <a:ext cx="23463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1676400"/>
            <a:ext cx="2895600" cy="1981200"/>
          </a:xfrm>
        </p:spPr>
        <p:txBody>
          <a:bodyPr/>
          <a:lstStyle/>
          <a:p>
            <a:r>
              <a:rPr lang="en-US" sz="2400" smtClean="0">
                <a:latin typeface="Tempus Sans ITC" pitchFamily="82" charset="0"/>
              </a:rPr>
              <a:t>Self Portrait</a:t>
            </a:r>
            <a:br>
              <a:rPr lang="en-US" sz="2400" smtClean="0">
                <a:latin typeface="Tempus Sans ITC" pitchFamily="82" charset="0"/>
              </a:rPr>
            </a:br>
            <a:r>
              <a:rPr lang="en-US" sz="2400" smtClean="0">
                <a:latin typeface="Tempus Sans ITC" pitchFamily="82" charset="0"/>
              </a:rPr>
              <a:t>1604</a:t>
            </a:r>
            <a:br>
              <a:rPr lang="en-US" sz="2400" smtClean="0">
                <a:latin typeface="Tempus Sans ITC" pitchFamily="82" charset="0"/>
              </a:rPr>
            </a:br>
            <a:r>
              <a:rPr lang="en-US" sz="2400" smtClean="0">
                <a:latin typeface="Tempus Sans ITC" pitchFamily="82" charset="0"/>
              </a:rPr>
              <a:t>Metropolitan</a:t>
            </a:r>
            <a:br>
              <a:rPr lang="en-US" sz="2400" smtClean="0">
                <a:latin typeface="Tempus Sans ITC" pitchFamily="82" charset="0"/>
              </a:rPr>
            </a:br>
            <a:r>
              <a:rPr lang="en-US" sz="2400" smtClean="0">
                <a:latin typeface="Tempus Sans ITC" pitchFamily="82" charset="0"/>
              </a:rPr>
              <a:t> Museum of Art</a:t>
            </a:r>
            <a:br>
              <a:rPr lang="en-US" sz="2400" smtClean="0">
                <a:latin typeface="Tempus Sans ITC" pitchFamily="82" charset="0"/>
              </a:rPr>
            </a:br>
            <a:r>
              <a:rPr lang="en-US" sz="2400" smtClean="0">
                <a:latin typeface="Tempus Sans ITC" pitchFamily="82" charset="0"/>
              </a:rPr>
              <a:t>New York</a:t>
            </a:r>
          </a:p>
        </p:txBody>
      </p:sp>
      <p:pic>
        <p:nvPicPr>
          <p:cNvPr id="11267" name="Picture 3" descr="greco1"/>
          <p:cNvPicPr>
            <a:picLocks noChangeAspect="1" noChangeArrowheads="1"/>
          </p:cNvPicPr>
          <p:nvPr/>
        </p:nvPicPr>
        <p:blipFill>
          <a:blip r:embed="rId3" cstate="print"/>
          <a:srcRect/>
          <a:stretch>
            <a:fillRect/>
          </a:stretch>
        </p:blipFill>
        <p:spPr bwMode="auto">
          <a:xfrm>
            <a:off x="3008313" y="304800"/>
            <a:ext cx="5430837"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457200"/>
            <a:ext cx="5638800" cy="23622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Portrait of the Artist's Son</a:t>
            </a:r>
            <a:r>
              <a:rPr lang="en-US" b="1" smtClean="0">
                <a:solidFill>
                  <a:schemeClr val="tx1"/>
                </a:solidFill>
              </a:rPr>
              <a:t> </a:t>
            </a:r>
            <a:r>
              <a:rPr lang="en-US" sz="2000" b="1" smtClean="0">
                <a:solidFill>
                  <a:schemeClr val="tx1"/>
                </a:solidFill>
                <a:latin typeface="Tempus Sans ITC" pitchFamily="82" charset="0"/>
              </a:rPr>
              <a:t>Jorge Manuel</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c. 1603</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Provincial, Seville</a:t>
            </a:r>
            <a:br>
              <a:rPr lang="en-US" sz="2000" smtClean="0">
                <a:solidFill>
                  <a:schemeClr val="tx1"/>
                </a:solidFill>
                <a:latin typeface="Tempus Sans ITC" pitchFamily="82" charset="0"/>
              </a:rPr>
            </a:br>
            <a:r>
              <a:rPr lang="en-US" smtClean="0">
                <a:solidFill>
                  <a:schemeClr val="tx1"/>
                </a:solidFill>
              </a:rPr>
              <a:t/>
            </a:r>
            <a:br>
              <a:rPr lang="en-US" smtClean="0">
                <a:solidFill>
                  <a:schemeClr val="tx1"/>
                </a:solidFill>
              </a:rPr>
            </a:br>
            <a:endParaRPr lang="en-US" smtClean="0">
              <a:solidFill>
                <a:schemeClr val="tx1"/>
              </a:solidFill>
            </a:endParaRPr>
          </a:p>
        </p:txBody>
      </p:sp>
      <p:pic>
        <p:nvPicPr>
          <p:cNvPr id="12291" name="Picture 3" descr="greco3"/>
          <p:cNvPicPr>
            <a:picLocks noChangeAspect="1" noChangeArrowheads="1"/>
          </p:cNvPicPr>
          <p:nvPr/>
        </p:nvPicPr>
        <p:blipFill>
          <a:blip r:embed="rId3" cstate="print"/>
          <a:srcRect/>
          <a:stretch>
            <a:fillRect/>
          </a:stretch>
        </p:blipFill>
        <p:spPr bwMode="auto">
          <a:xfrm>
            <a:off x="5181600" y="1371600"/>
            <a:ext cx="36798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000" smtClean="0">
                <a:latin typeface="Tempus Sans ITC" pitchFamily="82" charset="0"/>
              </a:rPr>
              <a:t>Portrait of a Lady</a:t>
            </a:r>
            <a:br>
              <a:rPr lang="en-US" sz="2000" smtClean="0">
                <a:latin typeface="Tempus Sans ITC" pitchFamily="82" charset="0"/>
              </a:rPr>
            </a:br>
            <a:r>
              <a:rPr lang="en-US" sz="2000" smtClean="0">
                <a:solidFill>
                  <a:schemeClr val="tx1"/>
                </a:solidFill>
                <a:latin typeface="Tempus Sans ITC" pitchFamily="82" charset="0"/>
              </a:rPr>
              <a:t>1594-1601,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Philadelphia Museum of Art</a:t>
            </a:r>
            <a:br>
              <a:rPr lang="en-US" sz="2000" smtClean="0">
                <a:solidFill>
                  <a:schemeClr val="tx1"/>
                </a:solidFill>
                <a:latin typeface="Tempus Sans ITC" pitchFamily="82" charset="0"/>
              </a:rPr>
            </a:br>
            <a:endParaRPr lang="en-US" smtClean="0">
              <a:solidFill>
                <a:schemeClr val="tx1"/>
              </a:solidFill>
            </a:endParaRPr>
          </a:p>
        </p:txBody>
      </p:sp>
      <p:pic>
        <p:nvPicPr>
          <p:cNvPr id="13315" name="Picture 3" descr="greco10"/>
          <p:cNvPicPr>
            <a:picLocks noChangeAspect="1" noChangeArrowheads="1"/>
          </p:cNvPicPr>
          <p:nvPr/>
        </p:nvPicPr>
        <p:blipFill>
          <a:blip r:embed="rId3" cstate="print"/>
          <a:srcRect/>
          <a:stretch>
            <a:fillRect/>
          </a:stretch>
        </p:blipFill>
        <p:spPr bwMode="auto">
          <a:xfrm>
            <a:off x="2438400" y="1371600"/>
            <a:ext cx="412908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762000"/>
            <a:ext cx="4191000" cy="1371600"/>
          </a:xfrm>
        </p:spPr>
        <p:txBody>
          <a:bodyPr/>
          <a:lstStyle/>
          <a:p>
            <a:r>
              <a:rPr lang="en-US" sz="2400" smtClean="0">
                <a:latin typeface="Tempus Sans ITC" pitchFamily="82" charset="0"/>
              </a:rPr>
              <a:t>The Virgin Mary, 1604</a:t>
            </a:r>
          </a:p>
        </p:txBody>
      </p:sp>
      <p:pic>
        <p:nvPicPr>
          <p:cNvPr id="14339" name="Picture 3" descr="greco14"/>
          <p:cNvPicPr>
            <a:picLocks noChangeAspect="1" noChangeArrowheads="1"/>
          </p:cNvPicPr>
          <p:nvPr/>
        </p:nvPicPr>
        <p:blipFill>
          <a:blip r:embed="rId3" cstate="print"/>
          <a:srcRect/>
          <a:stretch>
            <a:fillRect/>
          </a:stretch>
        </p:blipFill>
        <p:spPr bwMode="auto">
          <a:xfrm>
            <a:off x="4184650" y="304800"/>
            <a:ext cx="437515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3810000" cy="2286000"/>
          </a:xfrm>
        </p:spPr>
        <p:txBody>
          <a:bodyPr/>
          <a:lstStyle/>
          <a:p>
            <a:r>
              <a:rPr lang="en-US" smtClean="0">
                <a:solidFill>
                  <a:schemeClr val="tx1"/>
                </a:solidFill>
              </a:rPr>
              <a:t/>
            </a:r>
            <a:br>
              <a:rPr lang="en-US" smtClean="0">
                <a:solidFill>
                  <a:schemeClr val="tx1"/>
                </a:solidFill>
              </a:rPr>
            </a:br>
            <a:r>
              <a:rPr lang="en-US" sz="2000" b="1" smtClean="0">
                <a:solidFill>
                  <a:schemeClr val="tx1"/>
                </a:solidFill>
                <a:latin typeface="Tempus Sans ITC" pitchFamily="82" charset="0"/>
              </a:rPr>
              <a:t>Christ Carrying the Cross </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1600-05</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r>
              <a:rPr lang="en-US" smtClean="0">
                <a:solidFill>
                  <a:schemeClr val="tx1"/>
                </a:solidFill>
              </a:rPr>
              <a:t> </a:t>
            </a:r>
            <a:br>
              <a:rPr lang="en-US" smtClean="0">
                <a:solidFill>
                  <a:schemeClr val="tx1"/>
                </a:solidFill>
              </a:rPr>
            </a:br>
            <a:endParaRPr lang="en-US" smtClean="0">
              <a:solidFill>
                <a:schemeClr val="tx1"/>
              </a:solidFill>
            </a:endParaRPr>
          </a:p>
        </p:txBody>
      </p:sp>
      <p:pic>
        <p:nvPicPr>
          <p:cNvPr id="15363" name="Picture 3" descr="greco2"/>
          <p:cNvPicPr>
            <a:picLocks noChangeAspect="1" noChangeArrowheads="1"/>
          </p:cNvPicPr>
          <p:nvPr/>
        </p:nvPicPr>
        <p:blipFill>
          <a:blip r:embed="rId3" cstate="print"/>
          <a:srcRect/>
          <a:stretch>
            <a:fillRect/>
          </a:stretch>
        </p:blipFill>
        <p:spPr bwMode="auto">
          <a:xfrm>
            <a:off x="4572000" y="304800"/>
            <a:ext cx="4211638"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3429000" cy="1981200"/>
          </a:xfrm>
        </p:spPr>
        <p:txBody>
          <a:bodyPr/>
          <a:lstStyle/>
          <a:p>
            <a:r>
              <a:rPr lang="en-US" sz="2000" smtClean="0">
                <a:solidFill>
                  <a:schemeClr val="tx1"/>
                </a:solidFill>
                <a:latin typeface="Tempus Sans ITC" pitchFamily="82" charset="0"/>
              </a:rPr>
              <a:t>The Trinity, 1577-79, oil on canvas, Museo del Prado, Madrid.</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16387" name="Picture 3" descr="greco5"/>
          <p:cNvPicPr>
            <a:picLocks noChangeAspect="1" noChangeArrowheads="1"/>
          </p:cNvPicPr>
          <p:nvPr/>
        </p:nvPicPr>
        <p:blipFill>
          <a:blip r:embed="rId3" cstate="print"/>
          <a:srcRect/>
          <a:stretch>
            <a:fillRect/>
          </a:stretch>
        </p:blipFill>
        <p:spPr bwMode="auto">
          <a:xfrm>
            <a:off x="4038600" y="228600"/>
            <a:ext cx="3602038"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69925" y="441325"/>
            <a:ext cx="3984625" cy="1287463"/>
          </a:xfrm>
          <a:prstGeom prst="rect">
            <a:avLst/>
          </a:prstGeom>
          <a:noFill/>
          <a:ln w="9525">
            <a:noFill/>
            <a:miter lim="800000"/>
            <a:headEnd/>
            <a:tailEnd/>
          </a:ln>
        </p:spPr>
        <p:txBody>
          <a:bodyPr>
            <a:spAutoFit/>
          </a:bodyPr>
          <a:lstStyle/>
          <a:p>
            <a:pPr algn="ctr">
              <a:spcBef>
                <a:spcPts val="500"/>
              </a:spcBef>
              <a:spcAft>
                <a:spcPts val="500"/>
              </a:spcAft>
            </a:pPr>
            <a:r>
              <a:rPr lang="en-US" sz="1800">
                <a:solidFill>
                  <a:schemeClr val="tx1"/>
                </a:solidFill>
                <a:latin typeface="CAC Futura Casual" pitchFamily="2" charset="0"/>
              </a:rPr>
              <a:t>The Miracle of Christ Healing the Blind, 1575</a:t>
            </a:r>
          </a:p>
          <a:p>
            <a:pPr algn="ctr">
              <a:spcBef>
                <a:spcPts val="500"/>
              </a:spcBef>
              <a:spcAft>
                <a:spcPts val="500"/>
              </a:spcAft>
            </a:pPr>
            <a:r>
              <a:rPr lang="en-US" sz="1800">
                <a:solidFill>
                  <a:schemeClr val="tx1"/>
                </a:solidFill>
                <a:latin typeface="CAC Futura Casual" pitchFamily="2" charset="0"/>
              </a:rPr>
              <a:t>The Metropolitan Museum of Art, New York</a:t>
            </a:r>
            <a:r>
              <a:rPr lang="en-US" sz="2400">
                <a:solidFill>
                  <a:schemeClr val="tx1"/>
                </a:solidFill>
                <a:latin typeface="Times New Roman" pitchFamily="18" charset="0"/>
              </a:rPr>
              <a:t>. </a:t>
            </a:r>
          </a:p>
          <a:p>
            <a:pPr algn="ctr"/>
            <a:endParaRPr lang="en-US" sz="2400">
              <a:solidFill>
                <a:schemeClr val="tx1"/>
              </a:solidFill>
              <a:latin typeface="Times New Roman" pitchFamily="18" charset="0"/>
            </a:endParaRPr>
          </a:p>
        </p:txBody>
      </p:sp>
      <p:pic>
        <p:nvPicPr>
          <p:cNvPr id="17411" name="Picture 3" descr="greco19"/>
          <p:cNvPicPr>
            <a:picLocks noChangeAspect="1" noChangeArrowheads="1"/>
          </p:cNvPicPr>
          <p:nvPr/>
        </p:nvPicPr>
        <p:blipFill>
          <a:blip r:embed="rId3" cstate="print"/>
          <a:srcRect/>
          <a:stretch>
            <a:fillRect/>
          </a:stretch>
        </p:blipFill>
        <p:spPr bwMode="auto">
          <a:xfrm>
            <a:off x="1447800" y="1487488"/>
            <a:ext cx="6248400" cy="489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24400" y="1981200"/>
            <a:ext cx="4191000" cy="2209800"/>
          </a:xfrm>
        </p:spPr>
        <p:txBody>
          <a:bodyPr/>
          <a:lstStyle/>
          <a:p>
            <a:r>
              <a:rPr lang="en-US" sz="2400" smtClean="0">
                <a:latin typeface="Tempus Sans ITC" pitchFamily="82" charset="0"/>
              </a:rPr>
              <a:t>The Disrobing Of Christ</a:t>
            </a:r>
            <a:br>
              <a:rPr lang="en-US" sz="2400" smtClean="0">
                <a:latin typeface="Tempus Sans ITC" pitchFamily="82" charset="0"/>
              </a:rPr>
            </a:br>
            <a:r>
              <a:rPr lang="en-US" sz="2400" smtClean="0">
                <a:latin typeface="Tempus Sans ITC" pitchFamily="82" charset="0"/>
              </a:rPr>
              <a:t>1583, canvass</a:t>
            </a:r>
            <a:br>
              <a:rPr lang="en-US" sz="2400" smtClean="0">
                <a:latin typeface="Tempus Sans ITC" pitchFamily="82" charset="0"/>
              </a:rPr>
            </a:br>
            <a:r>
              <a:rPr lang="en-US" sz="2400" smtClean="0">
                <a:latin typeface="Tempus Sans ITC" pitchFamily="82" charset="0"/>
              </a:rPr>
              <a:t>Pinakothec at Munich</a:t>
            </a:r>
            <a:endParaRPr lang="en-US" sz="2000" smtClean="0">
              <a:latin typeface="Tempus Sans ITC" pitchFamily="82" charset="0"/>
            </a:endParaRPr>
          </a:p>
        </p:txBody>
      </p:sp>
      <p:pic>
        <p:nvPicPr>
          <p:cNvPr id="18435" name="Picture 4" descr="greco4"/>
          <p:cNvPicPr>
            <a:picLocks noChangeAspect="1" noChangeArrowheads="1"/>
          </p:cNvPicPr>
          <p:nvPr/>
        </p:nvPicPr>
        <p:blipFill>
          <a:blip r:embed="rId3" cstate="print"/>
          <a:srcRect/>
          <a:stretch>
            <a:fillRect/>
          </a:stretch>
        </p:blipFill>
        <p:spPr bwMode="auto">
          <a:xfrm>
            <a:off x="533400" y="381000"/>
            <a:ext cx="373062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43200" y="3962400"/>
            <a:ext cx="6781800" cy="2133600"/>
          </a:xfrm>
        </p:spPr>
        <p:txBody>
          <a:bodyPr/>
          <a:lstStyle/>
          <a:p>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1200" b="1" smtClean="0">
                <a:solidFill>
                  <a:schemeClr val="tx1"/>
                </a:solidFill>
                <a:latin typeface="Tempus Sans ITC" pitchFamily="82" charset="0"/>
              </a:rPr>
              <a:t/>
            </a:r>
            <a:br>
              <a:rPr lang="en-US" sz="1200" b="1" smtClean="0">
                <a:solidFill>
                  <a:schemeClr val="tx1"/>
                </a:solidFill>
                <a:latin typeface="Tempus Sans ITC" pitchFamily="82" charset="0"/>
              </a:rPr>
            </a:br>
            <a:r>
              <a:rPr lang="en-US" sz="2000" b="1" smtClean="0">
                <a:solidFill>
                  <a:schemeClr val="tx1"/>
                </a:solidFill>
                <a:latin typeface="Tempus Sans ITC" pitchFamily="82" charset="0"/>
              </a:rPr>
              <a:t>Virgin and Child with St. Martina and St. Agnes</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1597-99</a:t>
            </a:r>
            <a:br>
              <a:rPr lang="en-US" sz="2000" smtClean="0">
                <a:solidFill>
                  <a:schemeClr val="tx1"/>
                </a:solidFill>
                <a:latin typeface="Tempus Sans ITC" pitchFamily="82" charset="0"/>
              </a:rPr>
            </a:br>
            <a:r>
              <a:rPr lang="en-US" sz="2000" smtClean="0">
                <a:solidFill>
                  <a:schemeClr val="tx1"/>
                </a:solidFill>
                <a:latin typeface="Tempus Sans ITC" pitchFamily="82" charset="0"/>
              </a:rPr>
              <a:t>National Gallery of Art, Washington</a:t>
            </a:r>
            <a:br>
              <a:rPr lang="en-US" sz="2000" smtClean="0">
                <a:solidFill>
                  <a:schemeClr val="tx1"/>
                </a:solidFill>
                <a:latin typeface="Tempus Sans ITC" pitchFamily="82" charset="0"/>
              </a:rPr>
            </a:br>
            <a:r>
              <a:rPr lang="en-US" smtClean="0">
                <a:solidFill>
                  <a:schemeClr val="tx1"/>
                </a:solidFill>
              </a:rPr>
              <a:t/>
            </a:r>
            <a:br>
              <a:rPr lang="en-US" smtClean="0">
                <a:solidFill>
                  <a:schemeClr val="tx1"/>
                </a:solidFill>
              </a:rPr>
            </a:br>
            <a:endParaRPr lang="en-US" smtClean="0">
              <a:solidFill>
                <a:schemeClr val="tx1"/>
              </a:solidFill>
            </a:endParaRPr>
          </a:p>
        </p:txBody>
      </p:sp>
      <p:pic>
        <p:nvPicPr>
          <p:cNvPr id="19459" name="Picture 3" descr="greco9"/>
          <p:cNvPicPr>
            <a:picLocks noChangeAspect="1" noChangeArrowheads="1"/>
          </p:cNvPicPr>
          <p:nvPr/>
        </p:nvPicPr>
        <p:blipFill>
          <a:blip r:embed="rId3" cstate="print"/>
          <a:srcRect/>
          <a:stretch>
            <a:fillRect/>
          </a:stretch>
        </p:blipFill>
        <p:spPr bwMode="auto">
          <a:xfrm>
            <a:off x="304800" y="228600"/>
            <a:ext cx="322897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2895600" cy="2209800"/>
          </a:xfrm>
        </p:spPr>
        <p:txBody>
          <a:bodyPr/>
          <a:lstStyle/>
          <a:p>
            <a:r>
              <a:rPr lang="en-US" sz="2400" smtClean="0">
                <a:latin typeface="Tempus Sans ITC" pitchFamily="82" charset="0"/>
              </a:rPr>
              <a:t>The Holy Family</a:t>
            </a:r>
            <a:br>
              <a:rPr lang="en-US" sz="2400" smtClean="0">
                <a:latin typeface="Tempus Sans ITC" pitchFamily="82" charset="0"/>
              </a:rPr>
            </a:br>
            <a:r>
              <a:rPr lang="en-US" sz="2400" smtClean="0">
                <a:latin typeface="Tempus Sans ITC" pitchFamily="82" charset="0"/>
              </a:rPr>
              <a:t>1592</a:t>
            </a:r>
            <a:endParaRPr lang="en-US" smtClean="0"/>
          </a:p>
        </p:txBody>
      </p:sp>
      <p:pic>
        <p:nvPicPr>
          <p:cNvPr id="20483" name="Picture 3" descr="greco12"/>
          <p:cNvPicPr>
            <a:picLocks noChangeAspect="1" noChangeArrowheads="1"/>
          </p:cNvPicPr>
          <p:nvPr/>
        </p:nvPicPr>
        <p:blipFill>
          <a:blip r:embed="rId3" cstate="print"/>
          <a:srcRect/>
          <a:stretch>
            <a:fillRect/>
          </a:stretch>
        </p:blipFill>
        <p:spPr bwMode="auto">
          <a:xfrm>
            <a:off x="4262438" y="381000"/>
            <a:ext cx="4503737"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 y="228600"/>
            <a:ext cx="6858000" cy="641350"/>
          </a:xfrm>
          <a:prstGeom prst="rect">
            <a:avLst/>
          </a:prstGeom>
          <a:noFill/>
          <a:ln w="9525">
            <a:noFill/>
            <a:miter lim="800000"/>
            <a:headEnd/>
            <a:tailEnd/>
          </a:ln>
        </p:spPr>
        <p:txBody>
          <a:bodyPr>
            <a:spAutoFit/>
          </a:bodyPr>
          <a:lstStyle/>
          <a:p>
            <a:r>
              <a:rPr lang="en-US" sz="3600">
                <a:solidFill>
                  <a:schemeClr val="tx1"/>
                </a:solidFill>
              </a:rPr>
              <a:t>El Greco          1541-1614</a:t>
            </a:r>
          </a:p>
        </p:txBody>
      </p:sp>
      <p:pic>
        <p:nvPicPr>
          <p:cNvPr id="3075" name="Picture 3" descr="greco1"/>
          <p:cNvPicPr>
            <a:picLocks noChangeAspect="1" noChangeArrowheads="1"/>
          </p:cNvPicPr>
          <p:nvPr/>
        </p:nvPicPr>
        <p:blipFill>
          <a:blip r:embed="rId3" cstate="print"/>
          <a:srcRect/>
          <a:stretch>
            <a:fillRect/>
          </a:stretch>
        </p:blipFill>
        <p:spPr bwMode="auto">
          <a:xfrm>
            <a:off x="4343400" y="1295400"/>
            <a:ext cx="4424363" cy="5029200"/>
          </a:xfrm>
          <a:prstGeom prst="rect">
            <a:avLst/>
          </a:prstGeom>
          <a:noFill/>
          <a:ln w="9525">
            <a:noFill/>
            <a:miter lim="800000"/>
            <a:headEnd/>
            <a:tailEnd/>
          </a:ln>
        </p:spPr>
      </p:pic>
      <p:sp>
        <p:nvSpPr>
          <p:cNvPr id="3076" name="Text Box 4"/>
          <p:cNvSpPr txBox="1">
            <a:spLocks noChangeArrowheads="1"/>
          </p:cNvSpPr>
          <p:nvPr/>
        </p:nvSpPr>
        <p:spPr bwMode="auto">
          <a:xfrm>
            <a:off x="304800" y="1524000"/>
            <a:ext cx="184150" cy="762000"/>
          </a:xfrm>
          <a:prstGeom prst="rect">
            <a:avLst/>
          </a:prstGeom>
          <a:noFill/>
          <a:ln w="9525">
            <a:noFill/>
            <a:miter lim="800000"/>
            <a:headEnd/>
            <a:tailEnd/>
          </a:ln>
        </p:spPr>
        <p:txBody>
          <a:bodyPr wrap="none">
            <a:spAutoFit/>
          </a:bodyPr>
          <a:lstStyle/>
          <a:p>
            <a:endParaRPr lang="en-US"/>
          </a:p>
        </p:txBody>
      </p:sp>
      <p:sp>
        <p:nvSpPr>
          <p:cNvPr id="3077" name="Text Box 5"/>
          <p:cNvSpPr txBox="1">
            <a:spLocks noChangeArrowheads="1"/>
          </p:cNvSpPr>
          <p:nvPr/>
        </p:nvSpPr>
        <p:spPr bwMode="auto">
          <a:xfrm>
            <a:off x="304800" y="1295400"/>
            <a:ext cx="3962400" cy="5888038"/>
          </a:xfrm>
          <a:prstGeom prst="rect">
            <a:avLst/>
          </a:prstGeom>
          <a:noFill/>
          <a:ln w="9525">
            <a:noFill/>
            <a:miter lim="800000"/>
            <a:headEnd/>
            <a:tailEnd/>
          </a:ln>
        </p:spPr>
        <p:txBody>
          <a:bodyPr>
            <a:spAutoFit/>
          </a:bodyPr>
          <a:lstStyle/>
          <a:p>
            <a:pPr>
              <a:buFontTx/>
              <a:buChar char="•"/>
            </a:pPr>
            <a:r>
              <a:rPr lang="en-US" sz="2800"/>
              <a:t>Named for birthplace</a:t>
            </a:r>
          </a:p>
          <a:p>
            <a:pPr>
              <a:buFontTx/>
              <a:buChar char="•"/>
            </a:pPr>
            <a:r>
              <a:rPr lang="en-US" sz="2800"/>
              <a:t>Studied under High    Renaissance painter Titian</a:t>
            </a:r>
          </a:p>
          <a:p>
            <a:pPr>
              <a:buFontTx/>
              <a:buChar char="•"/>
            </a:pPr>
            <a:r>
              <a:rPr lang="en-US" sz="2800"/>
              <a:t>Influenced also by Tintoretto and Michelangelo</a:t>
            </a:r>
          </a:p>
          <a:p>
            <a:pPr>
              <a:buFontTx/>
              <a:buChar char="•"/>
            </a:pPr>
            <a:r>
              <a:rPr lang="en-US" sz="2800"/>
              <a:t>His patrons were religious .  Most commissions were from the church. </a:t>
            </a:r>
          </a:p>
          <a:p>
            <a:pPr>
              <a:buFontTx/>
              <a:buChar char="•"/>
            </a:pPr>
            <a:endParaRPr lang="en-US" sz="2800"/>
          </a:p>
          <a:p>
            <a:endParaRPr lang="en-US" sz="2800"/>
          </a:p>
          <a:p>
            <a:endParaRPr lang="en-US"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4267200"/>
          </a:xfrm>
        </p:spPr>
        <p:txBody>
          <a:bodyPr/>
          <a:lstStyle/>
          <a:p>
            <a:r>
              <a:rPr lang="en-US" sz="9600" smtClean="0">
                <a:latin typeface="Tempus Sans ITC" pitchFamily="82" charset="0"/>
              </a:rPr>
              <a:t>Obras </a:t>
            </a:r>
            <a:br>
              <a:rPr lang="en-US" sz="9600" smtClean="0">
                <a:latin typeface="Tempus Sans ITC" pitchFamily="82" charset="0"/>
              </a:rPr>
            </a:br>
            <a:r>
              <a:rPr lang="en-US" sz="9600" smtClean="0">
                <a:latin typeface="Tempus Sans ITC" pitchFamily="82" charset="0"/>
              </a:rPr>
              <a:t>Maestras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The Burial of Count Orgaz by El Greco"/>
          <p:cNvPicPr>
            <a:picLocks noChangeAspect="1" noChangeArrowheads="1"/>
          </p:cNvPicPr>
          <p:nvPr>
            <p:ph/>
          </p:nvPr>
        </p:nvPicPr>
        <p:blipFill>
          <a:blip r:embed="rId3" cstate="print"/>
          <a:srcRect/>
          <a:stretch>
            <a:fillRect/>
          </a:stretch>
        </p:blipFill>
        <p:spPr>
          <a:xfrm>
            <a:off x="3657600" y="152400"/>
            <a:ext cx="5210175" cy="6477000"/>
          </a:xfrm>
          <a:noFill/>
        </p:spPr>
      </p:pic>
      <p:sp>
        <p:nvSpPr>
          <p:cNvPr id="22531" name="Text Box 7"/>
          <p:cNvSpPr txBox="1">
            <a:spLocks noChangeArrowheads="1"/>
          </p:cNvSpPr>
          <p:nvPr/>
        </p:nvSpPr>
        <p:spPr bwMode="auto">
          <a:xfrm>
            <a:off x="0" y="0"/>
            <a:ext cx="3810000" cy="6670675"/>
          </a:xfrm>
          <a:prstGeom prst="rect">
            <a:avLst/>
          </a:prstGeom>
          <a:noFill/>
          <a:ln w="9525">
            <a:noFill/>
            <a:miter lim="800000"/>
            <a:headEnd/>
            <a:tailEnd/>
          </a:ln>
        </p:spPr>
        <p:txBody>
          <a:bodyPr>
            <a:spAutoFit/>
          </a:bodyPr>
          <a:lstStyle/>
          <a:p>
            <a:r>
              <a:rPr lang="en-US" sz="2400"/>
              <a:t>El entierro de Conte Orgaz</a:t>
            </a:r>
          </a:p>
          <a:p>
            <a:r>
              <a:rPr lang="en-US" sz="2400"/>
              <a:t>The burial of Count Orgaz</a:t>
            </a:r>
          </a:p>
          <a:p>
            <a:r>
              <a:rPr lang="en-US" sz="2400"/>
              <a:t>(1586 Church of Santo Tome, Toledo, Spain)</a:t>
            </a:r>
          </a:p>
          <a:p>
            <a:endParaRPr lang="en-US" sz="2400"/>
          </a:p>
          <a:p>
            <a:pPr>
              <a:buFontTx/>
              <a:buChar char="•"/>
            </a:pPr>
            <a:r>
              <a:rPr lang="en-US" sz="2000"/>
              <a:t>The lower part portrays a nobleman laid in his grave by Saints Stephen and Augustine.  Above that the soul rises to heaven where there are many angels.  This part is painted with bright bluish colors, and elongated figures representing their holiness.  </a:t>
            </a:r>
            <a:r>
              <a:rPr lang="en-US" sz="2400"/>
              <a:t>  </a:t>
            </a:r>
            <a:endParaRPr lang="en-US" sz="2000"/>
          </a:p>
          <a:p>
            <a:pPr>
              <a:buFontTx/>
              <a:buChar char="•"/>
            </a:pPr>
            <a:r>
              <a:rPr lang="en-US" sz="2000"/>
              <a:t>This work conveys “the awesomeness of great spiritual events with a sense of mystic rapture” as Greco seems to “free his subjects from</a:t>
            </a:r>
            <a:r>
              <a:rPr lang="en-US" sz="2400"/>
              <a:t> </a:t>
            </a:r>
            <a:r>
              <a:rPr lang="en-US" sz="2000"/>
              <a:t>earthbound restrictions”</a:t>
            </a:r>
            <a:r>
              <a:rPr lang="en-US" sz="2400"/>
              <a:t>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91000" y="609600"/>
            <a:ext cx="4724400" cy="2819400"/>
          </a:xfrm>
        </p:spPr>
        <p:txBody>
          <a:bodyPr/>
          <a:lstStyle/>
          <a:p>
            <a:r>
              <a:rPr lang="en-US" sz="4000" smtClean="0">
                <a:latin typeface="Tempus Sans ITC" pitchFamily="82" charset="0"/>
              </a:rPr>
              <a:t>The Baptism of Christ</a:t>
            </a:r>
            <a:br>
              <a:rPr lang="en-US" sz="4000" smtClean="0">
                <a:latin typeface="Tempus Sans ITC" pitchFamily="82" charset="0"/>
              </a:rPr>
            </a:br>
            <a:r>
              <a:rPr lang="en-US" sz="4000" smtClean="0">
                <a:latin typeface="Tempus Sans ITC" pitchFamily="82" charset="0"/>
              </a:rPr>
              <a:t>1614</a:t>
            </a:r>
            <a:br>
              <a:rPr lang="en-US" sz="4000" smtClean="0">
                <a:latin typeface="Tempus Sans ITC" pitchFamily="82" charset="0"/>
              </a:rPr>
            </a:br>
            <a:r>
              <a:rPr lang="en-US" sz="4000" smtClean="0">
                <a:latin typeface="Tempus Sans ITC" pitchFamily="82" charset="0"/>
              </a:rPr>
              <a:t/>
            </a:r>
            <a:br>
              <a:rPr lang="en-US" sz="4000" smtClean="0">
                <a:latin typeface="Tempus Sans ITC" pitchFamily="82" charset="0"/>
              </a:rPr>
            </a:br>
            <a:endParaRPr lang="en-US" sz="4000" smtClean="0">
              <a:latin typeface="Tempus Sans ITC" pitchFamily="82" charset="0"/>
            </a:endParaRPr>
          </a:p>
        </p:txBody>
      </p:sp>
      <p:pic>
        <p:nvPicPr>
          <p:cNvPr id="23555" name="Picture 3" descr="greco8"/>
          <p:cNvPicPr>
            <a:picLocks noChangeAspect="1" noChangeArrowheads="1"/>
          </p:cNvPicPr>
          <p:nvPr/>
        </p:nvPicPr>
        <p:blipFill>
          <a:blip r:embed="rId3" cstate="print"/>
          <a:srcRect/>
          <a:stretch>
            <a:fillRect/>
          </a:stretch>
        </p:blipFill>
        <p:spPr bwMode="auto">
          <a:xfrm>
            <a:off x="609600" y="381000"/>
            <a:ext cx="3375025" cy="6172200"/>
          </a:xfrm>
          <a:prstGeom prst="rect">
            <a:avLst/>
          </a:prstGeom>
          <a:noFill/>
          <a:ln w="9525">
            <a:noFill/>
            <a:miter lim="800000"/>
            <a:headEnd/>
            <a:tailEnd/>
          </a:ln>
        </p:spPr>
      </p:pic>
      <p:sp>
        <p:nvSpPr>
          <p:cNvPr id="23556" name="Text Box 4"/>
          <p:cNvSpPr txBox="1">
            <a:spLocks noChangeArrowheads="1"/>
          </p:cNvSpPr>
          <p:nvPr/>
        </p:nvSpPr>
        <p:spPr bwMode="auto">
          <a:xfrm>
            <a:off x="4267200" y="2354263"/>
            <a:ext cx="4267200" cy="3387725"/>
          </a:xfrm>
          <a:prstGeom prst="rect">
            <a:avLst/>
          </a:prstGeom>
          <a:noFill/>
          <a:ln w="9525">
            <a:noFill/>
            <a:miter lim="800000"/>
            <a:headEnd/>
            <a:tailEnd/>
          </a:ln>
        </p:spPr>
        <p:txBody>
          <a:bodyPr>
            <a:spAutoFit/>
          </a:bodyPr>
          <a:lstStyle/>
          <a:p>
            <a:pPr>
              <a:buFontTx/>
              <a:buChar char="•"/>
            </a:pPr>
            <a:r>
              <a:rPr lang="en-US" sz="3600"/>
              <a:t> characterized by an “eerie light generated by the holy figures themselves”  who are “enveloped by a steamy haze”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447800"/>
            <a:ext cx="3048000" cy="2209800"/>
          </a:xfrm>
        </p:spPr>
        <p:txBody>
          <a:bodyPr/>
          <a:lstStyle/>
          <a:p>
            <a:r>
              <a:rPr lang="en-US" sz="4000" smtClean="0">
                <a:latin typeface="Tempus Sans ITC" pitchFamily="82" charset="0"/>
              </a:rPr>
              <a:t>The Repentant Peter</a:t>
            </a:r>
            <a:br>
              <a:rPr lang="en-US" sz="4000" smtClean="0">
                <a:latin typeface="Tempus Sans ITC" pitchFamily="82" charset="0"/>
              </a:rPr>
            </a:br>
            <a:r>
              <a:rPr lang="en-US" sz="4000" smtClean="0">
                <a:latin typeface="Tempus Sans ITC" pitchFamily="82" charset="0"/>
              </a:rPr>
              <a:t>1611</a:t>
            </a:r>
            <a:endParaRPr lang="en-US" sz="4000" smtClean="0"/>
          </a:p>
        </p:txBody>
      </p:sp>
      <p:pic>
        <p:nvPicPr>
          <p:cNvPr id="24579" name="Picture 3" descr="greco11"/>
          <p:cNvPicPr>
            <a:picLocks noChangeAspect="1" noChangeArrowheads="1"/>
          </p:cNvPicPr>
          <p:nvPr/>
        </p:nvPicPr>
        <p:blipFill>
          <a:blip r:embed="rId3" cstate="print"/>
          <a:srcRect/>
          <a:stretch>
            <a:fillRect/>
          </a:stretch>
        </p:blipFill>
        <p:spPr bwMode="auto">
          <a:xfrm>
            <a:off x="3886200" y="304800"/>
            <a:ext cx="4830763"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5943600" y="838200"/>
            <a:ext cx="2895600" cy="3810000"/>
          </a:xfrm>
        </p:spPr>
        <p:txBody>
          <a:bodyPr/>
          <a:lstStyle/>
          <a:p>
            <a:r>
              <a:rPr lang="en-US" sz="4000" smtClean="0">
                <a:latin typeface="Tempus Sans ITC" pitchFamily="82" charset="0"/>
              </a:rPr>
              <a:t>Vista del Toledo</a:t>
            </a:r>
            <a:br>
              <a:rPr lang="en-US" sz="4000" smtClean="0">
                <a:latin typeface="Tempus Sans ITC" pitchFamily="82" charset="0"/>
              </a:rPr>
            </a:br>
            <a:r>
              <a:rPr lang="en-US" sz="4000" smtClean="0">
                <a:latin typeface="Tempus Sans ITC" pitchFamily="82" charset="0"/>
              </a:rPr>
              <a:t/>
            </a:r>
            <a:br>
              <a:rPr lang="en-US" sz="4000" smtClean="0">
                <a:latin typeface="Tempus Sans ITC" pitchFamily="82" charset="0"/>
              </a:rPr>
            </a:br>
            <a:r>
              <a:rPr lang="en-US" sz="4000" smtClean="0">
                <a:latin typeface="Tempus Sans ITC" pitchFamily="82" charset="0"/>
              </a:rPr>
              <a:t>View of Toledo</a:t>
            </a:r>
            <a:br>
              <a:rPr lang="en-US" sz="4000" smtClean="0">
                <a:latin typeface="Tempus Sans ITC" pitchFamily="82" charset="0"/>
              </a:rPr>
            </a:br>
            <a:r>
              <a:rPr lang="en-US" sz="4000" smtClean="0">
                <a:latin typeface="Tempus Sans ITC" pitchFamily="82" charset="0"/>
              </a:rPr>
              <a:t>1597, MET NYC</a:t>
            </a:r>
          </a:p>
        </p:txBody>
      </p:sp>
      <p:pic>
        <p:nvPicPr>
          <p:cNvPr id="25603" name="Picture 5" descr="toledo"/>
          <p:cNvPicPr>
            <a:picLocks noChangeAspect="1" noChangeArrowheads="1"/>
          </p:cNvPicPr>
          <p:nvPr>
            <p:ph idx="1"/>
          </p:nvPr>
        </p:nvPicPr>
        <p:blipFill>
          <a:blip r:embed="rId3" cstate="print"/>
          <a:srcRect/>
          <a:stretch>
            <a:fillRect/>
          </a:stretch>
        </p:blipFill>
        <p:spPr>
          <a:xfrm>
            <a:off x="304800" y="304800"/>
            <a:ext cx="5440363" cy="60960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153400" cy="1143000"/>
          </a:xfrm>
        </p:spPr>
        <p:txBody>
          <a:bodyPr/>
          <a:lstStyle/>
          <a:p>
            <a:r>
              <a:rPr lang="en-US" smtClean="0">
                <a:latin typeface="Tempus Sans ITC" pitchFamily="82" charset="0"/>
              </a:rPr>
              <a:t>Diego Velazquez      1599-1660</a:t>
            </a:r>
          </a:p>
        </p:txBody>
      </p:sp>
      <p:pic>
        <p:nvPicPr>
          <p:cNvPr id="26627" name="Picture 3" descr="selfportrait"/>
          <p:cNvPicPr>
            <a:picLocks noChangeAspect="1" noChangeArrowheads="1"/>
          </p:cNvPicPr>
          <p:nvPr/>
        </p:nvPicPr>
        <p:blipFill>
          <a:blip r:embed="rId3" cstate="print"/>
          <a:srcRect/>
          <a:stretch>
            <a:fillRect/>
          </a:stretch>
        </p:blipFill>
        <p:spPr bwMode="auto">
          <a:xfrm>
            <a:off x="228600" y="1295400"/>
            <a:ext cx="4227513" cy="5105400"/>
          </a:xfrm>
          <a:prstGeom prst="rect">
            <a:avLst/>
          </a:prstGeom>
          <a:noFill/>
          <a:ln w="9525">
            <a:noFill/>
            <a:miter lim="800000"/>
            <a:headEnd/>
            <a:tailEnd/>
          </a:ln>
        </p:spPr>
      </p:pic>
      <p:sp>
        <p:nvSpPr>
          <p:cNvPr id="26628" name="Text Box 6"/>
          <p:cNvSpPr txBox="1">
            <a:spLocks noChangeArrowheads="1"/>
          </p:cNvSpPr>
          <p:nvPr/>
        </p:nvSpPr>
        <p:spPr bwMode="auto">
          <a:xfrm>
            <a:off x="4572000" y="1143000"/>
            <a:ext cx="4359275" cy="5216525"/>
          </a:xfrm>
          <a:prstGeom prst="rect">
            <a:avLst/>
          </a:prstGeom>
          <a:noFill/>
          <a:ln w="9525">
            <a:noFill/>
            <a:miter lim="800000"/>
            <a:headEnd/>
            <a:tailEnd/>
          </a:ln>
        </p:spPr>
        <p:txBody>
          <a:bodyPr>
            <a:spAutoFit/>
          </a:bodyPr>
          <a:lstStyle/>
          <a:p>
            <a:pPr>
              <a:buFontTx/>
              <a:buChar char="•"/>
            </a:pPr>
            <a:r>
              <a:rPr lang="en-US" sz="2800"/>
              <a:t>born in Seville to parents of minor nobility</a:t>
            </a:r>
          </a:p>
          <a:p>
            <a:pPr>
              <a:buFontTx/>
              <a:buChar char="•"/>
            </a:pPr>
            <a:r>
              <a:rPr lang="en-US" sz="2800"/>
              <a:t>influenced by Flemish and Italian realism</a:t>
            </a:r>
          </a:p>
          <a:p>
            <a:pPr>
              <a:buFontTx/>
              <a:buChar char="•"/>
            </a:pPr>
            <a:r>
              <a:rPr lang="en-US" sz="2800"/>
              <a:t>apprenticed to Pacheco who introduced  him to the court </a:t>
            </a:r>
          </a:p>
          <a:p>
            <a:pPr>
              <a:buFontTx/>
              <a:buChar char="•"/>
            </a:pPr>
            <a:r>
              <a:rPr lang="en-US" sz="2800"/>
              <a:t>King Phillip IV became his main patron</a:t>
            </a:r>
          </a:p>
          <a:p>
            <a:pPr>
              <a:buFontTx/>
              <a:buChar char="•"/>
            </a:pPr>
            <a:r>
              <a:rPr lang="en-US" sz="2800"/>
              <a:t>granted knighthood in the “Orden de Santiago” and received “la Cruz Roja”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latin typeface="Tempus Sans ITC" pitchFamily="82" charset="0"/>
              </a:rPr>
              <a:t>Subjects</a:t>
            </a:r>
          </a:p>
        </p:txBody>
      </p:sp>
      <p:sp>
        <p:nvSpPr>
          <p:cNvPr id="27651" name="Rectangle 3"/>
          <p:cNvSpPr>
            <a:spLocks noGrp="1" noChangeArrowheads="1"/>
          </p:cNvSpPr>
          <p:nvPr>
            <p:ph type="body" idx="1"/>
          </p:nvPr>
        </p:nvSpPr>
        <p:spPr/>
        <p:txBody>
          <a:bodyPr/>
          <a:lstStyle/>
          <a:p>
            <a:pPr>
              <a:spcBef>
                <a:spcPct val="0"/>
              </a:spcBef>
            </a:pPr>
            <a:r>
              <a:rPr lang="en-US" smtClean="0">
                <a:solidFill>
                  <a:schemeClr val="tx2"/>
                </a:solidFill>
                <a:latin typeface="Tempus Sans ITC" pitchFamily="82" charset="0"/>
              </a:rPr>
              <a:t>members of the court</a:t>
            </a:r>
          </a:p>
          <a:p>
            <a:pPr>
              <a:spcBef>
                <a:spcPct val="0"/>
              </a:spcBef>
            </a:pPr>
            <a:r>
              <a:rPr lang="en-US" smtClean="0">
                <a:solidFill>
                  <a:schemeClr val="tx2"/>
                </a:solidFill>
                <a:latin typeface="Tempus Sans ITC" pitchFamily="82" charset="0"/>
              </a:rPr>
              <a:t>hunting portraits</a:t>
            </a:r>
          </a:p>
          <a:p>
            <a:pPr>
              <a:spcBef>
                <a:spcPct val="0"/>
              </a:spcBef>
            </a:pPr>
            <a:r>
              <a:rPr lang="en-US" smtClean="0">
                <a:solidFill>
                  <a:schemeClr val="tx2"/>
                </a:solidFill>
                <a:latin typeface="Tempus Sans ITC" pitchFamily="82" charset="0"/>
              </a:rPr>
              <a:t>dwarves  </a:t>
            </a:r>
          </a:p>
          <a:p>
            <a:pPr>
              <a:spcBef>
                <a:spcPct val="0"/>
              </a:spcBef>
            </a:pPr>
            <a:r>
              <a:rPr lang="en-US" smtClean="0">
                <a:solidFill>
                  <a:schemeClr val="tx2"/>
                </a:solidFill>
                <a:latin typeface="Tempus Sans ITC" pitchFamily="82" charset="0"/>
              </a:rPr>
              <a:t>“common people” around the court some painted in combination with still-life objects</a:t>
            </a:r>
          </a:p>
          <a:p>
            <a:pPr>
              <a:spcBef>
                <a:spcPct val="0"/>
              </a:spcBef>
            </a:pPr>
            <a:r>
              <a:rPr lang="en-US" smtClean="0">
                <a:solidFill>
                  <a:schemeClr val="tx2"/>
                </a:solidFill>
                <a:latin typeface="Tempus Sans ITC" pitchFamily="82" charset="0"/>
              </a:rPr>
              <a:t>religious scenes</a:t>
            </a:r>
          </a:p>
          <a:p>
            <a:endParaRPr lang="en-US" smtClean="0">
              <a:latin typeface="Tempus Sans ITC" pitchFamily="8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Tempus Sans ITC" pitchFamily="82" charset="0"/>
              </a:rPr>
              <a:t>Characteristics</a:t>
            </a:r>
          </a:p>
        </p:txBody>
      </p:sp>
      <p:sp>
        <p:nvSpPr>
          <p:cNvPr id="28675" name="Rectangle 3"/>
          <p:cNvSpPr>
            <a:spLocks noGrp="1" noChangeArrowheads="1"/>
          </p:cNvSpPr>
          <p:nvPr>
            <p:ph type="body" idx="1"/>
          </p:nvPr>
        </p:nvSpPr>
        <p:spPr>
          <a:xfrm>
            <a:off x="685800" y="1676400"/>
            <a:ext cx="7772400" cy="4114800"/>
          </a:xfrm>
        </p:spPr>
        <p:txBody>
          <a:bodyPr/>
          <a:lstStyle/>
          <a:p>
            <a:pPr>
              <a:lnSpc>
                <a:spcPct val="90000"/>
              </a:lnSpc>
              <a:spcBef>
                <a:spcPct val="0"/>
              </a:spcBef>
            </a:pPr>
            <a:r>
              <a:rPr lang="en-US" smtClean="0">
                <a:solidFill>
                  <a:schemeClr val="tx2"/>
                </a:solidFill>
                <a:latin typeface="Tempus Sans ITC" pitchFamily="82" charset="0"/>
              </a:rPr>
              <a:t>known as baroque artist</a:t>
            </a:r>
          </a:p>
          <a:p>
            <a:pPr>
              <a:lnSpc>
                <a:spcPct val="90000"/>
              </a:lnSpc>
              <a:spcBef>
                <a:spcPct val="0"/>
              </a:spcBef>
            </a:pPr>
            <a:r>
              <a:rPr lang="en-US" smtClean="0">
                <a:solidFill>
                  <a:schemeClr val="tx2"/>
                </a:solidFill>
                <a:latin typeface="Tempus Sans ITC" pitchFamily="82" charset="0"/>
              </a:rPr>
              <a:t>style: realism</a:t>
            </a:r>
          </a:p>
          <a:p>
            <a:pPr>
              <a:lnSpc>
                <a:spcPct val="90000"/>
              </a:lnSpc>
              <a:spcBef>
                <a:spcPct val="0"/>
              </a:spcBef>
            </a:pPr>
            <a:r>
              <a:rPr lang="en-US" smtClean="0">
                <a:solidFill>
                  <a:schemeClr val="tx2"/>
                </a:solidFill>
                <a:latin typeface="Tempus Sans ITC" pitchFamily="82" charset="0"/>
              </a:rPr>
              <a:t>paintings capture the moment </a:t>
            </a:r>
          </a:p>
          <a:p>
            <a:pPr>
              <a:lnSpc>
                <a:spcPct val="90000"/>
              </a:lnSpc>
              <a:spcBef>
                <a:spcPct val="0"/>
              </a:spcBef>
            </a:pPr>
            <a:r>
              <a:rPr lang="en-US" smtClean="0">
                <a:solidFill>
                  <a:schemeClr val="tx2"/>
                </a:solidFill>
                <a:latin typeface="Tempus Sans ITC" pitchFamily="82" charset="0"/>
              </a:rPr>
              <a:t>seem as if they were a photo</a:t>
            </a:r>
          </a:p>
          <a:p>
            <a:pPr>
              <a:lnSpc>
                <a:spcPct val="90000"/>
              </a:lnSpc>
              <a:spcBef>
                <a:spcPct val="0"/>
              </a:spcBef>
            </a:pPr>
            <a:r>
              <a:rPr lang="en-US" smtClean="0">
                <a:solidFill>
                  <a:schemeClr val="tx2"/>
                </a:solidFill>
                <a:latin typeface="Tempus Sans ITC" pitchFamily="82" charset="0"/>
              </a:rPr>
              <a:t>did not exaggerate to make subjects look better </a:t>
            </a:r>
          </a:p>
          <a:p>
            <a:pPr>
              <a:lnSpc>
                <a:spcPct val="90000"/>
              </a:lnSpc>
              <a:spcBef>
                <a:spcPct val="0"/>
              </a:spcBef>
            </a:pPr>
            <a:r>
              <a:rPr lang="en-US" smtClean="0">
                <a:solidFill>
                  <a:schemeClr val="tx2"/>
                </a:solidFill>
                <a:latin typeface="Tempus Sans ITC" pitchFamily="82" charset="0"/>
              </a:rPr>
              <a:t>treated all subjects with dignity regardless of social standing</a:t>
            </a:r>
          </a:p>
          <a:p>
            <a:pPr>
              <a:lnSpc>
                <a:spcPct val="90000"/>
              </a:lnSpc>
              <a:spcBef>
                <a:spcPct val="0"/>
              </a:spcBef>
            </a:pPr>
            <a:r>
              <a:rPr lang="en-US" smtClean="0">
                <a:solidFill>
                  <a:schemeClr val="tx2"/>
                </a:solidFill>
                <a:latin typeface="Tempus Sans ITC" pitchFamily="82" charset="0"/>
              </a:rPr>
              <a:t>skillful use of light and shadow</a:t>
            </a:r>
            <a:endParaRPr lang="en-US" smtClean="0">
              <a:latin typeface="Tempus Sans ITC" pitchFamily="8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0" y="1752600"/>
            <a:ext cx="3886200" cy="1143000"/>
          </a:xfrm>
        </p:spPr>
        <p:txBody>
          <a:bodyPr/>
          <a:lstStyle/>
          <a:p>
            <a:r>
              <a:rPr lang="en-US" sz="2000" smtClean="0">
                <a:latin typeface="Tempus Sans ITC" pitchFamily="82" charset="0"/>
              </a:rPr>
              <a:t>Philip IV</a:t>
            </a:r>
            <a:br>
              <a:rPr lang="en-US" sz="2000" smtClean="0">
                <a:latin typeface="Tempus Sans ITC" pitchFamily="82" charset="0"/>
              </a:rPr>
            </a:br>
            <a:r>
              <a:rPr lang="en-US" sz="2000" smtClean="0">
                <a:latin typeface="Tempus Sans ITC" pitchFamily="82" charset="0"/>
              </a:rPr>
              <a:t>1624</a:t>
            </a:r>
            <a:br>
              <a:rPr lang="en-US" sz="2000" smtClean="0">
                <a:latin typeface="Tempus Sans ITC" pitchFamily="82" charset="0"/>
              </a:rPr>
            </a:br>
            <a:r>
              <a:rPr lang="en-US" sz="2000" smtClean="0">
                <a:latin typeface="Tempus Sans ITC" pitchFamily="82" charset="0"/>
              </a:rPr>
              <a:t>Museo Del Prado</a:t>
            </a:r>
            <a:endParaRPr lang="en-US" smtClean="0"/>
          </a:p>
        </p:txBody>
      </p:sp>
      <p:pic>
        <p:nvPicPr>
          <p:cNvPr id="29699" name="Picture 3" descr="velazquez2"/>
          <p:cNvPicPr>
            <a:picLocks noChangeAspect="1" noChangeArrowheads="1"/>
          </p:cNvPicPr>
          <p:nvPr/>
        </p:nvPicPr>
        <p:blipFill>
          <a:blip r:embed="rId3" cstate="print"/>
          <a:srcRect/>
          <a:stretch>
            <a:fillRect/>
          </a:stretch>
        </p:blipFill>
        <p:spPr bwMode="auto">
          <a:xfrm>
            <a:off x="914400" y="304800"/>
            <a:ext cx="3146425"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2895600" cy="1143000"/>
          </a:xfrm>
        </p:spPr>
        <p:txBody>
          <a:bodyPr/>
          <a:lstStyle/>
          <a:p>
            <a:r>
              <a:rPr lang="en-US" sz="2000" smtClean="0">
                <a:latin typeface="Tempus Sans ITC" pitchFamily="82" charset="0"/>
              </a:rPr>
              <a:t>Infante Don Carlos</a:t>
            </a:r>
            <a:br>
              <a:rPr lang="en-US" sz="2000" smtClean="0">
                <a:latin typeface="Tempus Sans ITC" pitchFamily="82" charset="0"/>
              </a:rPr>
            </a:br>
            <a:r>
              <a:rPr lang="en-US" sz="2000" smtClean="0">
                <a:latin typeface="Tempus Sans ITC" pitchFamily="82" charset="0"/>
              </a:rPr>
              <a:t>1626</a:t>
            </a:r>
            <a:br>
              <a:rPr lang="en-US" sz="2000" smtClean="0">
                <a:latin typeface="Tempus Sans ITC" pitchFamily="82" charset="0"/>
              </a:rPr>
            </a:br>
            <a:r>
              <a:rPr lang="en-US" sz="2000" smtClean="0">
                <a:latin typeface="Tempus Sans ITC" pitchFamily="82" charset="0"/>
              </a:rPr>
              <a:t>Museo del Prado</a:t>
            </a:r>
            <a:endParaRPr lang="en-US" smtClean="0"/>
          </a:p>
        </p:txBody>
      </p:sp>
      <p:pic>
        <p:nvPicPr>
          <p:cNvPr id="30723" name="Picture 3" descr="velazquez3"/>
          <p:cNvPicPr>
            <a:picLocks noChangeAspect="1" noChangeArrowheads="1"/>
          </p:cNvPicPr>
          <p:nvPr/>
        </p:nvPicPr>
        <p:blipFill>
          <a:blip r:embed="rId3" cstate="print"/>
          <a:srcRect/>
          <a:stretch>
            <a:fillRect/>
          </a:stretch>
        </p:blipFill>
        <p:spPr bwMode="auto">
          <a:xfrm>
            <a:off x="3733800" y="304800"/>
            <a:ext cx="371475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latin typeface="Tempus Sans ITC" pitchFamily="82" charset="0"/>
              </a:rPr>
              <a:t>Subject of paintings</a:t>
            </a:r>
          </a:p>
        </p:txBody>
      </p:sp>
      <p:sp>
        <p:nvSpPr>
          <p:cNvPr id="4099" name="Rectangle 3"/>
          <p:cNvSpPr>
            <a:spLocks noGrp="1" noChangeArrowheads="1"/>
          </p:cNvSpPr>
          <p:nvPr>
            <p:ph type="body" idx="1"/>
          </p:nvPr>
        </p:nvSpPr>
        <p:spPr/>
        <p:txBody>
          <a:bodyPr/>
          <a:lstStyle/>
          <a:p>
            <a:r>
              <a:rPr lang="en-US" smtClean="0">
                <a:solidFill>
                  <a:schemeClr val="tx2"/>
                </a:solidFill>
                <a:latin typeface="Tempus Sans ITC" pitchFamily="82" charset="0"/>
              </a:rPr>
              <a:t>saints </a:t>
            </a:r>
          </a:p>
          <a:p>
            <a:r>
              <a:rPr lang="en-US" smtClean="0">
                <a:solidFill>
                  <a:schemeClr val="tx2"/>
                </a:solidFill>
                <a:latin typeface="Tempus Sans ITC" pitchFamily="82" charset="0"/>
              </a:rPr>
              <a:t>religious scenes</a:t>
            </a:r>
          </a:p>
          <a:p>
            <a:r>
              <a:rPr lang="en-US" smtClean="0">
                <a:solidFill>
                  <a:schemeClr val="tx2"/>
                </a:solidFill>
                <a:latin typeface="Tempus Sans ITC" pitchFamily="82" charset="0"/>
              </a:rPr>
              <a:t>portraits</a:t>
            </a:r>
          </a:p>
          <a:p>
            <a:r>
              <a:rPr lang="en-US" smtClean="0">
                <a:solidFill>
                  <a:schemeClr val="tx2"/>
                </a:solidFill>
                <a:latin typeface="Tempus Sans ITC" pitchFamily="82" charset="0"/>
              </a:rPr>
              <a:t>one famous landscape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876800" y="533400"/>
            <a:ext cx="3962400" cy="1143000"/>
          </a:xfrm>
        </p:spPr>
        <p:txBody>
          <a:bodyPr/>
          <a:lstStyle/>
          <a:p>
            <a:r>
              <a:rPr lang="en-US" sz="2000" smtClean="0">
                <a:latin typeface="Tempus Sans ITC" pitchFamily="82" charset="0"/>
              </a:rPr>
              <a:t>Doña Maria de Austria</a:t>
            </a:r>
            <a:br>
              <a:rPr lang="en-US" sz="2000" smtClean="0">
                <a:latin typeface="Tempus Sans ITC" pitchFamily="82" charset="0"/>
              </a:rPr>
            </a:br>
            <a:r>
              <a:rPr lang="en-US" sz="2000" smtClean="0">
                <a:latin typeface="Tempus Sans ITC" pitchFamily="82" charset="0"/>
              </a:rPr>
              <a:t>Queen of Hungary </a:t>
            </a:r>
            <a:br>
              <a:rPr lang="en-US" sz="2000" smtClean="0">
                <a:latin typeface="Tempus Sans ITC" pitchFamily="82" charset="0"/>
              </a:rPr>
            </a:br>
            <a:r>
              <a:rPr lang="en-US" sz="2000" smtClean="0">
                <a:latin typeface="Tempus Sans ITC" pitchFamily="82" charset="0"/>
              </a:rPr>
              <a:t>1630</a:t>
            </a:r>
            <a:endParaRPr lang="en-US" smtClean="0"/>
          </a:p>
        </p:txBody>
      </p:sp>
      <p:pic>
        <p:nvPicPr>
          <p:cNvPr id="31747" name="Picture 3" descr="velazquez4"/>
          <p:cNvPicPr>
            <a:picLocks noChangeAspect="1" noChangeArrowheads="1"/>
          </p:cNvPicPr>
          <p:nvPr/>
        </p:nvPicPr>
        <p:blipFill>
          <a:blip r:embed="rId3" cstate="print"/>
          <a:srcRect/>
          <a:stretch>
            <a:fillRect/>
          </a:stretch>
        </p:blipFill>
        <p:spPr bwMode="auto">
          <a:xfrm>
            <a:off x="533400" y="533400"/>
            <a:ext cx="4573588" cy="594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3124200"/>
            <a:ext cx="2017713" cy="1106488"/>
          </a:xfrm>
          <a:prstGeom prst="rect">
            <a:avLst/>
          </a:prstGeom>
          <a:noFill/>
          <a:ln w="9525">
            <a:noFill/>
            <a:miter lim="800000"/>
            <a:headEnd/>
            <a:tailEnd/>
          </a:ln>
        </p:spPr>
        <p:txBody>
          <a:bodyPr wrap="none">
            <a:spAutoFit/>
          </a:bodyPr>
          <a:lstStyle/>
          <a:p>
            <a:pPr algn="ctr">
              <a:spcBef>
                <a:spcPts val="500"/>
              </a:spcBef>
              <a:spcAft>
                <a:spcPts val="500"/>
              </a:spcAft>
            </a:pPr>
            <a:r>
              <a:rPr lang="en-US" sz="1800" b="1">
                <a:solidFill>
                  <a:schemeClr val="tx1"/>
                </a:solidFill>
              </a:rPr>
              <a:t>Philip IV </a:t>
            </a:r>
          </a:p>
          <a:p>
            <a:pPr algn="ctr">
              <a:spcBef>
                <a:spcPts val="500"/>
              </a:spcBef>
              <a:spcAft>
                <a:spcPts val="500"/>
              </a:spcAft>
            </a:pPr>
            <a:r>
              <a:rPr lang="en-US" sz="1800" b="1">
                <a:solidFill>
                  <a:schemeClr val="tx1"/>
                </a:solidFill>
              </a:rPr>
              <a:t>in Brown and Silver</a:t>
            </a:r>
            <a:r>
              <a:rPr lang="en-US" sz="1800">
                <a:solidFill>
                  <a:schemeClr val="tx1"/>
                </a:solidFill>
              </a:rPr>
              <a:t/>
            </a:r>
            <a:br>
              <a:rPr lang="en-US" sz="1800">
                <a:solidFill>
                  <a:schemeClr val="tx1"/>
                </a:solidFill>
              </a:rPr>
            </a:br>
            <a:r>
              <a:rPr lang="en-US" sz="1800">
                <a:solidFill>
                  <a:schemeClr val="tx1"/>
                </a:solidFill>
              </a:rPr>
              <a:t>1653</a:t>
            </a:r>
            <a:endParaRPr lang="en-US" sz="2400">
              <a:solidFill>
                <a:schemeClr val="tx1"/>
              </a:solidFill>
              <a:latin typeface="Times New Roman" pitchFamily="18" charset="0"/>
            </a:endParaRPr>
          </a:p>
        </p:txBody>
      </p:sp>
      <p:pic>
        <p:nvPicPr>
          <p:cNvPr id="32771" name="Picture 3" descr="velazquez25"/>
          <p:cNvPicPr>
            <a:picLocks noChangeAspect="1" noChangeArrowheads="1"/>
          </p:cNvPicPr>
          <p:nvPr/>
        </p:nvPicPr>
        <p:blipFill>
          <a:blip r:embed="rId3" cstate="print"/>
          <a:srcRect/>
          <a:stretch>
            <a:fillRect/>
          </a:stretch>
        </p:blipFill>
        <p:spPr bwMode="auto">
          <a:xfrm>
            <a:off x="533400" y="304800"/>
            <a:ext cx="1450975" cy="2743200"/>
          </a:xfrm>
          <a:prstGeom prst="rect">
            <a:avLst/>
          </a:prstGeom>
          <a:noFill/>
          <a:ln w="9525">
            <a:noFill/>
            <a:miter lim="800000"/>
            <a:headEnd/>
            <a:tailEnd/>
          </a:ln>
        </p:spPr>
      </p:pic>
      <p:sp>
        <p:nvSpPr>
          <p:cNvPr id="32772" name="Rectangle 4"/>
          <p:cNvSpPr>
            <a:spLocks noChangeArrowheads="1"/>
          </p:cNvSpPr>
          <p:nvPr/>
        </p:nvSpPr>
        <p:spPr bwMode="auto">
          <a:xfrm>
            <a:off x="3352800" y="381000"/>
            <a:ext cx="2268538" cy="1130300"/>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Portrait of Philip IV</a:t>
            </a:r>
            <a:r>
              <a:rPr lang="en-US" sz="2000">
                <a:solidFill>
                  <a:schemeClr val="tx1"/>
                </a:solidFill>
              </a:rPr>
              <a:t/>
            </a:r>
            <a:br>
              <a:rPr lang="en-US" sz="2000">
                <a:solidFill>
                  <a:schemeClr val="tx1"/>
                </a:solidFill>
              </a:rPr>
            </a:br>
            <a:r>
              <a:rPr lang="en-US" sz="2000">
                <a:solidFill>
                  <a:schemeClr val="tx1"/>
                </a:solidFill>
              </a:rPr>
              <a:t>1652-53</a:t>
            </a:r>
            <a:r>
              <a:rPr lang="en-US" sz="2400">
                <a:solidFill>
                  <a:schemeClr val="tx1"/>
                </a:solidFill>
                <a:latin typeface="Times New Roman" pitchFamily="18" charset="0"/>
              </a:rPr>
              <a:t/>
            </a:r>
            <a:br>
              <a:rPr lang="en-US" sz="2400">
                <a:solidFill>
                  <a:schemeClr val="tx1"/>
                </a:solidFill>
                <a:latin typeface="Times New Roman" pitchFamily="18" charset="0"/>
              </a:rPr>
            </a:br>
            <a:endParaRPr lang="en-US" sz="2400">
              <a:solidFill>
                <a:schemeClr val="tx1"/>
              </a:solidFill>
              <a:latin typeface="Times New Roman" pitchFamily="18" charset="0"/>
            </a:endParaRPr>
          </a:p>
        </p:txBody>
      </p:sp>
      <p:pic>
        <p:nvPicPr>
          <p:cNvPr id="32773" name="Picture 5" descr="velazquez26"/>
          <p:cNvPicPr>
            <a:picLocks noChangeAspect="1" noChangeArrowheads="1"/>
          </p:cNvPicPr>
          <p:nvPr/>
        </p:nvPicPr>
        <p:blipFill>
          <a:blip r:embed="rId4" cstate="print"/>
          <a:srcRect/>
          <a:stretch>
            <a:fillRect/>
          </a:stretch>
        </p:blipFill>
        <p:spPr bwMode="auto">
          <a:xfrm>
            <a:off x="3429000" y="1295400"/>
            <a:ext cx="2182813" cy="2743200"/>
          </a:xfrm>
          <a:prstGeom prst="rect">
            <a:avLst/>
          </a:prstGeom>
          <a:noFill/>
          <a:ln w="9525">
            <a:noFill/>
            <a:miter lim="800000"/>
            <a:headEnd/>
            <a:tailEnd/>
          </a:ln>
        </p:spPr>
      </p:pic>
      <p:sp>
        <p:nvSpPr>
          <p:cNvPr id="32774" name="Rectangle 6"/>
          <p:cNvSpPr>
            <a:spLocks noChangeArrowheads="1"/>
          </p:cNvSpPr>
          <p:nvPr/>
        </p:nvSpPr>
        <p:spPr bwMode="auto">
          <a:xfrm>
            <a:off x="2743200" y="4953000"/>
            <a:ext cx="1092200" cy="765175"/>
          </a:xfrm>
          <a:prstGeom prst="rect">
            <a:avLst/>
          </a:prstGeom>
          <a:noFill/>
          <a:ln w="9525">
            <a:noFill/>
            <a:miter lim="800000"/>
            <a:headEnd/>
            <a:tailEnd/>
          </a:ln>
        </p:spPr>
        <p:txBody>
          <a:bodyPr wrap="none">
            <a:spAutoFit/>
          </a:bodyPr>
          <a:lstStyle/>
          <a:p>
            <a:pPr>
              <a:spcBef>
                <a:spcPts val="500"/>
              </a:spcBef>
              <a:spcAft>
                <a:spcPts val="500"/>
              </a:spcAft>
            </a:pPr>
            <a:r>
              <a:rPr lang="en-US" sz="2000" b="1">
                <a:solidFill>
                  <a:schemeClr val="tx1"/>
                </a:solidFill>
              </a:rPr>
              <a:t>Philip IV</a:t>
            </a:r>
            <a:r>
              <a:rPr lang="en-US" sz="2000">
                <a:solidFill>
                  <a:schemeClr val="tx1"/>
                </a:solidFill>
              </a:rPr>
              <a:t/>
            </a:r>
            <a:br>
              <a:rPr lang="en-US" sz="2000">
                <a:solidFill>
                  <a:schemeClr val="tx1"/>
                </a:solidFill>
              </a:rPr>
            </a:br>
            <a:r>
              <a:rPr lang="en-US" sz="2000">
                <a:solidFill>
                  <a:schemeClr val="tx1"/>
                </a:solidFill>
              </a:rPr>
              <a:t>1655-60</a:t>
            </a:r>
            <a:endParaRPr lang="en-US" sz="2400">
              <a:solidFill>
                <a:schemeClr val="tx1"/>
              </a:solidFill>
              <a:latin typeface="Times New Roman" pitchFamily="18" charset="0"/>
            </a:endParaRPr>
          </a:p>
        </p:txBody>
      </p:sp>
      <p:pic>
        <p:nvPicPr>
          <p:cNvPr id="32775" name="Picture 7" descr="velazquez27"/>
          <p:cNvPicPr>
            <a:picLocks noChangeAspect="1" noChangeArrowheads="1"/>
          </p:cNvPicPr>
          <p:nvPr/>
        </p:nvPicPr>
        <p:blipFill>
          <a:blip r:embed="rId5" cstate="print"/>
          <a:srcRect/>
          <a:stretch>
            <a:fillRect/>
          </a:stretch>
        </p:blipFill>
        <p:spPr bwMode="auto">
          <a:xfrm>
            <a:off x="457200" y="4267200"/>
            <a:ext cx="1841500" cy="2249488"/>
          </a:xfrm>
          <a:prstGeom prst="rect">
            <a:avLst/>
          </a:prstGeom>
          <a:noFill/>
          <a:ln w="9525">
            <a:noFill/>
            <a:miter lim="800000"/>
            <a:headEnd/>
            <a:tailEnd/>
          </a:ln>
        </p:spPr>
      </p:pic>
      <p:sp>
        <p:nvSpPr>
          <p:cNvPr id="32776" name="Rectangle 8"/>
          <p:cNvSpPr>
            <a:spLocks noChangeArrowheads="1"/>
          </p:cNvSpPr>
          <p:nvPr/>
        </p:nvSpPr>
        <p:spPr bwMode="auto">
          <a:xfrm>
            <a:off x="6400800" y="1371600"/>
            <a:ext cx="2468563" cy="765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Infante Philip Prosper</a:t>
            </a:r>
            <a:r>
              <a:rPr lang="en-US" sz="2000">
                <a:solidFill>
                  <a:schemeClr val="tx1"/>
                </a:solidFill>
              </a:rPr>
              <a:t/>
            </a:r>
            <a:br>
              <a:rPr lang="en-US" sz="2000">
                <a:solidFill>
                  <a:schemeClr val="tx1"/>
                </a:solidFill>
              </a:rPr>
            </a:br>
            <a:r>
              <a:rPr lang="en-US" sz="2000">
                <a:solidFill>
                  <a:schemeClr val="tx1"/>
                </a:solidFill>
              </a:rPr>
              <a:t>1660</a:t>
            </a:r>
            <a:endParaRPr lang="en-US" sz="2400">
              <a:solidFill>
                <a:schemeClr val="tx1"/>
              </a:solidFill>
              <a:latin typeface="Times New Roman" pitchFamily="18" charset="0"/>
            </a:endParaRPr>
          </a:p>
        </p:txBody>
      </p:sp>
      <p:pic>
        <p:nvPicPr>
          <p:cNvPr id="32777" name="Picture 9" descr="velazquez28"/>
          <p:cNvPicPr>
            <a:picLocks noChangeAspect="1" noChangeArrowheads="1"/>
          </p:cNvPicPr>
          <p:nvPr/>
        </p:nvPicPr>
        <p:blipFill>
          <a:blip r:embed="rId6" cstate="print"/>
          <a:srcRect/>
          <a:stretch>
            <a:fillRect/>
          </a:stretch>
        </p:blipFill>
        <p:spPr bwMode="auto">
          <a:xfrm>
            <a:off x="6019800" y="2362200"/>
            <a:ext cx="28606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elazquez20"/>
          <p:cNvPicPr>
            <a:picLocks noChangeAspect="1" noChangeArrowheads="1"/>
          </p:cNvPicPr>
          <p:nvPr/>
        </p:nvPicPr>
        <p:blipFill>
          <a:blip r:embed="rId3" cstate="print"/>
          <a:srcRect/>
          <a:stretch>
            <a:fillRect/>
          </a:stretch>
        </p:blipFill>
        <p:spPr bwMode="auto">
          <a:xfrm>
            <a:off x="2590800" y="1600200"/>
            <a:ext cx="4038600" cy="2767013"/>
          </a:xfrm>
          <a:prstGeom prst="rect">
            <a:avLst/>
          </a:prstGeom>
          <a:noFill/>
          <a:ln w="9525">
            <a:noFill/>
            <a:miter lim="800000"/>
            <a:headEnd/>
            <a:tailEnd/>
          </a:ln>
        </p:spPr>
      </p:pic>
      <p:sp>
        <p:nvSpPr>
          <p:cNvPr id="33795" name="Rectangle 3"/>
          <p:cNvSpPr>
            <a:spLocks noChangeArrowheads="1"/>
          </p:cNvSpPr>
          <p:nvPr/>
        </p:nvSpPr>
        <p:spPr bwMode="auto">
          <a:xfrm>
            <a:off x="4191000" y="4648200"/>
            <a:ext cx="4556125" cy="765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Venus at her Mirror (The Rokeby Venus)</a:t>
            </a:r>
            <a:r>
              <a:rPr lang="en-US" sz="2000">
                <a:solidFill>
                  <a:schemeClr val="tx1"/>
                </a:solidFill>
              </a:rPr>
              <a:t/>
            </a:r>
            <a:br>
              <a:rPr lang="en-US" sz="2000">
                <a:solidFill>
                  <a:schemeClr val="tx1"/>
                </a:solidFill>
              </a:rPr>
            </a:br>
            <a:r>
              <a:rPr lang="en-US" sz="2000">
                <a:solidFill>
                  <a:schemeClr val="tx1"/>
                </a:solidFill>
              </a:rPr>
              <a:t>1649-51</a:t>
            </a:r>
            <a:endParaRPr lang="en-US" sz="2400">
              <a:solidFill>
                <a:schemeClr val="tx1"/>
              </a:solidFill>
              <a:latin typeface="Times New Roman" pitchFamily="18" charset="0"/>
            </a:endParaRPr>
          </a:p>
        </p:txBody>
      </p:sp>
      <p:sp>
        <p:nvSpPr>
          <p:cNvPr id="33796" name="Rectangle 4"/>
          <p:cNvSpPr>
            <a:spLocks noChangeArrowheads="1"/>
          </p:cNvSpPr>
          <p:nvPr/>
        </p:nvSpPr>
        <p:spPr bwMode="auto">
          <a:xfrm>
            <a:off x="4191000" y="228600"/>
            <a:ext cx="3657600" cy="765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Queen Doña Mariana of Austria </a:t>
            </a:r>
            <a:r>
              <a:rPr lang="en-US" sz="2000">
                <a:solidFill>
                  <a:schemeClr val="tx1"/>
                </a:solidFill>
              </a:rPr>
              <a:t/>
            </a:r>
            <a:br>
              <a:rPr lang="en-US" sz="2000">
                <a:solidFill>
                  <a:schemeClr val="tx1"/>
                </a:solidFill>
              </a:rPr>
            </a:br>
            <a:r>
              <a:rPr lang="en-US" sz="2000">
                <a:solidFill>
                  <a:schemeClr val="tx1"/>
                </a:solidFill>
              </a:rPr>
              <a:t>1652-53</a:t>
            </a:r>
            <a:endParaRPr lang="en-US" sz="2400">
              <a:solidFill>
                <a:schemeClr val="tx1"/>
              </a:solidFill>
              <a:latin typeface="Times New Roman" pitchFamily="18" charset="0"/>
            </a:endParaRPr>
          </a:p>
        </p:txBody>
      </p:sp>
      <p:pic>
        <p:nvPicPr>
          <p:cNvPr id="33797" name="Picture 5" descr="velazquez22"/>
          <p:cNvPicPr>
            <a:picLocks noChangeAspect="1" noChangeArrowheads="1"/>
          </p:cNvPicPr>
          <p:nvPr/>
        </p:nvPicPr>
        <p:blipFill>
          <a:blip r:embed="rId4" cstate="print"/>
          <a:srcRect/>
          <a:stretch>
            <a:fillRect/>
          </a:stretch>
        </p:blipFill>
        <p:spPr bwMode="auto">
          <a:xfrm>
            <a:off x="6858000" y="685800"/>
            <a:ext cx="1938338" cy="3505200"/>
          </a:xfrm>
          <a:prstGeom prst="rect">
            <a:avLst/>
          </a:prstGeom>
          <a:noFill/>
          <a:ln w="9525">
            <a:noFill/>
            <a:miter lim="800000"/>
            <a:headEnd/>
            <a:tailEnd/>
          </a:ln>
        </p:spPr>
      </p:pic>
      <p:sp>
        <p:nvSpPr>
          <p:cNvPr id="33798" name="Rectangle 6"/>
          <p:cNvSpPr>
            <a:spLocks noChangeArrowheads="1"/>
          </p:cNvSpPr>
          <p:nvPr/>
        </p:nvSpPr>
        <p:spPr bwMode="auto">
          <a:xfrm>
            <a:off x="0" y="2590800"/>
            <a:ext cx="2667000" cy="1435100"/>
          </a:xfrm>
          <a:prstGeom prst="rect">
            <a:avLst/>
          </a:prstGeom>
          <a:noFill/>
          <a:ln w="9525">
            <a:noFill/>
            <a:miter lim="800000"/>
            <a:headEnd/>
            <a:tailEnd/>
          </a:ln>
        </p:spPr>
        <p:txBody>
          <a:bodyPr>
            <a:spAutoFit/>
          </a:bodyPr>
          <a:lstStyle/>
          <a:p>
            <a:pPr algn="ctr">
              <a:spcBef>
                <a:spcPts val="500"/>
              </a:spcBef>
              <a:spcAft>
                <a:spcPts val="500"/>
              </a:spcAft>
            </a:pPr>
            <a:r>
              <a:rPr lang="en-US" sz="2000" b="1">
                <a:solidFill>
                  <a:schemeClr val="tx1"/>
                </a:solidFill>
              </a:rPr>
              <a:t>Maria Teresa of Spain ("with two watches")</a:t>
            </a:r>
            <a:r>
              <a:rPr lang="en-US" sz="2000">
                <a:solidFill>
                  <a:schemeClr val="tx1"/>
                </a:solidFill>
              </a:rPr>
              <a:t/>
            </a:r>
            <a:br>
              <a:rPr lang="en-US" sz="2000">
                <a:solidFill>
                  <a:schemeClr val="tx1"/>
                </a:solidFill>
              </a:rPr>
            </a:br>
            <a:r>
              <a:rPr lang="en-US" sz="2000">
                <a:solidFill>
                  <a:schemeClr val="tx1"/>
                </a:solidFill>
              </a:rPr>
              <a:t>1652-53</a:t>
            </a:r>
            <a:br>
              <a:rPr lang="en-US" sz="2000">
                <a:solidFill>
                  <a:schemeClr val="tx1"/>
                </a:solidFill>
              </a:rPr>
            </a:br>
            <a:endParaRPr lang="en-US" sz="2400">
              <a:solidFill>
                <a:schemeClr val="tx1"/>
              </a:solidFill>
              <a:latin typeface="Times New Roman" pitchFamily="18" charset="0"/>
            </a:endParaRPr>
          </a:p>
        </p:txBody>
      </p:sp>
      <p:pic>
        <p:nvPicPr>
          <p:cNvPr id="33799" name="Picture 7" descr="velazquez23"/>
          <p:cNvPicPr>
            <a:picLocks noChangeAspect="1" noChangeArrowheads="1"/>
          </p:cNvPicPr>
          <p:nvPr/>
        </p:nvPicPr>
        <p:blipFill>
          <a:blip r:embed="rId5" cstate="print"/>
          <a:srcRect/>
          <a:stretch>
            <a:fillRect/>
          </a:stretch>
        </p:blipFill>
        <p:spPr bwMode="auto">
          <a:xfrm>
            <a:off x="381000" y="304800"/>
            <a:ext cx="1698625" cy="2209800"/>
          </a:xfrm>
          <a:prstGeom prst="rect">
            <a:avLst/>
          </a:prstGeom>
          <a:noFill/>
          <a:ln w="9525">
            <a:noFill/>
            <a:miter lim="800000"/>
            <a:headEnd/>
            <a:tailEnd/>
          </a:ln>
        </p:spPr>
      </p:pic>
      <p:sp>
        <p:nvSpPr>
          <p:cNvPr id="33800" name="Rectangle 8"/>
          <p:cNvSpPr>
            <a:spLocks noChangeArrowheads="1"/>
          </p:cNvSpPr>
          <p:nvPr/>
        </p:nvSpPr>
        <p:spPr bwMode="auto">
          <a:xfrm>
            <a:off x="2209800" y="5727700"/>
            <a:ext cx="3840163" cy="1130300"/>
          </a:xfrm>
          <a:prstGeom prst="rect">
            <a:avLst/>
          </a:prstGeom>
          <a:noFill/>
          <a:ln w="9525">
            <a:noFill/>
            <a:miter lim="800000"/>
            <a:headEnd/>
            <a:tailEnd/>
          </a:ln>
        </p:spPr>
        <p:txBody>
          <a:bodyPr>
            <a:spAutoFit/>
          </a:bodyPr>
          <a:lstStyle/>
          <a:p>
            <a:pPr algn="ctr">
              <a:spcBef>
                <a:spcPts val="500"/>
              </a:spcBef>
              <a:spcAft>
                <a:spcPts val="500"/>
              </a:spcAft>
            </a:pPr>
            <a:r>
              <a:rPr lang="en-US" sz="2000" b="1">
                <a:solidFill>
                  <a:schemeClr val="tx1"/>
                </a:solidFill>
              </a:rPr>
              <a:t>Infanta Marguarite Therese</a:t>
            </a:r>
            <a:r>
              <a:rPr lang="en-US" sz="2000">
                <a:solidFill>
                  <a:schemeClr val="tx1"/>
                </a:solidFill>
              </a:rPr>
              <a:t/>
            </a:r>
            <a:br>
              <a:rPr lang="en-US" sz="2000">
                <a:solidFill>
                  <a:schemeClr val="tx1"/>
                </a:solidFill>
              </a:rPr>
            </a:br>
            <a:r>
              <a:rPr lang="en-US" sz="2000">
                <a:solidFill>
                  <a:schemeClr val="tx1"/>
                </a:solidFill>
              </a:rPr>
              <a:t>c. 1654</a:t>
            </a:r>
            <a:br>
              <a:rPr lang="en-US" sz="2000">
                <a:solidFill>
                  <a:schemeClr val="tx1"/>
                </a:solidFill>
              </a:rPr>
            </a:br>
            <a:endParaRPr lang="en-US" sz="2400">
              <a:solidFill>
                <a:schemeClr val="tx1"/>
              </a:solidFill>
              <a:latin typeface="Times New Roman" pitchFamily="18" charset="0"/>
            </a:endParaRPr>
          </a:p>
        </p:txBody>
      </p:sp>
      <p:pic>
        <p:nvPicPr>
          <p:cNvPr id="33801" name="Picture 9" descr="velazquez24"/>
          <p:cNvPicPr>
            <a:picLocks noChangeAspect="1" noChangeArrowheads="1"/>
          </p:cNvPicPr>
          <p:nvPr/>
        </p:nvPicPr>
        <p:blipFill>
          <a:blip r:embed="rId6" cstate="print"/>
          <a:srcRect/>
          <a:stretch>
            <a:fillRect/>
          </a:stretch>
        </p:blipFill>
        <p:spPr bwMode="auto">
          <a:xfrm>
            <a:off x="381000" y="4038600"/>
            <a:ext cx="20177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67200" y="4800600"/>
            <a:ext cx="4876800" cy="11430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The Count-Duke of Olivares on Horseback, </a:t>
            </a:r>
            <a:r>
              <a:rPr lang="en-US" sz="2000" smtClean="0">
                <a:solidFill>
                  <a:schemeClr val="tx1"/>
                </a:solidFill>
                <a:latin typeface="Tempus Sans ITC" pitchFamily="82" charset="0"/>
              </a:rPr>
              <a:t>1634</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 Museo del Prado, Madrid</a:t>
            </a:r>
            <a:br>
              <a:rPr lang="en-US" sz="2000" smtClean="0">
                <a:solidFill>
                  <a:schemeClr val="tx1"/>
                </a:solidFill>
                <a:latin typeface="Tempus Sans ITC" pitchFamily="82" charset="0"/>
              </a:rPr>
            </a:br>
            <a:r>
              <a:rPr lang="en-US" smtClean="0">
                <a:solidFill>
                  <a:schemeClr val="tx1"/>
                </a:solidFill>
              </a:rPr>
              <a:t/>
            </a:r>
            <a:br>
              <a:rPr lang="en-US" smtClean="0">
                <a:solidFill>
                  <a:schemeClr val="tx1"/>
                </a:solidFill>
              </a:rPr>
            </a:br>
            <a:endParaRPr lang="en-US" smtClean="0">
              <a:solidFill>
                <a:schemeClr val="tx1"/>
              </a:solidFill>
            </a:endParaRPr>
          </a:p>
        </p:txBody>
      </p:sp>
      <p:pic>
        <p:nvPicPr>
          <p:cNvPr id="34819" name="Picture 3" descr="velazquez8"/>
          <p:cNvPicPr>
            <a:picLocks noChangeAspect="1" noChangeArrowheads="1"/>
          </p:cNvPicPr>
          <p:nvPr/>
        </p:nvPicPr>
        <p:blipFill>
          <a:blip r:embed="rId3" cstate="print"/>
          <a:srcRect/>
          <a:stretch>
            <a:fillRect/>
          </a:stretch>
        </p:blipFill>
        <p:spPr bwMode="auto">
          <a:xfrm>
            <a:off x="5334000" y="762000"/>
            <a:ext cx="2828925" cy="3605213"/>
          </a:xfrm>
          <a:prstGeom prst="rect">
            <a:avLst/>
          </a:prstGeom>
          <a:noFill/>
          <a:ln w="9525">
            <a:noFill/>
            <a:miter lim="800000"/>
            <a:headEnd/>
            <a:tailEnd/>
          </a:ln>
        </p:spPr>
      </p:pic>
      <p:sp>
        <p:nvSpPr>
          <p:cNvPr id="34820" name="Text Box 4"/>
          <p:cNvSpPr txBox="1">
            <a:spLocks noChangeArrowheads="1"/>
          </p:cNvSpPr>
          <p:nvPr/>
        </p:nvSpPr>
        <p:spPr bwMode="auto">
          <a:xfrm>
            <a:off x="533400" y="990600"/>
            <a:ext cx="3130550" cy="2044700"/>
          </a:xfrm>
          <a:prstGeom prst="rect">
            <a:avLst/>
          </a:prstGeom>
          <a:noFill/>
          <a:ln w="9525">
            <a:noFill/>
            <a:miter lim="800000"/>
            <a:headEnd/>
            <a:tailEnd/>
          </a:ln>
        </p:spPr>
        <p:txBody>
          <a:bodyPr>
            <a:spAutoFit/>
          </a:bodyPr>
          <a:lstStyle/>
          <a:p>
            <a:pPr>
              <a:spcBef>
                <a:spcPts val="500"/>
              </a:spcBef>
              <a:spcAft>
                <a:spcPts val="500"/>
              </a:spcAft>
            </a:pPr>
            <a:r>
              <a:rPr lang="en-US" sz="2000" b="1">
                <a:solidFill>
                  <a:schemeClr val="tx1"/>
                </a:solidFill>
              </a:rPr>
              <a:t>Queen Isabel of Equestrian</a:t>
            </a:r>
            <a:r>
              <a:rPr lang="en-US" sz="2000">
                <a:solidFill>
                  <a:schemeClr val="tx1"/>
                </a:solidFill>
              </a:rPr>
              <a:t/>
            </a:r>
            <a:br>
              <a:rPr lang="en-US" sz="2000">
                <a:solidFill>
                  <a:schemeClr val="tx1"/>
                </a:solidFill>
              </a:rPr>
            </a:br>
            <a:r>
              <a:rPr lang="en-US" sz="2000">
                <a:solidFill>
                  <a:schemeClr val="tx1"/>
                </a:solidFill>
              </a:rPr>
              <a:t>1634-1635</a:t>
            </a:r>
            <a:br>
              <a:rPr lang="en-US" sz="2000">
                <a:solidFill>
                  <a:schemeClr val="tx1"/>
                </a:solidFill>
              </a:rPr>
            </a:br>
            <a:r>
              <a:rPr lang="en-US" sz="2000">
                <a:solidFill>
                  <a:schemeClr val="tx1"/>
                </a:solidFill>
              </a:rPr>
              <a:t>Oil on canvas, 301 x 314 cm</a:t>
            </a:r>
            <a:br>
              <a:rPr lang="en-US" sz="2000">
                <a:solidFill>
                  <a:schemeClr val="tx1"/>
                </a:solidFill>
              </a:rPr>
            </a:br>
            <a:r>
              <a:rPr lang="en-US" sz="2000">
                <a:solidFill>
                  <a:schemeClr val="tx1"/>
                </a:solidFill>
              </a:rPr>
              <a:t>Museo del Prado, Madrid</a:t>
            </a:r>
            <a:endParaRPr lang="en-US" sz="2400">
              <a:solidFill>
                <a:schemeClr val="tx1"/>
              </a:solidFill>
              <a:latin typeface="Times New Roman" pitchFamily="18" charset="0"/>
            </a:endParaRPr>
          </a:p>
          <a:p>
            <a:endParaRPr lang="en-US"/>
          </a:p>
        </p:txBody>
      </p:sp>
      <p:pic>
        <p:nvPicPr>
          <p:cNvPr id="34821" name="Picture 5" descr="velazquez9"/>
          <p:cNvPicPr>
            <a:picLocks noChangeAspect="1" noChangeArrowheads="1"/>
          </p:cNvPicPr>
          <p:nvPr/>
        </p:nvPicPr>
        <p:blipFill>
          <a:blip r:embed="rId4" cstate="print"/>
          <a:srcRect/>
          <a:stretch>
            <a:fillRect/>
          </a:stretch>
        </p:blipFill>
        <p:spPr bwMode="auto">
          <a:xfrm>
            <a:off x="304800" y="2514600"/>
            <a:ext cx="3810000" cy="357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0" y="381000"/>
            <a:ext cx="5334000" cy="15240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Cardinale Infante Ferdinand of</a:t>
            </a:r>
            <a:r>
              <a:rPr lang="en-US" b="1" smtClean="0">
                <a:solidFill>
                  <a:schemeClr val="tx1"/>
                </a:solidFill>
              </a:rPr>
              <a:t> </a:t>
            </a:r>
            <a:r>
              <a:rPr lang="en-US" sz="2000" b="1" smtClean="0">
                <a:solidFill>
                  <a:schemeClr val="tx1"/>
                </a:solidFill>
                <a:latin typeface="Tempus Sans ITC" pitchFamily="82" charset="0"/>
              </a:rPr>
              <a:t>Austria as Hunter</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1632-36,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br>
              <a:rPr lang="en-US" sz="2000" smtClean="0">
                <a:solidFill>
                  <a:schemeClr val="tx1"/>
                </a:solidFill>
                <a:latin typeface="Tempus Sans ITC" pitchFamily="82" charset="0"/>
              </a:rPr>
            </a:br>
            <a:r>
              <a:rPr lang="en-US" smtClean="0">
                <a:solidFill>
                  <a:schemeClr val="tx1"/>
                </a:solidFill>
              </a:rPr>
              <a:t/>
            </a:r>
            <a:br>
              <a:rPr lang="en-US" smtClean="0">
                <a:solidFill>
                  <a:schemeClr val="tx1"/>
                </a:solidFill>
              </a:rPr>
            </a:br>
            <a:endParaRPr lang="en-US" smtClean="0">
              <a:solidFill>
                <a:schemeClr val="tx1"/>
              </a:solidFill>
            </a:endParaRPr>
          </a:p>
        </p:txBody>
      </p:sp>
      <p:pic>
        <p:nvPicPr>
          <p:cNvPr id="35843" name="Picture 3" descr="velazquez13"/>
          <p:cNvPicPr>
            <a:picLocks noChangeAspect="1" noChangeArrowheads="1"/>
          </p:cNvPicPr>
          <p:nvPr/>
        </p:nvPicPr>
        <p:blipFill>
          <a:blip r:embed="rId3" cstate="print"/>
          <a:srcRect/>
          <a:stretch>
            <a:fillRect/>
          </a:stretch>
        </p:blipFill>
        <p:spPr bwMode="auto">
          <a:xfrm>
            <a:off x="533400" y="381000"/>
            <a:ext cx="2419350" cy="4267200"/>
          </a:xfrm>
          <a:prstGeom prst="rect">
            <a:avLst/>
          </a:prstGeom>
          <a:noFill/>
          <a:ln w="9525">
            <a:noFill/>
            <a:miter lim="800000"/>
            <a:headEnd/>
            <a:tailEnd/>
          </a:ln>
        </p:spPr>
      </p:pic>
      <p:sp>
        <p:nvSpPr>
          <p:cNvPr id="35844" name="Text Box 4"/>
          <p:cNvSpPr txBox="1">
            <a:spLocks noChangeArrowheads="1"/>
          </p:cNvSpPr>
          <p:nvPr/>
        </p:nvSpPr>
        <p:spPr bwMode="auto">
          <a:xfrm>
            <a:off x="6019800" y="2362200"/>
            <a:ext cx="2895600" cy="2044700"/>
          </a:xfrm>
          <a:prstGeom prst="rect">
            <a:avLst/>
          </a:prstGeom>
          <a:noFill/>
          <a:ln w="9525">
            <a:noFill/>
            <a:miter lim="800000"/>
            <a:headEnd/>
            <a:tailEnd/>
          </a:ln>
        </p:spPr>
        <p:txBody>
          <a:bodyPr>
            <a:spAutoFit/>
          </a:bodyPr>
          <a:lstStyle/>
          <a:p>
            <a:pPr>
              <a:spcBef>
                <a:spcPts val="500"/>
              </a:spcBef>
              <a:spcAft>
                <a:spcPts val="500"/>
              </a:spcAft>
            </a:pPr>
            <a:r>
              <a:rPr lang="en-US" sz="2000" b="1">
                <a:solidFill>
                  <a:schemeClr val="tx1"/>
                </a:solidFill>
              </a:rPr>
              <a:t>Prince Baltasar Carlos as Hunter</a:t>
            </a:r>
            <a:r>
              <a:rPr lang="en-US" sz="2000">
                <a:solidFill>
                  <a:schemeClr val="tx1"/>
                </a:solidFill>
              </a:rPr>
              <a:t/>
            </a:r>
            <a:br>
              <a:rPr lang="en-US" sz="2000">
                <a:solidFill>
                  <a:schemeClr val="tx1"/>
                </a:solidFill>
              </a:rPr>
            </a:br>
            <a:r>
              <a:rPr lang="en-US" sz="2000">
                <a:solidFill>
                  <a:schemeClr val="tx1"/>
                </a:solidFill>
              </a:rPr>
              <a:t>1635-36, oil on canvas, </a:t>
            </a:r>
            <a:br>
              <a:rPr lang="en-US" sz="2000">
                <a:solidFill>
                  <a:schemeClr val="tx1"/>
                </a:solidFill>
              </a:rPr>
            </a:br>
            <a:r>
              <a:rPr lang="en-US" sz="2000">
                <a:solidFill>
                  <a:schemeClr val="tx1"/>
                </a:solidFill>
              </a:rPr>
              <a:t>Museo del Prado, Madrid</a:t>
            </a:r>
            <a:endParaRPr lang="en-US" sz="2400">
              <a:solidFill>
                <a:schemeClr val="tx1"/>
              </a:solidFill>
              <a:latin typeface="Times New Roman" pitchFamily="18" charset="0"/>
            </a:endParaRPr>
          </a:p>
          <a:p>
            <a:endParaRPr lang="en-US"/>
          </a:p>
        </p:txBody>
      </p:sp>
      <p:pic>
        <p:nvPicPr>
          <p:cNvPr id="35845" name="Picture 5" descr="velazquez14"/>
          <p:cNvPicPr>
            <a:picLocks noChangeAspect="1" noChangeArrowheads="1"/>
          </p:cNvPicPr>
          <p:nvPr/>
        </p:nvPicPr>
        <p:blipFill>
          <a:blip r:embed="rId4" cstate="print"/>
          <a:srcRect/>
          <a:stretch>
            <a:fillRect/>
          </a:stretch>
        </p:blipFill>
        <p:spPr bwMode="auto">
          <a:xfrm>
            <a:off x="3581400" y="2133600"/>
            <a:ext cx="23431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3886200" cy="15240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Pablo de Valladolid</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c. 1635,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br>
              <a:rPr lang="en-US" sz="2000" smtClean="0">
                <a:solidFill>
                  <a:schemeClr val="tx1"/>
                </a:solidFill>
                <a:latin typeface="Tempus Sans ITC" pitchFamily="82" charset="0"/>
              </a:rPr>
            </a:br>
            <a:endParaRPr lang="en-US" smtClean="0">
              <a:solidFill>
                <a:schemeClr val="tx1"/>
              </a:solidFill>
            </a:endParaRPr>
          </a:p>
        </p:txBody>
      </p:sp>
      <p:pic>
        <p:nvPicPr>
          <p:cNvPr id="36867" name="Picture 3" descr="velazquez10"/>
          <p:cNvPicPr>
            <a:picLocks noChangeAspect="1" noChangeArrowheads="1"/>
          </p:cNvPicPr>
          <p:nvPr/>
        </p:nvPicPr>
        <p:blipFill>
          <a:blip r:embed="rId3" cstate="print"/>
          <a:srcRect/>
          <a:stretch>
            <a:fillRect/>
          </a:stretch>
        </p:blipFill>
        <p:spPr bwMode="auto">
          <a:xfrm>
            <a:off x="990600" y="1600200"/>
            <a:ext cx="2803525" cy="4953000"/>
          </a:xfrm>
          <a:prstGeom prst="rect">
            <a:avLst/>
          </a:prstGeom>
          <a:noFill/>
          <a:ln w="9525">
            <a:noFill/>
            <a:miter lim="800000"/>
            <a:headEnd/>
            <a:tailEnd/>
          </a:ln>
        </p:spPr>
      </p:pic>
      <p:sp>
        <p:nvSpPr>
          <p:cNvPr id="36868" name="Text Box 4"/>
          <p:cNvSpPr txBox="1">
            <a:spLocks noChangeArrowheads="1"/>
          </p:cNvSpPr>
          <p:nvPr/>
        </p:nvSpPr>
        <p:spPr bwMode="auto">
          <a:xfrm>
            <a:off x="5029200" y="5022850"/>
            <a:ext cx="3163888" cy="2044700"/>
          </a:xfrm>
          <a:prstGeom prst="rect">
            <a:avLst/>
          </a:prstGeom>
          <a:noFill/>
          <a:ln w="9525">
            <a:noFill/>
            <a:miter lim="800000"/>
            <a:headEnd/>
            <a:tailEnd/>
          </a:ln>
        </p:spPr>
        <p:txBody>
          <a:bodyPr>
            <a:spAutoFit/>
          </a:bodyPr>
          <a:lstStyle/>
          <a:p>
            <a:pPr>
              <a:spcBef>
                <a:spcPts val="500"/>
              </a:spcBef>
              <a:spcAft>
                <a:spcPts val="500"/>
              </a:spcAft>
            </a:pPr>
            <a:r>
              <a:rPr lang="en-US" sz="2000" b="1">
                <a:solidFill>
                  <a:schemeClr val="tx1"/>
                </a:solidFill>
              </a:rPr>
              <a:t>Juan Martinez Montáñez</a:t>
            </a:r>
            <a:r>
              <a:rPr lang="en-US" sz="2000">
                <a:solidFill>
                  <a:schemeClr val="tx1"/>
                </a:solidFill>
              </a:rPr>
              <a:t/>
            </a:r>
            <a:br>
              <a:rPr lang="en-US" sz="2000">
                <a:solidFill>
                  <a:schemeClr val="tx1"/>
                </a:solidFill>
              </a:rPr>
            </a:br>
            <a:r>
              <a:rPr lang="en-US" sz="2000">
                <a:solidFill>
                  <a:schemeClr val="tx1"/>
                </a:solidFill>
              </a:rPr>
              <a:t>c. 1635</a:t>
            </a:r>
            <a:br>
              <a:rPr lang="en-US" sz="2000">
                <a:solidFill>
                  <a:schemeClr val="tx1"/>
                </a:solidFill>
              </a:rPr>
            </a:br>
            <a:r>
              <a:rPr lang="en-US" sz="2000">
                <a:solidFill>
                  <a:schemeClr val="tx1"/>
                </a:solidFill>
              </a:rPr>
              <a:t>Oil on canvas, 109 x 107 cm</a:t>
            </a:r>
            <a:br>
              <a:rPr lang="en-US" sz="2000">
                <a:solidFill>
                  <a:schemeClr val="tx1"/>
                </a:solidFill>
              </a:rPr>
            </a:br>
            <a:r>
              <a:rPr lang="en-US" sz="2000">
                <a:solidFill>
                  <a:schemeClr val="tx1"/>
                </a:solidFill>
              </a:rPr>
              <a:t>Museo del Prado, Madrid</a:t>
            </a:r>
            <a:endParaRPr lang="en-US" sz="2400">
              <a:solidFill>
                <a:schemeClr val="tx1"/>
              </a:solidFill>
              <a:latin typeface="Times New Roman" pitchFamily="18" charset="0"/>
            </a:endParaRPr>
          </a:p>
          <a:p>
            <a:endParaRPr lang="en-US"/>
          </a:p>
        </p:txBody>
      </p:sp>
      <p:pic>
        <p:nvPicPr>
          <p:cNvPr id="36869" name="Picture 5" descr="velazquez11"/>
          <p:cNvPicPr>
            <a:picLocks noChangeAspect="1" noChangeArrowheads="1"/>
          </p:cNvPicPr>
          <p:nvPr/>
        </p:nvPicPr>
        <p:blipFill>
          <a:blip r:embed="rId4" cstate="print"/>
          <a:srcRect/>
          <a:stretch>
            <a:fillRect/>
          </a:stretch>
        </p:blipFill>
        <p:spPr bwMode="auto">
          <a:xfrm>
            <a:off x="4648200" y="457200"/>
            <a:ext cx="3189288"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2000" b="1" smtClean="0">
                <a:solidFill>
                  <a:schemeClr val="tx1"/>
                </a:solidFill>
                <a:latin typeface="Tempus Sans ITC" pitchFamily="82" charset="0"/>
              </a:rPr>
              <a:t>The Dwarf Don Juan Calabazas, called Calabacillas</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c. 1639,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br>
              <a:rPr lang="en-US" sz="2000" smtClean="0">
                <a:solidFill>
                  <a:schemeClr val="tx1"/>
                </a:solidFill>
                <a:latin typeface="Tempus Sans ITC" pitchFamily="82" charset="0"/>
              </a:rPr>
            </a:br>
            <a:endParaRPr lang="en-US" smtClean="0">
              <a:solidFill>
                <a:schemeClr val="tx1"/>
              </a:solidFill>
            </a:endParaRPr>
          </a:p>
        </p:txBody>
      </p:sp>
      <p:pic>
        <p:nvPicPr>
          <p:cNvPr id="37891" name="Picture 3" descr="velazquez15"/>
          <p:cNvPicPr>
            <a:picLocks noChangeAspect="1" noChangeArrowheads="1"/>
          </p:cNvPicPr>
          <p:nvPr/>
        </p:nvPicPr>
        <p:blipFill>
          <a:blip r:embed="rId3" cstate="print"/>
          <a:srcRect/>
          <a:stretch>
            <a:fillRect/>
          </a:stretch>
        </p:blipFill>
        <p:spPr bwMode="auto">
          <a:xfrm>
            <a:off x="2514600" y="1524000"/>
            <a:ext cx="3938588" cy="508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29200" y="304800"/>
            <a:ext cx="4114800" cy="17526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The Dwarf Sebastian de Morra</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c. 1645,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38915" name="Picture 3" descr="velazquez18"/>
          <p:cNvPicPr>
            <a:picLocks noChangeAspect="1" noChangeArrowheads="1"/>
          </p:cNvPicPr>
          <p:nvPr/>
        </p:nvPicPr>
        <p:blipFill>
          <a:blip r:embed="rId3" cstate="print"/>
          <a:srcRect/>
          <a:stretch>
            <a:fillRect/>
          </a:stretch>
        </p:blipFill>
        <p:spPr bwMode="auto">
          <a:xfrm>
            <a:off x="4648200" y="1828800"/>
            <a:ext cx="3357563" cy="4419600"/>
          </a:xfrm>
          <a:prstGeom prst="rect">
            <a:avLst/>
          </a:prstGeom>
          <a:noFill/>
          <a:ln w="9525">
            <a:noFill/>
            <a:miter lim="800000"/>
            <a:headEnd/>
            <a:tailEnd/>
          </a:ln>
        </p:spPr>
      </p:pic>
      <p:sp>
        <p:nvSpPr>
          <p:cNvPr id="38916" name="Rectangle 4"/>
          <p:cNvSpPr>
            <a:spLocks noChangeArrowheads="1"/>
          </p:cNvSpPr>
          <p:nvPr/>
        </p:nvSpPr>
        <p:spPr bwMode="auto">
          <a:xfrm>
            <a:off x="381000" y="5181600"/>
            <a:ext cx="3101975" cy="1069975"/>
          </a:xfrm>
          <a:prstGeom prst="rect">
            <a:avLst/>
          </a:prstGeom>
          <a:noFill/>
          <a:ln w="9525">
            <a:noFill/>
            <a:miter lim="800000"/>
            <a:headEnd/>
            <a:tailEnd/>
          </a:ln>
        </p:spPr>
        <p:txBody>
          <a:bodyPr wrap="none">
            <a:spAutoFit/>
          </a:bodyPr>
          <a:lstStyle/>
          <a:p>
            <a:pPr>
              <a:spcBef>
                <a:spcPts val="500"/>
              </a:spcBef>
              <a:spcAft>
                <a:spcPts val="500"/>
              </a:spcAft>
            </a:pPr>
            <a:r>
              <a:rPr lang="en-US" sz="2000" b="1">
                <a:solidFill>
                  <a:schemeClr val="tx1"/>
                </a:solidFill>
              </a:rPr>
              <a:t>Diego de Acedo (El Primo)</a:t>
            </a:r>
            <a:r>
              <a:rPr lang="en-US" sz="2000">
                <a:solidFill>
                  <a:schemeClr val="tx1"/>
                </a:solidFill>
              </a:rPr>
              <a:t/>
            </a:r>
            <a:br>
              <a:rPr lang="en-US" sz="2000">
                <a:solidFill>
                  <a:schemeClr val="tx1"/>
                </a:solidFill>
              </a:rPr>
            </a:br>
            <a:r>
              <a:rPr lang="en-US" sz="2000">
                <a:solidFill>
                  <a:schemeClr val="tx1"/>
                </a:solidFill>
              </a:rPr>
              <a:t>1644, oil on canvas</a:t>
            </a:r>
            <a:br>
              <a:rPr lang="en-US" sz="2000">
                <a:solidFill>
                  <a:schemeClr val="tx1"/>
                </a:solidFill>
              </a:rPr>
            </a:br>
            <a:r>
              <a:rPr lang="en-US" sz="2000">
                <a:solidFill>
                  <a:schemeClr val="tx1"/>
                </a:solidFill>
              </a:rPr>
              <a:t>Museo del Prado, Madrid</a:t>
            </a:r>
            <a:endParaRPr lang="en-US" sz="2400">
              <a:solidFill>
                <a:schemeClr val="tx1"/>
              </a:solidFill>
              <a:latin typeface="Times New Roman" pitchFamily="18" charset="0"/>
            </a:endParaRPr>
          </a:p>
        </p:txBody>
      </p:sp>
      <p:pic>
        <p:nvPicPr>
          <p:cNvPr id="38917" name="Picture 5" descr="velazquez19"/>
          <p:cNvPicPr>
            <a:picLocks noChangeAspect="1" noChangeArrowheads="1"/>
          </p:cNvPicPr>
          <p:nvPr/>
        </p:nvPicPr>
        <p:blipFill>
          <a:blip r:embed="rId4" cstate="print"/>
          <a:srcRect/>
          <a:stretch>
            <a:fillRect/>
          </a:stretch>
        </p:blipFill>
        <p:spPr bwMode="auto">
          <a:xfrm>
            <a:off x="1143000" y="381000"/>
            <a:ext cx="31067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914400"/>
            <a:ext cx="4572000" cy="18288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Prince Baltasar Carlos with a Dwarf</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1631</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Museum of Fine Arts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 Boston</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39939" name="Picture 3" descr="velazquez5"/>
          <p:cNvPicPr>
            <a:picLocks noChangeAspect="1" noChangeArrowheads="1"/>
          </p:cNvPicPr>
          <p:nvPr/>
        </p:nvPicPr>
        <p:blipFill>
          <a:blip r:embed="rId3" cstate="print"/>
          <a:srcRect/>
          <a:stretch>
            <a:fillRect/>
          </a:stretch>
        </p:blipFill>
        <p:spPr bwMode="auto">
          <a:xfrm>
            <a:off x="4419600" y="381000"/>
            <a:ext cx="43957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81000"/>
            <a:ext cx="4191000" cy="14478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The Needlewoman</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c. 1640,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National Gallery of Art, Washington</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40963" name="Picture 3" descr="velazquez16"/>
          <p:cNvPicPr>
            <a:picLocks noChangeAspect="1" noChangeArrowheads="1"/>
          </p:cNvPicPr>
          <p:nvPr/>
        </p:nvPicPr>
        <p:blipFill>
          <a:blip r:embed="rId3" cstate="print"/>
          <a:srcRect/>
          <a:stretch>
            <a:fillRect/>
          </a:stretch>
        </p:blipFill>
        <p:spPr bwMode="auto">
          <a:xfrm>
            <a:off x="4419600" y="1143000"/>
            <a:ext cx="4368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r>
              <a:rPr lang="en-US" smtClean="0">
                <a:latin typeface="Tempus Sans ITC" pitchFamily="82" charset="0"/>
              </a:rPr>
              <a:t>Characteristics:</a:t>
            </a:r>
          </a:p>
        </p:txBody>
      </p:sp>
      <p:sp>
        <p:nvSpPr>
          <p:cNvPr id="5123" name="Rectangle 3"/>
          <p:cNvSpPr>
            <a:spLocks noGrp="1" noChangeArrowheads="1"/>
          </p:cNvSpPr>
          <p:nvPr>
            <p:ph type="body" idx="1"/>
          </p:nvPr>
        </p:nvSpPr>
        <p:spPr>
          <a:xfrm>
            <a:off x="381000" y="1371600"/>
            <a:ext cx="8382000" cy="5029200"/>
          </a:xfrm>
        </p:spPr>
        <p:txBody>
          <a:bodyPr/>
          <a:lstStyle/>
          <a:p>
            <a:endParaRPr lang="en-US" smtClean="0">
              <a:solidFill>
                <a:schemeClr val="tx2"/>
              </a:solidFill>
              <a:latin typeface="Tempus Sans ITC" pitchFamily="82" charset="0"/>
            </a:endParaRPr>
          </a:p>
          <a:p>
            <a:r>
              <a:rPr lang="en-US" smtClean="0">
                <a:solidFill>
                  <a:schemeClr val="tx2"/>
                </a:solidFill>
                <a:latin typeface="Tempus Sans ITC" pitchFamily="82" charset="0"/>
              </a:rPr>
              <a:t>Elongated faces and figures “</a:t>
            </a:r>
            <a:r>
              <a:rPr lang="en-US" smtClean="0">
                <a:latin typeface="Tempus Sans ITC" pitchFamily="82" charset="0"/>
              </a:rPr>
              <a:t>elongated into flame-like forms” </a:t>
            </a:r>
            <a:endParaRPr lang="en-US" smtClean="0">
              <a:solidFill>
                <a:schemeClr val="tx2"/>
              </a:solidFill>
              <a:latin typeface="Tempus Sans ITC" pitchFamily="82" charset="0"/>
            </a:endParaRPr>
          </a:p>
          <a:p>
            <a:r>
              <a:rPr lang="en-US" smtClean="0">
                <a:solidFill>
                  <a:schemeClr val="tx2"/>
                </a:solidFill>
                <a:latin typeface="Tempus Sans ITC" pitchFamily="82" charset="0"/>
              </a:rPr>
              <a:t>bearded figures </a:t>
            </a:r>
          </a:p>
          <a:p>
            <a:r>
              <a:rPr lang="en-US" smtClean="0">
                <a:solidFill>
                  <a:schemeClr val="tx2"/>
                </a:solidFill>
                <a:latin typeface="Tempus Sans ITC" pitchFamily="82" charset="0"/>
              </a:rPr>
              <a:t>with eyes looking up to the sky</a:t>
            </a:r>
          </a:p>
          <a:p>
            <a:r>
              <a:rPr lang="en-US" smtClean="0">
                <a:latin typeface="Tempus Sans ITC" pitchFamily="82" charset="0"/>
              </a:rPr>
              <a:t>often painted in contrasting colors – lights and darks</a:t>
            </a:r>
          </a:p>
          <a:p>
            <a:r>
              <a:rPr lang="en-US" smtClean="0">
                <a:latin typeface="Tempus Sans ITC" pitchFamily="82" charset="0"/>
              </a:rPr>
              <a:t>used cold, eerie, bluish colors to express intense religious feeling</a:t>
            </a:r>
            <a:r>
              <a:rPr lang="en-US" smtClean="0"/>
              <a:t> </a:t>
            </a:r>
          </a:p>
          <a:p>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29200" y="2438400"/>
            <a:ext cx="3657600" cy="13716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Mars, God of War</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1640, 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 Madrid</a:t>
            </a:r>
            <a:br>
              <a:rPr lang="en-US" sz="2000" smtClean="0">
                <a:solidFill>
                  <a:schemeClr val="tx1"/>
                </a:solidFill>
                <a:latin typeface="Tempus Sans ITC" pitchFamily="82" charset="0"/>
              </a:rPr>
            </a:br>
            <a:endParaRPr lang="en-US" smtClean="0">
              <a:solidFill>
                <a:schemeClr val="tx1"/>
              </a:solidFill>
            </a:endParaRPr>
          </a:p>
        </p:txBody>
      </p:sp>
      <p:pic>
        <p:nvPicPr>
          <p:cNvPr id="41987" name="Picture 3" descr="velazquez17"/>
          <p:cNvPicPr>
            <a:picLocks noChangeAspect="1" noChangeArrowheads="1"/>
          </p:cNvPicPr>
          <p:nvPr/>
        </p:nvPicPr>
        <p:blipFill>
          <a:blip r:embed="rId3" cstate="print"/>
          <a:srcRect/>
          <a:stretch>
            <a:fillRect/>
          </a:stretch>
        </p:blipFill>
        <p:spPr bwMode="auto">
          <a:xfrm>
            <a:off x="1447800" y="457200"/>
            <a:ext cx="2944813"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48200" y="762000"/>
            <a:ext cx="4267200" cy="15240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Christ on the Cross</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1632</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Museo del Prado</a:t>
            </a:r>
            <a:br>
              <a:rPr lang="en-US" sz="2000" smtClean="0">
                <a:solidFill>
                  <a:schemeClr val="tx1"/>
                </a:solidFill>
                <a:latin typeface="Tempus Sans ITC" pitchFamily="82" charset="0"/>
              </a:rPr>
            </a:br>
            <a:r>
              <a:rPr lang="en-US" sz="2000" smtClean="0">
                <a:solidFill>
                  <a:schemeClr val="tx1"/>
                </a:solidFill>
                <a:latin typeface="Tempus Sans ITC" pitchFamily="82" charset="0"/>
              </a:rPr>
              <a:t>Madrid</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43011" name="Picture 3" descr="velazquez6"/>
          <p:cNvPicPr>
            <a:picLocks noChangeAspect="1" noChangeArrowheads="1"/>
          </p:cNvPicPr>
          <p:nvPr/>
        </p:nvPicPr>
        <p:blipFill>
          <a:blip r:embed="rId3" cstate="print"/>
          <a:srcRect/>
          <a:stretch>
            <a:fillRect/>
          </a:stretch>
        </p:blipFill>
        <p:spPr bwMode="auto">
          <a:xfrm>
            <a:off x="609600" y="457200"/>
            <a:ext cx="3784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05200" y="1295400"/>
            <a:ext cx="5638800" cy="1447800"/>
          </a:xfrm>
        </p:spPr>
        <p:txBody>
          <a:bodyPr/>
          <a:lstStyle/>
          <a:p>
            <a:r>
              <a:rPr lang="en-US" sz="2400" b="1" smtClean="0">
                <a:solidFill>
                  <a:schemeClr val="tx1"/>
                </a:solidFill>
                <a:latin typeface="Tempus Sans ITC" pitchFamily="82" charset="0"/>
              </a:rPr>
              <a:t>The Adoration of the Magi</a:t>
            </a:r>
            <a:r>
              <a:rPr lang="en-US" sz="2400" smtClean="0">
                <a:solidFill>
                  <a:schemeClr val="tx1"/>
                </a:solidFill>
                <a:latin typeface="Tempus Sans ITC" pitchFamily="82" charset="0"/>
              </a:rPr>
              <a:t/>
            </a:r>
            <a:br>
              <a:rPr lang="en-US" sz="2400" smtClean="0">
                <a:solidFill>
                  <a:schemeClr val="tx1"/>
                </a:solidFill>
                <a:latin typeface="Tempus Sans ITC" pitchFamily="82" charset="0"/>
              </a:rPr>
            </a:br>
            <a:r>
              <a:rPr lang="en-US" sz="2400" smtClean="0">
                <a:solidFill>
                  <a:schemeClr val="tx1"/>
                </a:solidFill>
                <a:latin typeface="Tempus Sans ITC" pitchFamily="82" charset="0"/>
              </a:rPr>
              <a:t>1619</a:t>
            </a:r>
            <a:br>
              <a:rPr lang="en-US" sz="2400" smtClean="0">
                <a:solidFill>
                  <a:schemeClr val="tx1"/>
                </a:solidFill>
                <a:latin typeface="Tempus Sans ITC" pitchFamily="82" charset="0"/>
              </a:rPr>
            </a:br>
            <a:r>
              <a:rPr lang="en-US" sz="2400" smtClean="0">
                <a:solidFill>
                  <a:schemeClr val="tx1"/>
                </a:solidFill>
                <a:latin typeface="Tempus Sans ITC" pitchFamily="82" charset="0"/>
              </a:rPr>
              <a:t>Museo del Prado, Madrid</a:t>
            </a:r>
            <a:endParaRPr lang="en-US" smtClean="0">
              <a:solidFill>
                <a:schemeClr val="tx1"/>
              </a:solidFill>
            </a:endParaRPr>
          </a:p>
        </p:txBody>
      </p:sp>
      <p:pic>
        <p:nvPicPr>
          <p:cNvPr id="44035" name="Picture 3" descr="velazquez1"/>
          <p:cNvPicPr>
            <a:picLocks noChangeAspect="1" noChangeArrowheads="1"/>
          </p:cNvPicPr>
          <p:nvPr/>
        </p:nvPicPr>
        <p:blipFill>
          <a:blip r:embed="rId3" cstate="print"/>
          <a:srcRect/>
          <a:stretch>
            <a:fillRect/>
          </a:stretch>
        </p:blipFill>
        <p:spPr bwMode="auto">
          <a:xfrm>
            <a:off x="381000" y="304800"/>
            <a:ext cx="3698875" cy="599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743200" y="1905000"/>
            <a:ext cx="4619625" cy="3046413"/>
          </a:xfrm>
          <a:prstGeom prst="rect">
            <a:avLst/>
          </a:prstGeom>
          <a:noFill/>
          <a:ln w="9525">
            <a:noFill/>
            <a:miter lim="800000"/>
            <a:headEnd/>
            <a:tailEnd/>
          </a:ln>
        </p:spPr>
        <p:txBody>
          <a:bodyPr wrap="none">
            <a:spAutoFit/>
          </a:bodyPr>
          <a:lstStyle/>
          <a:p>
            <a:pPr algn="ctr"/>
            <a:r>
              <a:rPr lang="en-US" sz="9600"/>
              <a:t>Obras </a:t>
            </a:r>
          </a:p>
          <a:p>
            <a:pPr algn="ctr"/>
            <a:r>
              <a:rPr lang="en-US" sz="9600"/>
              <a:t>Maestras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lstStyle/>
          <a:p>
            <a:r>
              <a:rPr lang="en-US" sz="2000" b="1" smtClean="0">
                <a:solidFill>
                  <a:schemeClr val="tx1"/>
                </a:solidFill>
                <a:latin typeface="Tempus Sans ITC" pitchFamily="82" charset="0"/>
              </a:rPr>
              <a:t/>
            </a:r>
            <a:br>
              <a:rPr lang="en-US" sz="2000" b="1" smtClean="0">
                <a:solidFill>
                  <a:schemeClr val="tx1"/>
                </a:solidFill>
                <a:latin typeface="Tempus Sans ITC" pitchFamily="82" charset="0"/>
              </a:rPr>
            </a:br>
            <a:r>
              <a:rPr lang="en-US" sz="2000" b="1" smtClean="0">
                <a:solidFill>
                  <a:schemeClr val="tx1"/>
                </a:solidFill>
                <a:latin typeface="Tempus Sans ITC" pitchFamily="82" charset="0"/>
              </a:rPr>
              <a:t>The Surrender of Breda (Las Lanzas)</a:t>
            </a:r>
            <a:r>
              <a:rPr lang="en-US" sz="2000" smtClean="0">
                <a:solidFill>
                  <a:schemeClr val="tx1"/>
                </a:solidFill>
                <a:latin typeface="Tempus Sans ITC" pitchFamily="82" charset="0"/>
              </a:rPr>
              <a:t>, before 1635</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 Museo del Prado, Madrid</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46083" name="Picture 3" descr="velazquez7"/>
          <p:cNvPicPr>
            <a:picLocks noChangeAspect="1" noChangeArrowheads="1"/>
          </p:cNvPicPr>
          <p:nvPr/>
        </p:nvPicPr>
        <p:blipFill>
          <a:blip r:embed="rId3" cstate="print"/>
          <a:srcRect/>
          <a:stretch>
            <a:fillRect/>
          </a:stretch>
        </p:blipFill>
        <p:spPr bwMode="auto">
          <a:xfrm>
            <a:off x="1600200" y="1371600"/>
            <a:ext cx="6019800" cy="500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velazquez29"/>
          <p:cNvPicPr>
            <a:picLocks noChangeAspect="1" noChangeArrowheads="1"/>
          </p:cNvPicPr>
          <p:nvPr/>
        </p:nvPicPr>
        <p:blipFill>
          <a:blip r:embed="rId3" cstate="print"/>
          <a:srcRect/>
          <a:stretch>
            <a:fillRect/>
          </a:stretch>
        </p:blipFill>
        <p:spPr bwMode="auto">
          <a:xfrm>
            <a:off x="533400" y="304800"/>
            <a:ext cx="5334000" cy="6072188"/>
          </a:xfrm>
          <a:prstGeom prst="rect">
            <a:avLst/>
          </a:prstGeom>
          <a:noFill/>
          <a:ln w="9525">
            <a:noFill/>
            <a:miter lim="800000"/>
            <a:headEnd/>
            <a:tailEnd/>
          </a:ln>
        </p:spPr>
      </p:pic>
      <p:sp>
        <p:nvSpPr>
          <p:cNvPr id="47107" name="Rectangle 3"/>
          <p:cNvSpPr>
            <a:spLocks noChangeArrowheads="1"/>
          </p:cNvSpPr>
          <p:nvPr/>
        </p:nvSpPr>
        <p:spPr bwMode="auto">
          <a:xfrm>
            <a:off x="6324600" y="762000"/>
            <a:ext cx="1971675" cy="18065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Las Meninas</a:t>
            </a:r>
            <a:r>
              <a:rPr lang="en-US" sz="2000">
                <a:solidFill>
                  <a:schemeClr val="tx1"/>
                </a:solidFill>
              </a:rPr>
              <a:t/>
            </a:r>
            <a:br>
              <a:rPr lang="en-US" sz="2000">
                <a:solidFill>
                  <a:schemeClr val="tx1"/>
                </a:solidFill>
              </a:rPr>
            </a:br>
            <a:r>
              <a:rPr lang="en-US" sz="2000">
                <a:solidFill>
                  <a:schemeClr val="tx1"/>
                </a:solidFill>
              </a:rPr>
              <a:t>1656-57</a:t>
            </a:r>
            <a:br>
              <a:rPr lang="en-US" sz="2000">
                <a:solidFill>
                  <a:schemeClr val="tx1"/>
                </a:solidFill>
              </a:rPr>
            </a:br>
            <a:r>
              <a:rPr lang="en-US" sz="2000">
                <a:solidFill>
                  <a:schemeClr val="tx1"/>
                </a:solidFill>
              </a:rPr>
              <a:t>Oil on canvas</a:t>
            </a:r>
            <a:br>
              <a:rPr lang="en-US" sz="2000">
                <a:solidFill>
                  <a:schemeClr val="tx1"/>
                </a:solidFill>
              </a:rPr>
            </a:br>
            <a:r>
              <a:rPr lang="en-US" sz="2000">
                <a:solidFill>
                  <a:schemeClr val="tx1"/>
                </a:solidFill>
              </a:rPr>
              <a:t>Museo del Prado</a:t>
            </a:r>
          </a:p>
          <a:p>
            <a:pPr algn="ctr">
              <a:spcBef>
                <a:spcPts val="500"/>
              </a:spcBef>
              <a:spcAft>
                <a:spcPts val="500"/>
              </a:spcAft>
            </a:pPr>
            <a:r>
              <a:rPr lang="en-US" sz="2000">
                <a:solidFill>
                  <a:schemeClr val="tx1"/>
                </a:solidFill>
              </a:rPr>
              <a:t>Madrid</a:t>
            </a:r>
            <a:endParaRPr lang="en-US" sz="2400">
              <a:solidFill>
                <a:schemeClr val="tx1"/>
              </a:solidFill>
              <a:latin typeface="Times New Roman" pitchFamily="18" charset="0"/>
            </a:endParaRPr>
          </a:p>
        </p:txBody>
      </p:sp>
      <p:pic>
        <p:nvPicPr>
          <p:cNvPr id="47108" name="Picture 4" descr="velazquez29a"/>
          <p:cNvPicPr>
            <a:picLocks noChangeAspect="1" noChangeArrowheads="1"/>
          </p:cNvPicPr>
          <p:nvPr/>
        </p:nvPicPr>
        <p:blipFill>
          <a:blip r:embed="rId4" cstate="print"/>
          <a:srcRect/>
          <a:stretch>
            <a:fillRect/>
          </a:stretch>
        </p:blipFill>
        <p:spPr bwMode="auto">
          <a:xfrm>
            <a:off x="7010400" y="2971800"/>
            <a:ext cx="16954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3400" y="228600"/>
            <a:ext cx="4441825" cy="1431925"/>
          </a:xfrm>
          <a:prstGeom prst="rect">
            <a:avLst/>
          </a:prstGeom>
          <a:noFill/>
          <a:ln w="9525">
            <a:noFill/>
            <a:miter lim="800000"/>
            <a:headEnd/>
            <a:tailEnd/>
          </a:ln>
        </p:spPr>
        <p:txBody>
          <a:bodyPr wrap="none">
            <a:spAutoFit/>
          </a:bodyPr>
          <a:lstStyle/>
          <a:p>
            <a:r>
              <a:rPr lang="en-US"/>
              <a:t>Francisco de Goya</a:t>
            </a:r>
          </a:p>
          <a:p>
            <a:r>
              <a:rPr lang="en-US"/>
              <a:t>1746-1828</a:t>
            </a:r>
          </a:p>
        </p:txBody>
      </p:sp>
      <p:pic>
        <p:nvPicPr>
          <p:cNvPr id="48131" name="Picture 3" descr="goyahead"/>
          <p:cNvPicPr>
            <a:picLocks noChangeAspect="1" noChangeArrowheads="1"/>
          </p:cNvPicPr>
          <p:nvPr/>
        </p:nvPicPr>
        <p:blipFill>
          <a:blip r:embed="rId3" cstate="print"/>
          <a:srcRect/>
          <a:stretch>
            <a:fillRect/>
          </a:stretch>
        </p:blipFill>
        <p:spPr bwMode="auto">
          <a:xfrm>
            <a:off x="6400800" y="304800"/>
            <a:ext cx="2303463" cy="3276600"/>
          </a:xfrm>
          <a:prstGeom prst="rect">
            <a:avLst/>
          </a:prstGeom>
          <a:noFill/>
          <a:ln w="9525">
            <a:noFill/>
            <a:miter lim="800000"/>
            <a:headEnd/>
            <a:tailEnd/>
          </a:ln>
        </p:spPr>
      </p:pic>
      <p:pic>
        <p:nvPicPr>
          <p:cNvPr id="48132" name="Picture 4" descr="goya1"/>
          <p:cNvPicPr>
            <a:picLocks noChangeAspect="1" noChangeArrowheads="1"/>
          </p:cNvPicPr>
          <p:nvPr/>
        </p:nvPicPr>
        <p:blipFill>
          <a:blip r:embed="rId4" cstate="print"/>
          <a:srcRect/>
          <a:stretch>
            <a:fillRect/>
          </a:stretch>
        </p:blipFill>
        <p:spPr bwMode="auto">
          <a:xfrm>
            <a:off x="381000" y="3200400"/>
            <a:ext cx="2365375" cy="3200400"/>
          </a:xfrm>
          <a:prstGeom prst="rect">
            <a:avLst/>
          </a:prstGeom>
          <a:noFill/>
          <a:ln w="9525">
            <a:noFill/>
            <a:miter lim="800000"/>
            <a:headEnd/>
            <a:tailEnd/>
          </a:ln>
        </p:spPr>
      </p:pic>
      <p:sp>
        <p:nvSpPr>
          <p:cNvPr id="48133" name="Text Box 5"/>
          <p:cNvSpPr txBox="1">
            <a:spLocks noChangeArrowheads="1"/>
          </p:cNvSpPr>
          <p:nvPr/>
        </p:nvSpPr>
        <p:spPr bwMode="auto">
          <a:xfrm>
            <a:off x="2819400" y="4419600"/>
            <a:ext cx="5791200" cy="1917700"/>
          </a:xfrm>
          <a:prstGeom prst="rect">
            <a:avLst/>
          </a:prstGeom>
          <a:noFill/>
          <a:ln w="9525">
            <a:noFill/>
            <a:miter lim="800000"/>
            <a:headEnd/>
            <a:tailEnd/>
          </a:ln>
        </p:spPr>
        <p:txBody>
          <a:bodyPr>
            <a:spAutoFit/>
          </a:bodyPr>
          <a:lstStyle/>
          <a:p>
            <a:pPr>
              <a:buFontTx/>
              <a:buChar char="•"/>
            </a:pPr>
            <a:r>
              <a:rPr lang="en-US" sz="2400"/>
              <a:t>named royal painter in 1786</a:t>
            </a:r>
          </a:p>
          <a:p>
            <a:pPr>
              <a:buFontTx/>
              <a:buChar char="•"/>
            </a:pPr>
            <a:r>
              <a:rPr lang="en-US" sz="2400"/>
              <a:t>became deaf in 1792 which affected his mood and his art</a:t>
            </a:r>
          </a:p>
          <a:p>
            <a:pPr>
              <a:buFontTx/>
              <a:buChar char="•"/>
            </a:pPr>
            <a:r>
              <a:rPr lang="en-US" sz="2400"/>
              <a:t>fell out of favor with the court and church</a:t>
            </a:r>
          </a:p>
          <a:p>
            <a:endParaRPr lang="en-US" sz="2400"/>
          </a:p>
        </p:txBody>
      </p:sp>
      <p:sp>
        <p:nvSpPr>
          <p:cNvPr id="48136" name="Text Box 8"/>
          <p:cNvSpPr txBox="1">
            <a:spLocks noChangeArrowheads="1"/>
          </p:cNvSpPr>
          <p:nvPr/>
        </p:nvSpPr>
        <p:spPr bwMode="auto">
          <a:xfrm>
            <a:off x="441325" y="1676400"/>
            <a:ext cx="5730875" cy="2587625"/>
          </a:xfrm>
          <a:prstGeom prst="rect">
            <a:avLst/>
          </a:prstGeom>
          <a:noFill/>
          <a:ln w="9525">
            <a:noFill/>
            <a:miter lim="800000"/>
            <a:headEnd/>
            <a:tailEnd/>
          </a:ln>
          <a:effectLst/>
        </p:spPr>
        <p:txBody>
          <a:bodyPr>
            <a:spAutoFit/>
          </a:bodyPr>
          <a:lstStyle/>
          <a:p>
            <a:pPr>
              <a:buFontTx/>
              <a:buChar char="•"/>
            </a:pPr>
            <a:r>
              <a:rPr lang="en-US" sz="2400"/>
              <a:t>born in Zaragoza, Spain</a:t>
            </a:r>
          </a:p>
          <a:p>
            <a:pPr>
              <a:buFontTx/>
              <a:buChar char="•"/>
            </a:pPr>
            <a:r>
              <a:rPr lang="en-US" sz="2400"/>
              <a:t>both painter and etcher</a:t>
            </a:r>
          </a:p>
          <a:p>
            <a:pPr>
              <a:buFontTx/>
              <a:buChar char="•"/>
            </a:pPr>
            <a:r>
              <a:rPr lang="en-US" sz="2400"/>
              <a:t>influenced by artist friends Francisco y Ramon Bayeau</a:t>
            </a:r>
          </a:p>
          <a:p>
            <a:endParaRPr lang="en-US" sz="2400"/>
          </a:p>
          <a:p>
            <a:endParaRPr lang="en-US"/>
          </a:p>
        </p:txBody>
      </p:sp>
      <p:sp>
        <p:nvSpPr>
          <p:cNvPr id="48137" name="Text Box 9"/>
          <p:cNvSpPr txBox="1">
            <a:spLocks noChangeArrowheads="1"/>
          </p:cNvSpPr>
          <p:nvPr/>
        </p:nvSpPr>
        <p:spPr bwMode="auto">
          <a:xfrm>
            <a:off x="2819400" y="3124200"/>
            <a:ext cx="3657600" cy="1187450"/>
          </a:xfrm>
          <a:prstGeom prst="rect">
            <a:avLst/>
          </a:prstGeom>
          <a:noFill/>
          <a:ln w="9525">
            <a:noFill/>
            <a:miter lim="800000"/>
            <a:headEnd/>
            <a:tailEnd/>
          </a:ln>
          <a:effectLst/>
        </p:spPr>
        <p:txBody>
          <a:bodyPr>
            <a:spAutoFit/>
          </a:bodyPr>
          <a:lstStyle/>
          <a:p>
            <a:pPr>
              <a:buFontTx/>
              <a:buChar char="•"/>
            </a:pPr>
            <a:r>
              <a:rPr lang="en-US" sz="2400"/>
              <a:t>first commission was for caricatures for tapestries for El Escorial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latin typeface="Tempus Sans ITC" pitchFamily="82" charset="0"/>
              </a:rPr>
              <a:t>Subjects</a:t>
            </a:r>
          </a:p>
        </p:txBody>
      </p:sp>
      <p:sp>
        <p:nvSpPr>
          <p:cNvPr id="49155" name="Content Placeholder 2"/>
          <p:cNvSpPr>
            <a:spLocks noGrp="1"/>
          </p:cNvSpPr>
          <p:nvPr>
            <p:ph idx="1"/>
          </p:nvPr>
        </p:nvSpPr>
        <p:spPr/>
        <p:txBody>
          <a:bodyPr/>
          <a:lstStyle/>
          <a:p>
            <a:r>
              <a:rPr lang="en-US" smtClean="0">
                <a:latin typeface="Tempus Sans ITC" pitchFamily="82" charset="0"/>
              </a:rPr>
              <a:t>royal portraits</a:t>
            </a:r>
          </a:p>
          <a:p>
            <a:r>
              <a:rPr lang="en-US" smtClean="0">
                <a:latin typeface="Tempus Sans ITC" pitchFamily="82" charset="0"/>
              </a:rPr>
              <a:t>everyday Spanish life </a:t>
            </a:r>
          </a:p>
          <a:p>
            <a:r>
              <a:rPr lang="en-US" smtClean="0">
                <a:latin typeface="Tempus Sans ITC" pitchFamily="82" charset="0"/>
              </a:rPr>
              <a:t>bullfighting</a:t>
            </a:r>
          </a:p>
          <a:p>
            <a:r>
              <a:rPr lang="en-US" smtClean="0">
                <a:latin typeface="Tempus Sans ITC" pitchFamily="82" charset="0"/>
              </a:rPr>
              <a:t>follies of humanity, “caprices”</a:t>
            </a:r>
          </a:p>
          <a:p>
            <a:r>
              <a:rPr lang="en-US" smtClean="0">
                <a:latin typeface="Tempus Sans ITC" pitchFamily="82" charset="0"/>
              </a:rPr>
              <a:t>witchcraft,  mythology (“black paintings”)</a:t>
            </a:r>
          </a:p>
          <a:p>
            <a:r>
              <a:rPr lang="en-US" smtClean="0">
                <a:latin typeface="Tempus Sans ITC" pitchFamily="82" charset="0"/>
              </a:rPr>
              <a:t>some religious scenes (early works)</a:t>
            </a:r>
          </a:p>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latin typeface="Tempus Sans ITC" pitchFamily="82" charset="0"/>
              </a:rPr>
              <a:t>Characteristics</a:t>
            </a:r>
          </a:p>
        </p:txBody>
      </p:sp>
      <p:sp>
        <p:nvSpPr>
          <p:cNvPr id="50179" name="Content Placeholder 2"/>
          <p:cNvSpPr>
            <a:spLocks noGrp="1"/>
          </p:cNvSpPr>
          <p:nvPr>
            <p:ph idx="1"/>
          </p:nvPr>
        </p:nvSpPr>
        <p:spPr>
          <a:xfrm>
            <a:off x="533400" y="1600200"/>
            <a:ext cx="8001000" cy="4800600"/>
          </a:xfrm>
        </p:spPr>
        <p:txBody>
          <a:bodyPr/>
          <a:lstStyle/>
          <a:p>
            <a:r>
              <a:rPr lang="en-US" smtClean="0">
                <a:latin typeface="Tempus Sans ITC" pitchFamily="82" charset="0"/>
              </a:rPr>
              <a:t>Basically realistic ; however, satirical at times and in “dark paintings” there is a surrealistic quality</a:t>
            </a:r>
          </a:p>
          <a:p>
            <a:r>
              <a:rPr lang="en-US" smtClean="0">
                <a:latin typeface="Tempus Sans ITC" pitchFamily="82" charset="0"/>
              </a:rPr>
              <a:t>Style included thick bold strokes of dark color </a:t>
            </a:r>
          </a:p>
          <a:p>
            <a:r>
              <a:rPr lang="en-US" smtClean="0">
                <a:latin typeface="Tempus Sans ITC" pitchFamily="82" charset="0"/>
              </a:rPr>
              <a:t>punctuated by brilliant yellow  and red highlights</a:t>
            </a:r>
          </a:p>
          <a:p>
            <a:r>
              <a:rPr lang="en-US" smtClean="0">
                <a:latin typeface="Tempus Sans ITC" pitchFamily="82" charset="0"/>
              </a:rPr>
              <a:t>painted frescoes, oil paintings, tapestries, etchings</a:t>
            </a:r>
          </a:p>
          <a:p>
            <a:pPr>
              <a:buFontTx/>
              <a:buNone/>
            </a:pPr>
            <a:endParaRPr lang="en-US" smtClean="0">
              <a:latin typeface="Tempus Sans ITC" pitchFamily="8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4800" y="4800600"/>
            <a:ext cx="2522538" cy="771525"/>
          </a:xfrm>
          <a:prstGeom prst="rect">
            <a:avLst/>
          </a:prstGeom>
          <a:noFill/>
          <a:ln w="9525">
            <a:noFill/>
            <a:miter lim="800000"/>
            <a:headEnd/>
            <a:tailEnd/>
          </a:ln>
        </p:spPr>
        <p:txBody>
          <a:bodyPr wrap="none">
            <a:spAutoFit/>
          </a:bodyPr>
          <a:lstStyle/>
          <a:p>
            <a:pPr algn="ctr">
              <a:spcBef>
                <a:spcPts val="500"/>
              </a:spcBef>
              <a:spcAft>
                <a:spcPts val="500"/>
              </a:spcAft>
            </a:pPr>
            <a:r>
              <a:rPr lang="en-US" sz="1600" b="1" i="1">
                <a:solidFill>
                  <a:schemeClr val="tx1"/>
                </a:solidFill>
              </a:rPr>
              <a:t>The Count of Floridablanca</a:t>
            </a:r>
          </a:p>
          <a:p>
            <a:pPr algn="ctr">
              <a:spcBef>
                <a:spcPts val="500"/>
              </a:spcBef>
              <a:spcAft>
                <a:spcPts val="500"/>
              </a:spcAft>
            </a:pPr>
            <a:r>
              <a:rPr lang="en-US" sz="1600" b="1" i="1">
                <a:solidFill>
                  <a:schemeClr val="tx1"/>
                </a:solidFill>
              </a:rPr>
              <a:t> and Goya.</a:t>
            </a:r>
            <a:r>
              <a:rPr lang="en-US" sz="1600">
                <a:solidFill>
                  <a:schemeClr val="tx1"/>
                </a:solidFill>
              </a:rPr>
              <a:t> 1783</a:t>
            </a:r>
            <a:endParaRPr lang="en-US" sz="2400">
              <a:solidFill>
                <a:schemeClr val="tx1"/>
              </a:solidFill>
              <a:latin typeface="Times New Roman" pitchFamily="18" charset="0"/>
            </a:endParaRPr>
          </a:p>
        </p:txBody>
      </p:sp>
      <p:pic>
        <p:nvPicPr>
          <p:cNvPr id="54275" name="Picture 3" descr="goya9"/>
          <p:cNvPicPr>
            <a:picLocks noChangeAspect="1" noChangeArrowheads="1"/>
          </p:cNvPicPr>
          <p:nvPr/>
        </p:nvPicPr>
        <p:blipFill>
          <a:blip r:embed="rId3" cstate="print"/>
          <a:srcRect/>
          <a:stretch>
            <a:fillRect/>
          </a:stretch>
        </p:blipFill>
        <p:spPr bwMode="auto">
          <a:xfrm>
            <a:off x="457200" y="990600"/>
            <a:ext cx="2127250" cy="3429000"/>
          </a:xfrm>
          <a:prstGeom prst="rect">
            <a:avLst/>
          </a:prstGeom>
          <a:noFill/>
          <a:ln w="9525">
            <a:noFill/>
            <a:miter lim="800000"/>
            <a:headEnd/>
            <a:tailEnd/>
          </a:ln>
        </p:spPr>
      </p:pic>
      <p:sp>
        <p:nvSpPr>
          <p:cNvPr id="54276" name="Rectangle 4"/>
          <p:cNvSpPr>
            <a:spLocks noChangeArrowheads="1"/>
          </p:cNvSpPr>
          <p:nvPr/>
        </p:nvSpPr>
        <p:spPr bwMode="auto">
          <a:xfrm>
            <a:off x="3048000" y="457200"/>
            <a:ext cx="2754313" cy="831850"/>
          </a:xfrm>
          <a:prstGeom prst="rect">
            <a:avLst/>
          </a:prstGeom>
          <a:noFill/>
          <a:ln w="9525">
            <a:noFill/>
            <a:miter lim="800000"/>
            <a:headEnd/>
            <a:tailEnd/>
          </a:ln>
        </p:spPr>
        <p:txBody>
          <a:bodyPr wrap="none">
            <a:spAutoFit/>
          </a:bodyPr>
          <a:lstStyle/>
          <a:p>
            <a:pPr algn="ctr">
              <a:spcBef>
                <a:spcPts val="500"/>
              </a:spcBef>
              <a:spcAft>
                <a:spcPts val="500"/>
              </a:spcAft>
            </a:pPr>
            <a:r>
              <a:rPr lang="en-US" sz="1800" b="1" i="1">
                <a:solidFill>
                  <a:schemeClr val="tx1"/>
                </a:solidFill>
              </a:rPr>
              <a:t>The Marquesa de Pontejos.</a:t>
            </a:r>
          </a:p>
          <a:p>
            <a:pPr algn="ctr">
              <a:spcBef>
                <a:spcPts val="500"/>
              </a:spcBef>
              <a:spcAft>
                <a:spcPts val="500"/>
              </a:spcAft>
            </a:pPr>
            <a:r>
              <a:rPr lang="en-US" sz="1800">
                <a:solidFill>
                  <a:schemeClr val="tx1"/>
                </a:solidFill>
              </a:rPr>
              <a:t> c. 1786.</a:t>
            </a:r>
            <a:endParaRPr lang="en-US" sz="2400">
              <a:solidFill>
                <a:schemeClr val="tx1"/>
              </a:solidFill>
              <a:latin typeface="Times New Roman" pitchFamily="18" charset="0"/>
            </a:endParaRPr>
          </a:p>
        </p:txBody>
      </p:sp>
      <p:pic>
        <p:nvPicPr>
          <p:cNvPr id="54277" name="Picture 5" descr="goya10"/>
          <p:cNvPicPr>
            <a:picLocks noChangeAspect="1" noChangeArrowheads="1"/>
          </p:cNvPicPr>
          <p:nvPr/>
        </p:nvPicPr>
        <p:blipFill>
          <a:blip r:embed="rId4" cstate="print"/>
          <a:srcRect/>
          <a:stretch>
            <a:fillRect/>
          </a:stretch>
        </p:blipFill>
        <p:spPr bwMode="auto">
          <a:xfrm>
            <a:off x="3124200" y="1447800"/>
            <a:ext cx="2820988" cy="4724400"/>
          </a:xfrm>
          <a:prstGeom prst="rect">
            <a:avLst/>
          </a:prstGeom>
          <a:noFill/>
          <a:ln w="9525">
            <a:noFill/>
            <a:miter lim="800000"/>
            <a:headEnd/>
            <a:tailEnd/>
          </a:ln>
        </p:spPr>
      </p:pic>
      <p:sp>
        <p:nvSpPr>
          <p:cNvPr id="54278" name="Rectangle 6"/>
          <p:cNvSpPr>
            <a:spLocks noChangeArrowheads="1"/>
          </p:cNvSpPr>
          <p:nvPr/>
        </p:nvSpPr>
        <p:spPr bwMode="auto">
          <a:xfrm>
            <a:off x="6230938" y="5105400"/>
            <a:ext cx="2913062" cy="1143000"/>
          </a:xfrm>
          <a:prstGeom prst="rect">
            <a:avLst/>
          </a:prstGeom>
          <a:noFill/>
          <a:ln w="9525">
            <a:noFill/>
            <a:miter lim="800000"/>
            <a:headEnd/>
            <a:tailEnd/>
          </a:ln>
        </p:spPr>
        <p:txBody>
          <a:bodyPr wrap="none">
            <a:spAutoFit/>
          </a:bodyPr>
          <a:lstStyle/>
          <a:p>
            <a:pPr algn="ctr">
              <a:spcBef>
                <a:spcPts val="500"/>
              </a:spcBef>
              <a:spcAft>
                <a:spcPts val="500"/>
              </a:spcAft>
            </a:pPr>
            <a:r>
              <a:rPr lang="en-US" sz="1600" b="1" i="1">
                <a:solidFill>
                  <a:schemeClr val="tx1"/>
                </a:solidFill>
              </a:rPr>
              <a:t>Charles III in Hunting Costume.</a:t>
            </a:r>
          </a:p>
          <a:p>
            <a:pPr algn="ctr">
              <a:spcBef>
                <a:spcPts val="500"/>
              </a:spcBef>
              <a:spcAft>
                <a:spcPts val="500"/>
              </a:spcAft>
            </a:pPr>
            <a:r>
              <a:rPr lang="en-US" sz="1600">
                <a:solidFill>
                  <a:schemeClr val="tx1"/>
                </a:solidFill>
              </a:rPr>
              <a:t> c. 1786-88. </a:t>
            </a:r>
          </a:p>
          <a:p>
            <a:pPr algn="ctr">
              <a:spcBef>
                <a:spcPts val="500"/>
              </a:spcBef>
              <a:spcAft>
                <a:spcPts val="500"/>
              </a:spcAft>
            </a:pPr>
            <a:r>
              <a:rPr lang="en-US" sz="1600">
                <a:solidFill>
                  <a:schemeClr val="tx1"/>
                </a:solidFill>
              </a:rPr>
              <a:t>Oil on canvas</a:t>
            </a:r>
            <a:endParaRPr lang="en-US" sz="2400">
              <a:solidFill>
                <a:schemeClr val="tx1"/>
              </a:solidFill>
              <a:latin typeface="Times New Roman" pitchFamily="18" charset="0"/>
            </a:endParaRPr>
          </a:p>
        </p:txBody>
      </p:sp>
      <p:pic>
        <p:nvPicPr>
          <p:cNvPr id="54279" name="Picture 7" descr="goya11"/>
          <p:cNvPicPr>
            <a:picLocks noChangeAspect="1" noChangeArrowheads="1"/>
          </p:cNvPicPr>
          <p:nvPr/>
        </p:nvPicPr>
        <p:blipFill>
          <a:blip r:embed="rId5" cstate="print"/>
          <a:srcRect/>
          <a:stretch>
            <a:fillRect/>
          </a:stretch>
        </p:blipFill>
        <p:spPr bwMode="auto">
          <a:xfrm>
            <a:off x="6248400" y="533400"/>
            <a:ext cx="24447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smtClean="0">
                <a:solidFill>
                  <a:schemeClr val="tx1"/>
                </a:solidFill>
                <a:latin typeface="CAC Futura Casual" pitchFamily="2" charset="0"/>
              </a:rPr>
              <a:t>Christ Driving the Traders from the Temple</a:t>
            </a:r>
            <a:br>
              <a:rPr lang="en-US" sz="2400" smtClean="0">
                <a:solidFill>
                  <a:schemeClr val="tx1"/>
                </a:solidFill>
                <a:latin typeface="CAC Futura Casual" pitchFamily="2" charset="0"/>
              </a:rPr>
            </a:br>
            <a:r>
              <a:rPr lang="en-US" sz="2400" smtClean="0">
                <a:solidFill>
                  <a:schemeClr val="tx1"/>
                </a:solidFill>
                <a:latin typeface="CAC Futura Casual" pitchFamily="2" charset="0"/>
              </a:rPr>
              <a:t>National Gallery at London.</a:t>
            </a:r>
            <a:r>
              <a:rPr lang="en-US" smtClean="0">
                <a:solidFill>
                  <a:schemeClr val="tx1"/>
                </a:solidFill>
              </a:rPr>
              <a:t> </a:t>
            </a:r>
          </a:p>
        </p:txBody>
      </p:sp>
      <p:pic>
        <p:nvPicPr>
          <p:cNvPr id="6147" name="Picture 3" descr="greco16"/>
          <p:cNvPicPr>
            <a:picLocks noChangeAspect="1" noChangeArrowheads="1"/>
          </p:cNvPicPr>
          <p:nvPr/>
        </p:nvPicPr>
        <p:blipFill>
          <a:blip r:embed="rId3" cstate="print"/>
          <a:srcRect/>
          <a:stretch>
            <a:fillRect/>
          </a:stretch>
        </p:blipFill>
        <p:spPr bwMode="auto">
          <a:xfrm>
            <a:off x="1447800" y="1752600"/>
            <a:ext cx="5562600"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705600" y="3962400"/>
            <a:ext cx="2112963" cy="430213"/>
          </a:xfrm>
          <a:prstGeom prst="rect">
            <a:avLst/>
          </a:prstGeom>
          <a:noFill/>
          <a:ln w="9525">
            <a:noFill/>
            <a:miter lim="800000"/>
            <a:headEnd/>
            <a:tailEnd/>
          </a:ln>
        </p:spPr>
        <p:txBody>
          <a:bodyPr>
            <a:spAutoFit/>
          </a:bodyPr>
          <a:lstStyle/>
          <a:p>
            <a:pPr algn="ctr">
              <a:spcBef>
                <a:spcPts val="500"/>
              </a:spcBef>
              <a:spcAft>
                <a:spcPts val="500"/>
              </a:spcAft>
            </a:pPr>
            <a:r>
              <a:rPr lang="en-US" sz="1800" i="1">
                <a:solidFill>
                  <a:schemeClr val="tx1"/>
                </a:solidFill>
              </a:rPr>
              <a:t>Girl with a Jug</a:t>
            </a:r>
            <a:endParaRPr lang="en-US" sz="2400" i="1">
              <a:solidFill>
                <a:schemeClr val="tx1"/>
              </a:solidFill>
              <a:latin typeface="Times New Roman" pitchFamily="18" charset="0"/>
            </a:endParaRPr>
          </a:p>
        </p:txBody>
      </p:sp>
      <p:pic>
        <p:nvPicPr>
          <p:cNvPr id="61443" name="Picture 3" descr="goya25"/>
          <p:cNvPicPr>
            <a:picLocks noChangeAspect="1" noChangeArrowheads="1"/>
          </p:cNvPicPr>
          <p:nvPr/>
        </p:nvPicPr>
        <p:blipFill>
          <a:blip r:embed="rId3" cstate="print"/>
          <a:srcRect/>
          <a:stretch>
            <a:fillRect/>
          </a:stretch>
        </p:blipFill>
        <p:spPr bwMode="auto">
          <a:xfrm>
            <a:off x="6172200" y="304800"/>
            <a:ext cx="2530475" cy="3429000"/>
          </a:xfrm>
          <a:prstGeom prst="rect">
            <a:avLst/>
          </a:prstGeom>
          <a:noFill/>
          <a:ln w="9525">
            <a:noFill/>
            <a:miter lim="800000"/>
            <a:headEnd/>
            <a:tailEnd/>
          </a:ln>
        </p:spPr>
      </p:pic>
      <p:pic>
        <p:nvPicPr>
          <p:cNvPr id="61444" name="Picture 4" descr="goya26"/>
          <p:cNvPicPr>
            <a:picLocks noChangeAspect="1" noChangeArrowheads="1"/>
          </p:cNvPicPr>
          <p:nvPr/>
        </p:nvPicPr>
        <p:blipFill>
          <a:blip r:embed="rId4" cstate="print"/>
          <a:srcRect/>
          <a:stretch>
            <a:fillRect/>
          </a:stretch>
        </p:blipFill>
        <p:spPr bwMode="auto">
          <a:xfrm>
            <a:off x="457200" y="3429000"/>
            <a:ext cx="2522538" cy="3160713"/>
          </a:xfrm>
          <a:prstGeom prst="rect">
            <a:avLst/>
          </a:prstGeom>
          <a:noFill/>
          <a:ln w="9525">
            <a:noFill/>
            <a:miter lim="800000"/>
            <a:headEnd/>
            <a:tailEnd/>
          </a:ln>
        </p:spPr>
      </p:pic>
      <p:sp>
        <p:nvSpPr>
          <p:cNvPr id="61445" name="Rectangle 5"/>
          <p:cNvSpPr>
            <a:spLocks noChangeArrowheads="1"/>
          </p:cNvSpPr>
          <p:nvPr/>
        </p:nvSpPr>
        <p:spPr bwMode="auto">
          <a:xfrm>
            <a:off x="0" y="2514600"/>
            <a:ext cx="2670175" cy="831850"/>
          </a:xfrm>
          <a:prstGeom prst="rect">
            <a:avLst/>
          </a:prstGeom>
          <a:noFill/>
          <a:ln w="9525">
            <a:noFill/>
            <a:miter lim="800000"/>
            <a:headEnd/>
            <a:tailEnd/>
          </a:ln>
        </p:spPr>
        <p:txBody>
          <a:bodyPr wrap="none">
            <a:spAutoFit/>
          </a:bodyPr>
          <a:lstStyle/>
          <a:p>
            <a:pPr algn="ctr">
              <a:spcBef>
                <a:spcPts val="500"/>
              </a:spcBef>
              <a:spcAft>
                <a:spcPts val="500"/>
              </a:spcAft>
            </a:pPr>
            <a:r>
              <a:rPr lang="en-US" sz="1800" i="1">
                <a:solidFill>
                  <a:schemeClr val="tx1"/>
                </a:solidFill>
              </a:rPr>
              <a:t>Portrait of the Bullfighter </a:t>
            </a:r>
          </a:p>
          <a:p>
            <a:pPr algn="ctr">
              <a:spcBef>
                <a:spcPts val="500"/>
              </a:spcBef>
              <a:spcAft>
                <a:spcPts val="500"/>
              </a:spcAft>
            </a:pPr>
            <a:r>
              <a:rPr lang="en-US" sz="1800" i="1">
                <a:solidFill>
                  <a:schemeClr val="tx1"/>
                </a:solidFill>
              </a:rPr>
              <a:t>Pedro Romero</a:t>
            </a:r>
            <a:endParaRPr lang="en-US" sz="2400" i="1">
              <a:solidFill>
                <a:schemeClr val="tx1"/>
              </a:solidFill>
              <a:latin typeface="Times New Roman" pitchFamily="18" charset="0"/>
            </a:endParaRPr>
          </a:p>
        </p:txBody>
      </p:sp>
      <p:pic>
        <p:nvPicPr>
          <p:cNvPr id="61446" name="Picture 6" descr="goya27"/>
          <p:cNvPicPr>
            <a:picLocks noChangeAspect="1" noChangeArrowheads="1"/>
          </p:cNvPicPr>
          <p:nvPr/>
        </p:nvPicPr>
        <p:blipFill>
          <a:blip r:embed="rId5" cstate="print"/>
          <a:srcRect/>
          <a:stretch>
            <a:fillRect/>
          </a:stretch>
        </p:blipFill>
        <p:spPr bwMode="auto">
          <a:xfrm>
            <a:off x="3200400" y="1219200"/>
            <a:ext cx="2520950" cy="3886200"/>
          </a:xfrm>
          <a:prstGeom prst="rect">
            <a:avLst/>
          </a:prstGeom>
          <a:noFill/>
          <a:ln w="9525">
            <a:noFill/>
            <a:miter lim="800000"/>
            <a:headEnd/>
            <a:tailEnd/>
          </a:ln>
        </p:spPr>
      </p:pic>
      <p:sp>
        <p:nvSpPr>
          <p:cNvPr id="61447" name="Rectangle 7"/>
          <p:cNvSpPr>
            <a:spLocks noChangeArrowheads="1"/>
          </p:cNvSpPr>
          <p:nvPr/>
        </p:nvSpPr>
        <p:spPr bwMode="auto">
          <a:xfrm>
            <a:off x="3429000" y="5576888"/>
            <a:ext cx="2230438" cy="430212"/>
          </a:xfrm>
          <a:prstGeom prst="rect">
            <a:avLst/>
          </a:prstGeom>
          <a:noFill/>
          <a:ln w="9525">
            <a:noFill/>
            <a:miter lim="800000"/>
            <a:headEnd/>
            <a:tailEnd/>
          </a:ln>
        </p:spPr>
        <p:txBody>
          <a:bodyPr wrap="none">
            <a:spAutoFit/>
          </a:bodyPr>
          <a:lstStyle/>
          <a:p>
            <a:pPr>
              <a:spcBef>
                <a:spcPts val="500"/>
              </a:spcBef>
              <a:spcAft>
                <a:spcPts val="500"/>
              </a:spcAft>
            </a:pPr>
            <a:r>
              <a:rPr lang="en-US" sz="1800" b="1" i="1">
                <a:solidFill>
                  <a:schemeClr val="tx1"/>
                </a:solidFill>
              </a:rPr>
              <a:t>Dona Isabel de Porcel</a:t>
            </a:r>
            <a:endParaRPr lang="en-US" sz="2400" i="1">
              <a:solidFill>
                <a:schemeClr val="tx1"/>
              </a:solidFill>
              <a:latin typeface="Times New Roman" pitchFamily="18" charset="0"/>
            </a:endParaRPr>
          </a:p>
        </p:txBody>
      </p:sp>
      <p:pic>
        <p:nvPicPr>
          <p:cNvPr id="61448" name="Picture 8" descr="goya28"/>
          <p:cNvPicPr>
            <a:picLocks noChangeAspect="1" noChangeArrowheads="1"/>
          </p:cNvPicPr>
          <p:nvPr/>
        </p:nvPicPr>
        <p:blipFill>
          <a:blip r:embed="rId6" cstate="print"/>
          <a:srcRect/>
          <a:stretch>
            <a:fillRect/>
          </a:stretch>
        </p:blipFill>
        <p:spPr bwMode="auto">
          <a:xfrm>
            <a:off x="6172200" y="4419600"/>
            <a:ext cx="1657350" cy="2209800"/>
          </a:xfrm>
          <a:prstGeom prst="rect">
            <a:avLst/>
          </a:prstGeom>
          <a:noFill/>
          <a:ln w="9525">
            <a:noFill/>
            <a:miter lim="800000"/>
            <a:headEnd/>
            <a:tailEnd/>
          </a:ln>
        </p:spPr>
      </p:pic>
      <p:sp>
        <p:nvSpPr>
          <p:cNvPr id="61449" name="Rectangle 9"/>
          <p:cNvSpPr>
            <a:spLocks noChangeArrowheads="1"/>
          </p:cNvSpPr>
          <p:nvPr/>
        </p:nvSpPr>
        <p:spPr bwMode="auto">
          <a:xfrm>
            <a:off x="7915275" y="4953000"/>
            <a:ext cx="1228725" cy="1387475"/>
          </a:xfrm>
          <a:prstGeom prst="rect">
            <a:avLst/>
          </a:prstGeom>
          <a:noFill/>
          <a:ln w="9525">
            <a:noFill/>
            <a:miter lim="800000"/>
            <a:headEnd/>
            <a:tailEnd/>
          </a:ln>
        </p:spPr>
        <p:txBody>
          <a:bodyPr wrap="none">
            <a:spAutoFit/>
          </a:bodyPr>
          <a:lstStyle/>
          <a:p>
            <a:pPr>
              <a:spcBef>
                <a:spcPts val="500"/>
              </a:spcBef>
              <a:spcAft>
                <a:spcPts val="500"/>
              </a:spcAft>
            </a:pPr>
            <a:r>
              <a:rPr lang="en-US" sz="1400" i="1">
                <a:solidFill>
                  <a:schemeClr val="tx1"/>
                </a:solidFill>
              </a:rPr>
              <a:t>Portrait </a:t>
            </a:r>
          </a:p>
          <a:p>
            <a:pPr>
              <a:spcBef>
                <a:spcPts val="500"/>
              </a:spcBef>
              <a:spcAft>
                <a:spcPts val="500"/>
              </a:spcAft>
            </a:pPr>
            <a:r>
              <a:rPr lang="en-US" sz="1400" i="1">
                <a:solidFill>
                  <a:schemeClr val="tx1"/>
                </a:solidFill>
              </a:rPr>
              <a:t>of the</a:t>
            </a:r>
          </a:p>
          <a:p>
            <a:pPr>
              <a:spcBef>
                <a:spcPts val="500"/>
              </a:spcBef>
              <a:spcAft>
                <a:spcPts val="500"/>
              </a:spcAft>
            </a:pPr>
            <a:r>
              <a:rPr lang="en-US" sz="1400" i="1">
                <a:solidFill>
                  <a:schemeClr val="tx1"/>
                </a:solidFill>
              </a:rPr>
              <a:t> Artist</a:t>
            </a:r>
          </a:p>
          <a:p>
            <a:pPr>
              <a:spcBef>
                <a:spcPts val="500"/>
              </a:spcBef>
              <a:spcAft>
                <a:spcPts val="500"/>
              </a:spcAft>
            </a:pPr>
            <a:r>
              <a:rPr lang="en-US" sz="1400" i="1">
                <a:solidFill>
                  <a:schemeClr val="tx1"/>
                </a:solidFill>
              </a:rPr>
              <a:t> Julio Asensio</a:t>
            </a:r>
            <a:endParaRPr lang="en-US" sz="2400" i="1">
              <a:solidFill>
                <a:schemeClr val="tx1"/>
              </a:solidFill>
              <a:latin typeface="Times New Roman" pitchFamily="18" charset="0"/>
            </a:endParaRPr>
          </a:p>
        </p:txBody>
      </p:sp>
      <p:pic>
        <p:nvPicPr>
          <p:cNvPr id="61450" name="Picture 10" descr="goya29"/>
          <p:cNvPicPr>
            <a:picLocks noChangeAspect="1" noChangeArrowheads="1"/>
          </p:cNvPicPr>
          <p:nvPr/>
        </p:nvPicPr>
        <p:blipFill>
          <a:blip r:embed="rId7" cstate="print"/>
          <a:srcRect/>
          <a:stretch>
            <a:fillRect/>
          </a:stretch>
        </p:blipFill>
        <p:spPr bwMode="auto">
          <a:xfrm>
            <a:off x="381000" y="304800"/>
            <a:ext cx="1735138" cy="1905000"/>
          </a:xfrm>
          <a:prstGeom prst="rect">
            <a:avLst/>
          </a:prstGeom>
          <a:noFill/>
          <a:ln w="9525">
            <a:noFill/>
            <a:miter lim="800000"/>
            <a:headEnd/>
            <a:tailEnd/>
          </a:ln>
        </p:spPr>
      </p:pic>
      <p:sp>
        <p:nvSpPr>
          <p:cNvPr id="61451" name="Rectangle 11"/>
          <p:cNvSpPr>
            <a:spLocks noChangeArrowheads="1"/>
          </p:cNvSpPr>
          <p:nvPr/>
        </p:nvSpPr>
        <p:spPr bwMode="auto">
          <a:xfrm>
            <a:off x="2133600" y="495300"/>
            <a:ext cx="3140075" cy="400050"/>
          </a:xfrm>
          <a:prstGeom prst="rect">
            <a:avLst/>
          </a:prstGeom>
          <a:noFill/>
          <a:ln w="9525">
            <a:noFill/>
            <a:miter lim="800000"/>
            <a:headEnd/>
            <a:tailEnd/>
          </a:ln>
        </p:spPr>
        <p:txBody>
          <a:bodyPr wrap="none">
            <a:spAutoFit/>
          </a:bodyPr>
          <a:lstStyle/>
          <a:p>
            <a:pPr>
              <a:spcBef>
                <a:spcPts val="500"/>
              </a:spcBef>
              <a:spcAft>
                <a:spcPts val="500"/>
              </a:spcAft>
            </a:pPr>
            <a:r>
              <a:rPr lang="en-US" sz="1600" b="1" i="1">
                <a:solidFill>
                  <a:schemeClr val="tx1"/>
                </a:solidFill>
              </a:rPr>
              <a:t>The Milkmaid of Bordeaux.</a:t>
            </a:r>
            <a:r>
              <a:rPr lang="en-US" sz="1600">
                <a:solidFill>
                  <a:schemeClr val="tx1"/>
                </a:solidFill>
              </a:rPr>
              <a:t> c. 1827</a:t>
            </a:r>
            <a:endParaRPr lang="en-US" sz="16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3651250"/>
            <a:ext cx="3116263" cy="13239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Le motin de Esquilache</a:t>
            </a:r>
          </a:p>
          <a:p>
            <a:pPr algn="ctr">
              <a:spcBef>
                <a:spcPts val="500"/>
              </a:spcBef>
              <a:spcAft>
                <a:spcPts val="500"/>
              </a:spcAft>
            </a:pPr>
            <a:r>
              <a:rPr lang="en-US" sz="2000" b="1">
                <a:solidFill>
                  <a:schemeClr val="tx1"/>
                </a:solidFill>
              </a:rPr>
              <a:t> (The Esquilache Riots).</a:t>
            </a:r>
          </a:p>
          <a:p>
            <a:pPr algn="ctr">
              <a:spcBef>
                <a:spcPts val="500"/>
              </a:spcBef>
              <a:spcAft>
                <a:spcPts val="500"/>
              </a:spcAft>
            </a:pPr>
            <a:r>
              <a:rPr lang="en-US" sz="2000">
                <a:solidFill>
                  <a:schemeClr val="tx1"/>
                </a:solidFill>
              </a:rPr>
              <a:t> c. 1766-1767. Oil on canvas</a:t>
            </a:r>
          </a:p>
        </p:txBody>
      </p:sp>
      <p:pic>
        <p:nvPicPr>
          <p:cNvPr id="51203" name="Picture 3" descr="goya2"/>
          <p:cNvPicPr>
            <a:picLocks noChangeAspect="1" noChangeArrowheads="1"/>
          </p:cNvPicPr>
          <p:nvPr/>
        </p:nvPicPr>
        <p:blipFill>
          <a:blip r:embed="rId3" cstate="print"/>
          <a:srcRect/>
          <a:stretch>
            <a:fillRect/>
          </a:stretch>
        </p:blipFill>
        <p:spPr bwMode="auto">
          <a:xfrm>
            <a:off x="304800" y="457200"/>
            <a:ext cx="3962400" cy="2879725"/>
          </a:xfrm>
          <a:prstGeom prst="rect">
            <a:avLst/>
          </a:prstGeom>
          <a:noFill/>
          <a:ln w="9525">
            <a:noFill/>
            <a:miter lim="800000"/>
            <a:headEnd/>
            <a:tailEnd/>
          </a:ln>
        </p:spPr>
      </p:pic>
      <p:sp>
        <p:nvSpPr>
          <p:cNvPr id="51204" name="Rectangle 4"/>
          <p:cNvSpPr>
            <a:spLocks noChangeArrowheads="1"/>
          </p:cNvSpPr>
          <p:nvPr/>
        </p:nvSpPr>
        <p:spPr bwMode="auto">
          <a:xfrm>
            <a:off x="5334000" y="831850"/>
            <a:ext cx="2487613" cy="892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The Sacrifice to Vesta.</a:t>
            </a:r>
          </a:p>
          <a:p>
            <a:pPr algn="ctr">
              <a:spcBef>
                <a:spcPts val="500"/>
              </a:spcBef>
              <a:spcAft>
                <a:spcPts val="500"/>
              </a:spcAft>
            </a:pPr>
            <a:r>
              <a:rPr lang="en-US" sz="2000">
                <a:solidFill>
                  <a:schemeClr val="tx1"/>
                </a:solidFill>
              </a:rPr>
              <a:t> 1771. Oil on canvas</a:t>
            </a:r>
            <a:endParaRPr lang="en-US" sz="2400">
              <a:solidFill>
                <a:schemeClr val="tx1"/>
              </a:solidFill>
              <a:latin typeface="Times New Roman" pitchFamily="18" charset="0"/>
            </a:endParaRPr>
          </a:p>
        </p:txBody>
      </p:sp>
      <p:pic>
        <p:nvPicPr>
          <p:cNvPr id="51205" name="Picture 5" descr="goya3"/>
          <p:cNvPicPr>
            <a:picLocks noChangeAspect="1" noChangeArrowheads="1"/>
          </p:cNvPicPr>
          <p:nvPr/>
        </p:nvPicPr>
        <p:blipFill>
          <a:blip r:embed="rId4" cstate="print"/>
          <a:srcRect/>
          <a:stretch>
            <a:fillRect/>
          </a:stretch>
        </p:blipFill>
        <p:spPr bwMode="auto">
          <a:xfrm>
            <a:off x="5029200" y="1828800"/>
            <a:ext cx="3368675" cy="446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057400" y="1066800"/>
            <a:ext cx="3679825" cy="1384300"/>
          </a:xfrm>
          <a:prstGeom prst="rect">
            <a:avLst/>
          </a:prstGeom>
          <a:noFill/>
          <a:ln w="9525">
            <a:noFill/>
            <a:miter lim="800000"/>
            <a:headEnd/>
            <a:tailEnd/>
          </a:ln>
        </p:spPr>
        <p:txBody>
          <a:bodyPr wrap="none">
            <a:spAutoFit/>
          </a:bodyPr>
          <a:lstStyle/>
          <a:p>
            <a:pPr algn="ctr">
              <a:spcBef>
                <a:spcPts val="500"/>
              </a:spcBef>
              <a:spcAft>
                <a:spcPts val="500"/>
              </a:spcAft>
            </a:pPr>
            <a:r>
              <a:rPr lang="en-US" sz="2000" b="1">
                <a:solidFill>
                  <a:schemeClr val="tx1"/>
                </a:solidFill>
              </a:rPr>
              <a:t>The Holy Family.</a:t>
            </a:r>
            <a:r>
              <a:rPr lang="en-US" sz="2000">
                <a:solidFill>
                  <a:schemeClr val="tx1"/>
                </a:solidFill>
              </a:rPr>
              <a:t> </a:t>
            </a:r>
          </a:p>
          <a:p>
            <a:pPr algn="ctr">
              <a:spcBef>
                <a:spcPts val="500"/>
              </a:spcBef>
              <a:spcAft>
                <a:spcPts val="500"/>
              </a:spcAft>
            </a:pPr>
            <a:r>
              <a:rPr lang="en-US" sz="2000">
                <a:solidFill>
                  <a:schemeClr val="tx1"/>
                </a:solidFill>
              </a:rPr>
              <a:t>c. 1775-1780. Oil on canvas</a:t>
            </a:r>
          </a:p>
          <a:p>
            <a:pPr algn="ctr">
              <a:spcBef>
                <a:spcPts val="500"/>
              </a:spcBef>
              <a:spcAft>
                <a:spcPts val="500"/>
              </a:spcAft>
            </a:pPr>
            <a:r>
              <a:rPr lang="en-US" sz="2000">
                <a:solidFill>
                  <a:schemeClr val="tx1"/>
                </a:solidFill>
              </a:rPr>
              <a:t> Museo del Prado, Madrid, Spain</a:t>
            </a:r>
            <a:r>
              <a:rPr lang="en-US" sz="2400">
                <a:solidFill>
                  <a:schemeClr val="tx1"/>
                </a:solidFill>
                <a:latin typeface="Times New Roman" pitchFamily="18" charset="0"/>
              </a:rPr>
              <a:t>.</a:t>
            </a:r>
          </a:p>
        </p:txBody>
      </p:sp>
      <p:pic>
        <p:nvPicPr>
          <p:cNvPr id="52227" name="Picture 3" descr="goya4"/>
          <p:cNvPicPr>
            <a:picLocks noChangeAspect="1" noChangeArrowheads="1"/>
          </p:cNvPicPr>
          <p:nvPr/>
        </p:nvPicPr>
        <p:blipFill>
          <a:blip r:embed="rId3" cstate="print"/>
          <a:srcRect/>
          <a:stretch>
            <a:fillRect/>
          </a:stretch>
        </p:blipFill>
        <p:spPr bwMode="auto">
          <a:xfrm>
            <a:off x="6019800" y="533400"/>
            <a:ext cx="2565400" cy="3533775"/>
          </a:xfrm>
          <a:prstGeom prst="rect">
            <a:avLst/>
          </a:prstGeom>
          <a:noFill/>
          <a:ln w="9525">
            <a:noFill/>
            <a:miter lim="800000"/>
            <a:headEnd/>
            <a:tailEnd/>
          </a:ln>
        </p:spPr>
      </p:pic>
      <p:sp>
        <p:nvSpPr>
          <p:cNvPr id="52228" name="Rectangle 4"/>
          <p:cNvSpPr>
            <a:spLocks noChangeArrowheads="1"/>
          </p:cNvSpPr>
          <p:nvPr/>
        </p:nvSpPr>
        <p:spPr bwMode="auto">
          <a:xfrm>
            <a:off x="3810000" y="4419600"/>
            <a:ext cx="4535488" cy="2036763"/>
          </a:xfrm>
          <a:prstGeom prst="rect">
            <a:avLst/>
          </a:prstGeom>
          <a:noFill/>
          <a:ln w="9525">
            <a:noFill/>
            <a:miter lim="800000"/>
            <a:headEnd/>
            <a:tailEnd/>
          </a:ln>
        </p:spPr>
        <p:txBody>
          <a:bodyPr wrap="none">
            <a:spAutoFit/>
          </a:bodyPr>
          <a:lstStyle/>
          <a:p>
            <a:pPr algn="ctr">
              <a:spcBef>
                <a:spcPts val="500"/>
              </a:spcBef>
              <a:spcAft>
                <a:spcPts val="500"/>
              </a:spcAft>
            </a:pPr>
            <a:r>
              <a:rPr lang="en-US" sz="1800" b="1" i="1">
                <a:solidFill>
                  <a:schemeClr val="tx1"/>
                </a:solidFill>
              </a:rPr>
              <a:t>The Miracle of St. Anthony</a:t>
            </a:r>
          </a:p>
          <a:p>
            <a:pPr algn="ctr">
              <a:spcBef>
                <a:spcPts val="500"/>
              </a:spcBef>
              <a:spcAft>
                <a:spcPts val="500"/>
              </a:spcAft>
            </a:pPr>
            <a:r>
              <a:rPr lang="en-US" sz="1800">
                <a:solidFill>
                  <a:schemeClr val="tx1"/>
                </a:solidFill>
              </a:rPr>
              <a:t>1798. Fresco.</a:t>
            </a:r>
          </a:p>
          <a:p>
            <a:pPr algn="ctr">
              <a:spcBef>
                <a:spcPts val="500"/>
              </a:spcBef>
              <a:spcAft>
                <a:spcPts val="500"/>
              </a:spcAft>
            </a:pPr>
            <a:r>
              <a:rPr lang="en-US" sz="1800">
                <a:solidFill>
                  <a:schemeClr val="tx1"/>
                </a:solidFill>
              </a:rPr>
              <a:t> Detail of the decoration of the cupola of the </a:t>
            </a:r>
          </a:p>
          <a:p>
            <a:pPr algn="ctr">
              <a:spcBef>
                <a:spcPts val="500"/>
              </a:spcBef>
              <a:spcAft>
                <a:spcPts val="500"/>
              </a:spcAft>
            </a:pPr>
            <a:r>
              <a:rPr lang="en-US" sz="1800">
                <a:solidFill>
                  <a:schemeClr val="tx1"/>
                </a:solidFill>
              </a:rPr>
              <a:t>Church of San Antonio de la Florida</a:t>
            </a:r>
          </a:p>
          <a:p>
            <a:pPr algn="ctr">
              <a:spcBef>
                <a:spcPts val="500"/>
              </a:spcBef>
              <a:spcAft>
                <a:spcPts val="500"/>
              </a:spcAft>
            </a:pPr>
            <a:r>
              <a:rPr lang="en-US" sz="1800">
                <a:solidFill>
                  <a:schemeClr val="tx1"/>
                </a:solidFill>
              </a:rPr>
              <a:t> Madrid, Spain</a:t>
            </a:r>
            <a:endParaRPr lang="en-US" sz="2400">
              <a:solidFill>
                <a:schemeClr val="tx1"/>
              </a:solidFill>
              <a:latin typeface="Times New Roman" pitchFamily="18" charset="0"/>
            </a:endParaRPr>
          </a:p>
        </p:txBody>
      </p:sp>
      <p:pic>
        <p:nvPicPr>
          <p:cNvPr id="52229" name="Picture 5" descr="goya5"/>
          <p:cNvPicPr>
            <a:picLocks noChangeAspect="1" noChangeArrowheads="1"/>
          </p:cNvPicPr>
          <p:nvPr/>
        </p:nvPicPr>
        <p:blipFill>
          <a:blip r:embed="rId4" cstate="print"/>
          <a:srcRect/>
          <a:stretch>
            <a:fillRect/>
          </a:stretch>
        </p:blipFill>
        <p:spPr bwMode="auto">
          <a:xfrm>
            <a:off x="762000" y="2971800"/>
            <a:ext cx="300831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1000" y="679450"/>
            <a:ext cx="2493963" cy="892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i="1">
                <a:solidFill>
                  <a:schemeClr val="tx1"/>
                </a:solidFill>
              </a:rPr>
              <a:t>Death of the Picador.</a:t>
            </a:r>
            <a:r>
              <a:rPr lang="en-US" sz="2000">
                <a:solidFill>
                  <a:schemeClr val="tx1"/>
                </a:solidFill>
              </a:rPr>
              <a:t> </a:t>
            </a:r>
          </a:p>
          <a:p>
            <a:pPr algn="ctr">
              <a:spcBef>
                <a:spcPts val="500"/>
              </a:spcBef>
              <a:spcAft>
                <a:spcPts val="500"/>
              </a:spcAft>
            </a:pPr>
            <a:r>
              <a:rPr lang="en-US" sz="2000">
                <a:solidFill>
                  <a:schemeClr val="tx1"/>
                </a:solidFill>
              </a:rPr>
              <a:t>1794, Tin-plate</a:t>
            </a:r>
            <a:endParaRPr lang="en-US" sz="2400">
              <a:solidFill>
                <a:schemeClr val="tx1"/>
              </a:solidFill>
              <a:latin typeface="Times New Roman" pitchFamily="18" charset="0"/>
            </a:endParaRPr>
          </a:p>
        </p:txBody>
      </p:sp>
      <p:pic>
        <p:nvPicPr>
          <p:cNvPr id="53251" name="Picture 3" descr="goya6"/>
          <p:cNvPicPr>
            <a:picLocks noChangeAspect="1" noChangeArrowheads="1"/>
          </p:cNvPicPr>
          <p:nvPr/>
        </p:nvPicPr>
        <p:blipFill>
          <a:blip r:embed="rId3" cstate="print"/>
          <a:srcRect/>
          <a:stretch>
            <a:fillRect/>
          </a:stretch>
        </p:blipFill>
        <p:spPr bwMode="auto">
          <a:xfrm>
            <a:off x="381000" y="1981200"/>
            <a:ext cx="3314700" cy="4495800"/>
          </a:xfrm>
          <a:prstGeom prst="rect">
            <a:avLst/>
          </a:prstGeom>
          <a:noFill/>
          <a:ln w="9525">
            <a:noFill/>
            <a:miter lim="800000"/>
            <a:headEnd/>
            <a:tailEnd/>
          </a:ln>
        </p:spPr>
      </p:pic>
      <p:sp>
        <p:nvSpPr>
          <p:cNvPr id="53252" name="Rectangle 4"/>
          <p:cNvSpPr>
            <a:spLocks noChangeArrowheads="1"/>
          </p:cNvSpPr>
          <p:nvPr/>
        </p:nvSpPr>
        <p:spPr bwMode="auto">
          <a:xfrm>
            <a:off x="3962400" y="3657600"/>
            <a:ext cx="4618038" cy="460375"/>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Fight at the Cock Inn.</a:t>
            </a:r>
            <a:r>
              <a:rPr lang="en-US" sz="2000">
                <a:solidFill>
                  <a:schemeClr val="tx1"/>
                </a:solidFill>
              </a:rPr>
              <a:t> 1777. Oil on canvas</a:t>
            </a:r>
            <a:endParaRPr lang="en-US" sz="2400">
              <a:solidFill>
                <a:schemeClr val="tx1"/>
              </a:solidFill>
              <a:latin typeface="Times New Roman" pitchFamily="18" charset="0"/>
            </a:endParaRPr>
          </a:p>
        </p:txBody>
      </p:sp>
      <p:pic>
        <p:nvPicPr>
          <p:cNvPr id="53253" name="Picture 5" descr="goya7"/>
          <p:cNvPicPr>
            <a:picLocks noChangeAspect="1" noChangeArrowheads="1"/>
          </p:cNvPicPr>
          <p:nvPr/>
        </p:nvPicPr>
        <p:blipFill>
          <a:blip r:embed="rId4" cstate="print"/>
          <a:srcRect/>
          <a:stretch>
            <a:fillRect/>
          </a:stretch>
        </p:blipFill>
        <p:spPr bwMode="auto">
          <a:xfrm>
            <a:off x="3962400" y="609600"/>
            <a:ext cx="4419600" cy="2686050"/>
          </a:xfrm>
          <a:prstGeom prst="rect">
            <a:avLst/>
          </a:prstGeom>
          <a:noFill/>
          <a:ln w="9525">
            <a:noFill/>
            <a:miter lim="800000"/>
            <a:headEnd/>
            <a:tailEnd/>
          </a:ln>
        </p:spPr>
      </p:pic>
      <p:sp>
        <p:nvSpPr>
          <p:cNvPr id="53254" name="Rectangle 6"/>
          <p:cNvSpPr>
            <a:spLocks noChangeArrowheads="1"/>
          </p:cNvSpPr>
          <p:nvPr/>
        </p:nvSpPr>
        <p:spPr bwMode="auto">
          <a:xfrm>
            <a:off x="7086600" y="4495800"/>
            <a:ext cx="1344613" cy="1816100"/>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La cometa </a:t>
            </a:r>
          </a:p>
          <a:p>
            <a:pPr>
              <a:spcBef>
                <a:spcPts val="500"/>
              </a:spcBef>
              <a:spcAft>
                <a:spcPts val="500"/>
              </a:spcAft>
            </a:pPr>
            <a:r>
              <a:rPr lang="en-US" sz="2000" b="1" i="1">
                <a:solidFill>
                  <a:schemeClr val="tx1"/>
                </a:solidFill>
              </a:rPr>
              <a:t>(The Kite)</a:t>
            </a:r>
          </a:p>
          <a:p>
            <a:pPr>
              <a:spcBef>
                <a:spcPts val="500"/>
              </a:spcBef>
              <a:spcAft>
                <a:spcPts val="500"/>
              </a:spcAft>
            </a:pPr>
            <a:r>
              <a:rPr lang="en-US" sz="2000">
                <a:solidFill>
                  <a:schemeClr val="tx1"/>
                </a:solidFill>
              </a:rPr>
              <a:t> 1778</a:t>
            </a:r>
          </a:p>
          <a:p>
            <a:pPr>
              <a:spcBef>
                <a:spcPts val="500"/>
              </a:spcBef>
              <a:spcAft>
                <a:spcPts val="500"/>
              </a:spcAft>
            </a:pPr>
            <a:r>
              <a:rPr lang="en-US" sz="2000">
                <a:solidFill>
                  <a:schemeClr val="tx1"/>
                </a:solidFill>
              </a:rPr>
              <a:t> Tapestry</a:t>
            </a:r>
            <a:r>
              <a:rPr lang="en-US" sz="2400">
                <a:solidFill>
                  <a:schemeClr val="tx1"/>
                </a:solidFill>
                <a:latin typeface="Times New Roman" pitchFamily="18" charset="0"/>
              </a:rPr>
              <a:t> </a:t>
            </a:r>
          </a:p>
        </p:txBody>
      </p:sp>
      <p:pic>
        <p:nvPicPr>
          <p:cNvPr id="53255" name="Picture 7" descr="goya8"/>
          <p:cNvPicPr>
            <a:picLocks noChangeAspect="1" noChangeArrowheads="1"/>
          </p:cNvPicPr>
          <p:nvPr/>
        </p:nvPicPr>
        <p:blipFill>
          <a:blip r:embed="rId5" cstate="print"/>
          <a:srcRect/>
          <a:stretch>
            <a:fillRect/>
          </a:stretch>
        </p:blipFill>
        <p:spPr bwMode="auto">
          <a:xfrm>
            <a:off x="4267200" y="4267200"/>
            <a:ext cx="2514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562600" y="4343400"/>
            <a:ext cx="3375025" cy="1635125"/>
          </a:xfrm>
          <a:prstGeom prst="rect">
            <a:avLst/>
          </a:prstGeom>
          <a:noFill/>
          <a:ln w="9525">
            <a:noFill/>
            <a:miter lim="800000"/>
            <a:headEnd/>
            <a:tailEnd/>
          </a:ln>
        </p:spPr>
        <p:txBody>
          <a:bodyPr wrap="none">
            <a:spAutoFit/>
          </a:bodyPr>
          <a:lstStyle/>
          <a:p>
            <a:pPr>
              <a:spcBef>
                <a:spcPts val="500"/>
              </a:spcBef>
              <a:spcAft>
                <a:spcPts val="500"/>
              </a:spcAft>
            </a:pPr>
            <a:r>
              <a:rPr lang="en-US" sz="1800" b="1" i="1">
                <a:solidFill>
                  <a:schemeClr val="tx1"/>
                </a:solidFill>
              </a:rPr>
              <a:t>A Village Bullfight.</a:t>
            </a:r>
            <a:r>
              <a:rPr lang="en-US" sz="1800">
                <a:solidFill>
                  <a:schemeClr val="tx1"/>
                </a:solidFill>
              </a:rPr>
              <a:t> </a:t>
            </a:r>
          </a:p>
          <a:p>
            <a:pPr>
              <a:spcBef>
                <a:spcPts val="500"/>
              </a:spcBef>
              <a:spcAft>
                <a:spcPts val="500"/>
              </a:spcAft>
            </a:pPr>
            <a:r>
              <a:rPr lang="en-US" sz="1800">
                <a:solidFill>
                  <a:schemeClr val="tx1"/>
                </a:solidFill>
              </a:rPr>
              <a:t>c. 1812-14. Oil on panel</a:t>
            </a:r>
          </a:p>
          <a:p>
            <a:pPr>
              <a:spcBef>
                <a:spcPts val="500"/>
              </a:spcBef>
              <a:spcAft>
                <a:spcPts val="500"/>
              </a:spcAft>
            </a:pPr>
            <a:r>
              <a:rPr lang="en-US" sz="1800">
                <a:solidFill>
                  <a:schemeClr val="tx1"/>
                </a:solidFill>
              </a:rPr>
              <a:t> Royal Academy of San Fernando</a:t>
            </a:r>
          </a:p>
          <a:p>
            <a:pPr>
              <a:spcBef>
                <a:spcPts val="500"/>
              </a:spcBef>
              <a:spcAft>
                <a:spcPts val="500"/>
              </a:spcAft>
            </a:pPr>
            <a:r>
              <a:rPr lang="en-US" sz="1800">
                <a:solidFill>
                  <a:schemeClr val="tx1"/>
                </a:solidFill>
              </a:rPr>
              <a:t> Madrid, Spain.</a:t>
            </a:r>
            <a:endParaRPr lang="en-US" sz="2400">
              <a:solidFill>
                <a:schemeClr val="tx1"/>
              </a:solidFill>
              <a:latin typeface="Times New Roman" pitchFamily="18" charset="0"/>
            </a:endParaRPr>
          </a:p>
        </p:txBody>
      </p:sp>
      <p:pic>
        <p:nvPicPr>
          <p:cNvPr id="59395" name="Picture 3" descr="goya17"/>
          <p:cNvPicPr>
            <a:picLocks noChangeAspect="1" noChangeArrowheads="1"/>
          </p:cNvPicPr>
          <p:nvPr/>
        </p:nvPicPr>
        <p:blipFill>
          <a:blip r:embed="rId3" cstate="print"/>
          <a:srcRect/>
          <a:stretch>
            <a:fillRect/>
          </a:stretch>
        </p:blipFill>
        <p:spPr bwMode="auto">
          <a:xfrm>
            <a:off x="457200" y="3505200"/>
            <a:ext cx="5029200" cy="3089275"/>
          </a:xfrm>
          <a:prstGeom prst="rect">
            <a:avLst/>
          </a:prstGeom>
          <a:noFill/>
          <a:ln w="9525">
            <a:noFill/>
            <a:miter lim="800000"/>
            <a:headEnd/>
            <a:tailEnd/>
          </a:ln>
        </p:spPr>
      </p:pic>
      <p:sp>
        <p:nvSpPr>
          <p:cNvPr id="59396" name="Rectangle 4"/>
          <p:cNvSpPr>
            <a:spLocks noChangeArrowheads="1"/>
          </p:cNvSpPr>
          <p:nvPr/>
        </p:nvSpPr>
        <p:spPr bwMode="auto">
          <a:xfrm>
            <a:off x="609600" y="723900"/>
            <a:ext cx="1727200" cy="1143000"/>
          </a:xfrm>
          <a:prstGeom prst="rect">
            <a:avLst/>
          </a:prstGeom>
          <a:noFill/>
          <a:ln w="9525">
            <a:noFill/>
            <a:miter lim="800000"/>
            <a:headEnd/>
            <a:tailEnd/>
          </a:ln>
        </p:spPr>
        <p:txBody>
          <a:bodyPr wrap="none">
            <a:spAutoFit/>
          </a:bodyPr>
          <a:lstStyle/>
          <a:p>
            <a:pPr>
              <a:spcBef>
                <a:spcPts val="500"/>
              </a:spcBef>
              <a:spcAft>
                <a:spcPts val="500"/>
              </a:spcAft>
            </a:pPr>
            <a:r>
              <a:rPr lang="en-US" sz="1600" b="1" i="1">
                <a:solidFill>
                  <a:schemeClr val="tx1"/>
                </a:solidFill>
              </a:rPr>
              <a:t>Scene of Bullfight.</a:t>
            </a:r>
          </a:p>
          <a:p>
            <a:pPr>
              <a:spcBef>
                <a:spcPts val="500"/>
              </a:spcBef>
              <a:spcAft>
                <a:spcPts val="500"/>
              </a:spcAft>
            </a:pPr>
            <a:r>
              <a:rPr lang="en-US" sz="1600">
                <a:solidFill>
                  <a:schemeClr val="tx1"/>
                </a:solidFill>
              </a:rPr>
              <a:t> c. 1824-1825</a:t>
            </a:r>
          </a:p>
          <a:p>
            <a:pPr>
              <a:spcBef>
                <a:spcPts val="500"/>
              </a:spcBef>
              <a:spcAft>
                <a:spcPts val="500"/>
              </a:spcAft>
            </a:pPr>
            <a:r>
              <a:rPr lang="en-US" sz="1600">
                <a:solidFill>
                  <a:schemeClr val="tx1"/>
                </a:solidFill>
              </a:rPr>
              <a:t> Oil on canvas</a:t>
            </a:r>
            <a:endParaRPr lang="en-US" sz="2400">
              <a:solidFill>
                <a:schemeClr val="tx1"/>
              </a:solidFill>
              <a:latin typeface="Times New Roman" pitchFamily="18" charset="0"/>
            </a:endParaRPr>
          </a:p>
        </p:txBody>
      </p:sp>
      <p:pic>
        <p:nvPicPr>
          <p:cNvPr id="59397" name="Picture 5" descr="goya18"/>
          <p:cNvPicPr>
            <a:picLocks noChangeAspect="1" noChangeArrowheads="1"/>
          </p:cNvPicPr>
          <p:nvPr/>
        </p:nvPicPr>
        <p:blipFill>
          <a:blip r:embed="rId4" cstate="print"/>
          <a:srcRect/>
          <a:stretch>
            <a:fillRect/>
          </a:stretch>
        </p:blipFill>
        <p:spPr bwMode="auto">
          <a:xfrm>
            <a:off x="2895600" y="128588"/>
            <a:ext cx="4114800" cy="316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0" y="3581400"/>
            <a:ext cx="3248025" cy="460375"/>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Summer.</a:t>
            </a:r>
            <a:r>
              <a:rPr lang="en-US" sz="2000">
                <a:solidFill>
                  <a:schemeClr val="tx1"/>
                </a:solidFill>
              </a:rPr>
              <a:t> 1786. Oil on canvas</a:t>
            </a:r>
            <a:endParaRPr lang="en-US" sz="2400">
              <a:solidFill>
                <a:schemeClr val="tx1"/>
              </a:solidFill>
              <a:latin typeface="Times New Roman" pitchFamily="18" charset="0"/>
            </a:endParaRPr>
          </a:p>
        </p:txBody>
      </p:sp>
      <p:pic>
        <p:nvPicPr>
          <p:cNvPr id="55299" name="Picture 3" descr="goya12"/>
          <p:cNvPicPr>
            <a:picLocks noChangeAspect="1" noChangeArrowheads="1"/>
          </p:cNvPicPr>
          <p:nvPr/>
        </p:nvPicPr>
        <p:blipFill>
          <a:blip r:embed="rId3" cstate="print"/>
          <a:srcRect/>
          <a:stretch>
            <a:fillRect/>
          </a:stretch>
        </p:blipFill>
        <p:spPr bwMode="auto">
          <a:xfrm>
            <a:off x="2667000" y="685800"/>
            <a:ext cx="5638800" cy="2328863"/>
          </a:xfrm>
          <a:prstGeom prst="rect">
            <a:avLst/>
          </a:prstGeom>
          <a:noFill/>
          <a:ln w="9525">
            <a:noFill/>
            <a:miter lim="800000"/>
            <a:headEnd/>
            <a:tailEnd/>
          </a:ln>
        </p:spPr>
      </p:pic>
      <p:sp>
        <p:nvSpPr>
          <p:cNvPr id="55300" name="Rectangle 4"/>
          <p:cNvSpPr>
            <a:spLocks noChangeArrowheads="1"/>
          </p:cNvSpPr>
          <p:nvPr/>
        </p:nvSpPr>
        <p:spPr bwMode="auto">
          <a:xfrm>
            <a:off x="4648200" y="4953000"/>
            <a:ext cx="3606800" cy="771525"/>
          </a:xfrm>
          <a:prstGeom prst="rect">
            <a:avLst/>
          </a:prstGeom>
          <a:noFill/>
          <a:ln w="9525">
            <a:noFill/>
            <a:miter lim="800000"/>
            <a:headEnd/>
            <a:tailEnd/>
          </a:ln>
        </p:spPr>
        <p:txBody>
          <a:bodyPr wrap="none">
            <a:spAutoFit/>
          </a:bodyPr>
          <a:lstStyle/>
          <a:p>
            <a:pPr>
              <a:spcBef>
                <a:spcPts val="500"/>
              </a:spcBef>
              <a:spcAft>
                <a:spcPts val="500"/>
              </a:spcAft>
            </a:pPr>
            <a:r>
              <a:rPr lang="en-US" sz="1600" b="1" i="1">
                <a:solidFill>
                  <a:schemeClr val="tx1"/>
                </a:solidFill>
              </a:rPr>
              <a:t>The Snowstorm.</a:t>
            </a:r>
            <a:r>
              <a:rPr lang="en-US" sz="1600">
                <a:solidFill>
                  <a:schemeClr val="tx1"/>
                </a:solidFill>
              </a:rPr>
              <a:t> 1786-87. Oil on canvas.</a:t>
            </a:r>
          </a:p>
          <a:p>
            <a:pPr>
              <a:spcBef>
                <a:spcPts val="500"/>
              </a:spcBef>
              <a:spcAft>
                <a:spcPts val="500"/>
              </a:spcAft>
            </a:pPr>
            <a:r>
              <a:rPr lang="en-US" sz="1600">
                <a:solidFill>
                  <a:schemeClr val="tx1"/>
                </a:solidFill>
              </a:rPr>
              <a:t> Museo del Prado, Madrid, Spain</a:t>
            </a:r>
            <a:endParaRPr lang="en-US" sz="2400">
              <a:solidFill>
                <a:schemeClr val="tx1"/>
              </a:solidFill>
              <a:latin typeface="Times New Roman" pitchFamily="18" charset="0"/>
            </a:endParaRPr>
          </a:p>
        </p:txBody>
      </p:sp>
      <p:pic>
        <p:nvPicPr>
          <p:cNvPr id="55301" name="Picture 5" descr="goya13"/>
          <p:cNvPicPr>
            <a:picLocks noChangeAspect="1" noChangeArrowheads="1"/>
          </p:cNvPicPr>
          <p:nvPr/>
        </p:nvPicPr>
        <p:blipFill>
          <a:blip r:embed="rId4" cstate="print"/>
          <a:srcRect/>
          <a:stretch>
            <a:fillRect/>
          </a:stretch>
        </p:blipFill>
        <p:spPr bwMode="auto">
          <a:xfrm>
            <a:off x="533400" y="3124200"/>
            <a:ext cx="3886200" cy="356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953000" y="762000"/>
            <a:ext cx="1833563" cy="8921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i="1">
                <a:solidFill>
                  <a:schemeClr val="tx1"/>
                </a:solidFill>
              </a:rPr>
              <a:t>A Prison Scene.</a:t>
            </a:r>
          </a:p>
          <a:p>
            <a:pPr algn="ctr">
              <a:spcBef>
                <a:spcPts val="500"/>
              </a:spcBef>
              <a:spcAft>
                <a:spcPts val="500"/>
              </a:spcAft>
            </a:pPr>
            <a:r>
              <a:rPr lang="en-US" sz="2000">
                <a:solidFill>
                  <a:schemeClr val="tx1"/>
                </a:solidFill>
              </a:rPr>
              <a:t> c. 1810-14</a:t>
            </a:r>
            <a:endParaRPr lang="en-US" sz="2400">
              <a:solidFill>
                <a:schemeClr val="tx1"/>
              </a:solidFill>
              <a:latin typeface="Times New Roman" pitchFamily="18" charset="0"/>
            </a:endParaRPr>
          </a:p>
        </p:txBody>
      </p:sp>
      <p:pic>
        <p:nvPicPr>
          <p:cNvPr id="56323" name="Picture 3" descr="goya14"/>
          <p:cNvPicPr>
            <a:picLocks noChangeAspect="1" noChangeArrowheads="1"/>
          </p:cNvPicPr>
          <p:nvPr/>
        </p:nvPicPr>
        <p:blipFill>
          <a:blip r:embed="rId3" cstate="print"/>
          <a:srcRect/>
          <a:stretch>
            <a:fillRect/>
          </a:stretch>
        </p:blipFill>
        <p:spPr bwMode="auto">
          <a:xfrm>
            <a:off x="762000" y="685800"/>
            <a:ext cx="4044950" cy="5181600"/>
          </a:xfrm>
          <a:prstGeom prst="rect">
            <a:avLst/>
          </a:prstGeom>
          <a:noFill/>
          <a:ln w="9525">
            <a:noFill/>
            <a:miter lim="800000"/>
            <a:headEnd/>
            <a:tailEnd/>
          </a:ln>
        </p:spPr>
      </p:pic>
      <p:sp>
        <p:nvSpPr>
          <p:cNvPr id="56324" name="Rectangle 4"/>
          <p:cNvSpPr>
            <a:spLocks noChangeArrowheads="1"/>
          </p:cNvSpPr>
          <p:nvPr/>
        </p:nvSpPr>
        <p:spPr bwMode="auto">
          <a:xfrm>
            <a:off x="5181600" y="2584450"/>
            <a:ext cx="2635250" cy="892175"/>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La fragna (The Smithy)</a:t>
            </a:r>
          </a:p>
          <a:p>
            <a:pPr>
              <a:spcBef>
                <a:spcPts val="500"/>
              </a:spcBef>
              <a:spcAft>
                <a:spcPts val="500"/>
              </a:spcAft>
            </a:pPr>
            <a:r>
              <a:rPr lang="en-US" sz="2000">
                <a:solidFill>
                  <a:schemeClr val="tx1"/>
                </a:solidFill>
              </a:rPr>
              <a:t> c. 1812-1816</a:t>
            </a:r>
            <a:endParaRPr lang="en-US" sz="2400">
              <a:solidFill>
                <a:schemeClr val="tx1"/>
              </a:solidFill>
              <a:latin typeface="Times New Roman" pitchFamily="18" charset="0"/>
            </a:endParaRPr>
          </a:p>
        </p:txBody>
      </p:sp>
      <p:pic>
        <p:nvPicPr>
          <p:cNvPr id="56325" name="Picture 5" descr="goya32"/>
          <p:cNvPicPr>
            <a:picLocks noChangeAspect="1" noChangeArrowheads="1"/>
          </p:cNvPicPr>
          <p:nvPr/>
        </p:nvPicPr>
        <p:blipFill>
          <a:blip r:embed="rId4" cstate="print"/>
          <a:srcRect/>
          <a:stretch>
            <a:fillRect/>
          </a:stretch>
        </p:blipFill>
        <p:spPr bwMode="auto">
          <a:xfrm>
            <a:off x="6172200" y="3581400"/>
            <a:ext cx="20701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33400" y="457200"/>
            <a:ext cx="3730625" cy="1816100"/>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A Procession of Flagellants.</a:t>
            </a:r>
          </a:p>
          <a:p>
            <a:pPr>
              <a:spcBef>
                <a:spcPts val="500"/>
              </a:spcBef>
              <a:spcAft>
                <a:spcPts val="500"/>
              </a:spcAft>
            </a:pPr>
            <a:r>
              <a:rPr lang="en-US" sz="2000">
                <a:solidFill>
                  <a:schemeClr val="tx1"/>
                </a:solidFill>
              </a:rPr>
              <a:t> c. 1812-14. Oil </a:t>
            </a:r>
          </a:p>
          <a:p>
            <a:pPr>
              <a:spcBef>
                <a:spcPts val="500"/>
              </a:spcBef>
              <a:spcAft>
                <a:spcPts val="500"/>
              </a:spcAft>
            </a:pPr>
            <a:r>
              <a:rPr lang="en-US" sz="2000">
                <a:solidFill>
                  <a:schemeClr val="tx1"/>
                </a:solidFill>
              </a:rPr>
              <a:t> Royal Academy of San Fernando</a:t>
            </a:r>
          </a:p>
          <a:p>
            <a:pPr>
              <a:spcBef>
                <a:spcPts val="500"/>
              </a:spcBef>
              <a:spcAft>
                <a:spcPts val="500"/>
              </a:spcAft>
            </a:pPr>
            <a:r>
              <a:rPr lang="en-US" sz="2000">
                <a:solidFill>
                  <a:schemeClr val="tx1"/>
                </a:solidFill>
              </a:rPr>
              <a:t> Madrid, Spain.</a:t>
            </a:r>
            <a:r>
              <a:rPr lang="en-US" sz="2400">
                <a:solidFill>
                  <a:schemeClr val="tx1"/>
                </a:solidFill>
                <a:latin typeface="Times New Roman" pitchFamily="18" charset="0"/>
              </a:rPr>
              <a:t> </a:t>
            </a:r>
          </a:p>
        </p:txBody>
      </p:sp>
      <p:pic>
        <p:nvPicPr>
          <p:cNvPr id="58371" name="Picture 3" descr="goya16"/>
          <p:cNvPicPr>
            <a:picLocks noChangeAspect="1" noChangeArrowheads="1"/>
          </p:cNvPicPr>
          <p:nvPr/>
        </p:nvPicPr>
        <p:blipFill>
          <a:blip r:embed="rId3" cstate="print"/>
          <a:srcRect/>
          <a:stretch>
            <a:fillRect/>
          </a:stretch>
        </p:blipFill>
        <p:spPr bwMode="auto">
          <a:xfrm>
            <a:off x="762000" y="2667000"/>
            <a:ext cx="64770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oya20"/>
          <p:cNvPicPr>
            <a:picLocks noChangeAspect="1" noChangeArrowheads="1"/>
          </p:cNvPicPr>
          <p:nvPr/>
        </p:nvPicPr>
        <p:blipFill>
          <a:blip r:embed="rId3" cstate="print"/>
          <a:srcRect/>
          <a:stretch>
            <a:fillRect/>
          </a:stretch>
        </p:blipFill>
        <p:spPr bwMode="auto">
          <a:xfrm>
            <a:off x="685800" y="609600"/>
            <a:ext cx="1846263" cy="2286000"/>
          </a:xfrm>
          <a:prstGeom prst="rect">
            <a:avLst/>
          </a:prstGeom>
          <a:noFill/>
          <a:ln w="9525">
            <a:noFill/>
            <a:miter lim="800000"/>
            <a:headEnd/>
            <a:tailEnd/>
          </a:ln>
        </p:spPr>
      </p:pic>
      <p:sp>
        <p:nvSpPr>
          <p:cNvPr id="60419" name="Rectangle 3"/>
          <p:cNvSpPr>
            <a:spLocks noChangeArrowheads="1"/>
          </p:cNvSpPr>
          <p:nvPr/>
        </p:nvSpPr>
        <p:spPr bwMode="auto">
          <a:xfrm>
            <a:off x="304800" y="3184525"/>
            <a:ext cx="2881313" cy="368300"/>
          </a:xfrm>
          <a:prstGeom prst="rect">
            <a:avLst/>
          </a:prstGeom>
          <a:noFill/>
          <a:ln w="9525">
            <a:noFill/>
            <a:miter lim="800000"/>
            <a:headEnd/>
            <a:tailEnd/>
          </a:ln>
        </p:spPr>
        <p:txBody>
          <a:bodyPr wrap="none">
            <a:spAutoFit/>
          </a:bodyPr>
          <a:lstStyle/>
          <a:p>
            <a:pPr>
              <a:spcBef>
                <a:spcPts val="500"/>
              </a:spcBef>
              <a:spcAft>
                <a:spcPts val="500"/>
              </a:spcAft>
            </a:pPr>
            <a:r>
              <a:rPr lang="en-US" sz="1400" b="1" i="1">
                <a:solidFill>
                  <a:schemeClr val="tx1"/>
                </a:solidFill>
              </a:rPr>
              <a:t>Allegory: War or Evil</a:t>
            </a:r>
            <a:r>
              <a:rPr lang="en-US" sz="1400">
                <a:solidFill>
                  <a:schemeClr val="tx1"/>
                </a:solidFill>
              </a:rPr>
              <a:t>(?). 1824-1828</a:t>
            </a:r>
            <a:endParaRPr lang="en-US" sz="2400">
              <a:solidFill>
                <a:schemeClr val="tx1"/>
              </a:solidFill>
              <a:latin typeface="Times New Roman" pitchFamily="18" charset="0"/>
            </a:endParaRPr>
          </a:p>
        </p:txBody>
      </p:sp>
      <p:sp>
        <p:nvSpPr>
          <p:cNvPr id="60420" name="Rectangle 4"/>
          <p:cNvSpPr>
            <a:spLocks noChangeArrowheads="1"/>
          </p:cNvSpPr>
          <p:nvPr/>
        </p:nvSpPr>
        <p:spPr bwMode="auto">
          <a:xfrm>
            <a:off x="3200400" y="381000"/>
            <a:ext cx="1746250" cy="368300"/>
          </a:xfrm>
          <a:prstGeom prst="rect">
            <a:avLst/>
          </a:prstGeom>
          <a:noFill/>
          <a:ln w="9525">
            <a:noFill/>
            <a:miter lim="800000"/>
            <a:headEnd/>
            <a:tailEnd/>
          </a:ln>
        </p:spPr>
        <p:txBody>
          <a:bodyPr wrap="none">
            <a:spAutoFit/>
          </a:bodyPr>
          <a:lstStyle/>
          <a:p>
            <a:pPr>
              <a:spcBef>
                <a:spcPts val="500"/>
              </a:spcBef>
              <a:spcAft>
                <a:spcPts val="500"/>
              </a:spcAft>
            </a:pPr>
            <a:r>
              <a:rPr lang="en-US" sz="1400" i="1">
                <a:solidFill>
                  <a:schemeClr val="tx1"/>
                </a:solidFill>
              </a:rPr>
              <a:t>Procession of Monks</a:t>
            </a:r>
            <a:endParaRPr lang="en-US" sz="2400" i="1">
              <a:solidFill>
                <a:schemeClr val="tx1"/>
              </a:solidFill>
              <a:latin typeface="Times New Roman" pitchFamily="18" charset="0"/>
            </a:endParaRPr>
          </a:p>
        </p:txBody>
      </p:sp>
      <p:pic>
        <p:nvPicPr>
          <p:cNvPr id="60421" name="Picture 5" descr="goya21"/>
          <p:cNvPicPr>
            <a:picLocks noChangeAspect="1" noChangeArrowheads="1"/>
          </p:cNvPicPr>
          <p:nvPr/>
        </p:nvPicPr>
        <p:blipFill>
          <a:blip r:embed="rId4" cstate="print"/>
          <a:srcRect/>
          <a:stretch>
            <a:fillRect/>
          </a:stretch>
        </p:blipFill>
        <p:spPr bwMode="auto">
          <a:xfrm>
            <a:off x="3505200" y="914400"/>
            <a:ext cx="1852613" cy="2286000"/>
          </a:xfrm>
          <a:prstGeom prst="rect">
            <a:avLst/>
          </a:prstGeom>
          <a:noFill/>
          <a:ln w="9525">
            <a:noFill/>
            <a:miter lim="800000"/>
            <a:headEnd/>
            <a:tailEnd/>
          </a:ln>
        </p:spPr>
      </p:pic>
      <p:pic>
        <p:nvPicPr>
          <p:cNvPr id="60422" name="Picture 6" descr="goya22"/>
          <p:cNvPicPr>
            <a:picLocks noChangeAspect="1" noChangeArrowheads="1"/>
          </p:cNvPicPr>
          <p:nvPr/>
        </p:nvPicPr>
        <p:blipFill>
          <a:blip r:embed="rId5" cstate="print"/>
          <a:srcRect/>
          <a:stretch>
            <a:fillRect/>
          </a:stretch>
        </p:blipFill>
        <p:spPr bwMode="auto">
          <a:xfrm>
            <a:off x="5867400" y="533400"/>
            <a:ext cx="1712913" cy="2209800"/>
          </a:xfrm>
          <a:prstGeom prst="rect">
            <a:avLst/>
          </a:prstGeom>
          <a:noFill/>
          <a:ln w="9525">
            <a:noFill/>
            <a:miter lim="800000"/>
            <a:headEnd/>
            <a:tailEnd/>
          </a:ln>
        </p:spPr>
      </p:pic>
      <p:sp>
        <p:nvSpPr>
          <p:cNvPr id="60423" name="Rectangle 7"/>
          <p:cNvSpPr>
            <a:spLocks noChangeArrowheads="1"/>
          </p:cNvSpPr>
          <p:nvPr/>
        </p:nvSpPr>
        <p:spPr bwMode="auto">
          <a:xfrm>
            <a:off x="6400800" y="2895600"/>
            <a:ext cx="2520950" cy="708025"/>
          </a:xfrm>
          <a:prstGeom prst="rect">
            <a:avLst/>
          </a:prstGeom>
          <a:noFill/>
          <a:ln w="9525">
            <a:noFill/>
            <a:miter lim="800000"/>
            <a:headEnd/>
            <a:tailEnd/>
          </a:ln>
        </p:spPr>
        <p:txBody>
          <a:bodyPr wrap="none">
            <a:spAutoFit/>
          </a:bodyPr>
          <a:lstStyle/>
          <a:p>
            <a:pPr>
              <a:spcBef>
                <a:spcPts val="500"/>
              </a:spcBef>
              <a:spcAft>
                <a:spcPts val="500"/>
              </a:spcAft>
            </a:pPr>
            <a:r>
              <a:rPr lang="en-US" sz="1400" b="1" i="1">
                <a:solidFill>
                  <a:schemeClr val="tx1"/>
                </a:solidFill>
              </a:rPr>
              <a:t>The Old Woman with a Mirror.</a:t>
            </a:r>
          </a:p>
          <a:p>
            <a:pPr>
              <a:spcBef>
                <a:spcPts val="500"/>
              </a:spcBef>
              <a:spcAft>
                <a:spcPts val="500"/>
              </a:spcAft>
            </a:pPr>
            <a:r>
              <a:rPr lang="en-US" sz="1400">
                <a:solidFill>
                  <a:schemeClr val="tx1"/>
                </a:solidFill>
              </a:rPr>
              <a:t> 1824-1828</a:t>
            </a:r>
            <a:endParaRPr lang="en-US" sz="2400">
              <a:solidFill>
                <a:schemeClr val="tx1"/>
              </a:solidFill>
              <a:latin typeface="Times New Roman" pitchFamily="18" charset="0"/>
            </a:endParaRPr>
          </a:p>
        </p:txBody>
      </p:sp>
      <p:pic>
        <p:nvPicPr>
          <p:cNvPr id="60424" name="Picture 8" descr="goya23"/>
          <p:cNvPicPr>
            <a:picLocks noChangeAspect="1" noChangeArrowheads="1"/>
          </p:cNvPicPr>
          <p:nvPr/>
        </p:nvPicPr>
        <p:blipFill>
          <a:blip r:embed="rId6" cstate="print"/>
          <a:srcRect/>
          <a:stretch>
            <a:fillRect/>
          </a:stretch>
        </p:blipFill>
        <p:spPr bwMode="auto">
          <a:xfrm>
            <a:off x="6934200" y="3657600"/>
            <a:ext cx="1758950" cy="2209800"/>
          </a:xfrm>
          <a:prstGeom prst="rect">
            <a:avLst/>
          </a:prstGeom>
          <a:noFill/>
          <a:ln w="9525">
            <a:noFill/>
            <a:miter lim="800000"/>
            <a:headEnd/>
            <a:tailEnd/>
          </a:ln>
        </p:spPr>
      </p:pic>
      <p:sp>
        <p:nvSpPr>
          <p:cNvPr id="60425" name="Rectangle 9"/>
          <p:cNvSpPr>
            <a:spLocks noChangeArrowheads="1"/>
          </p:cNvSpPr>
          <p:nvPr/>
        </p:nvSpPr>
        <p:spPr bwMode="auto">
          <a:xfrm>
            <a:off x="5791200" y="6172200"/>
            <a:ext cx="2962275" cy="368300"/>
          </a:xfrm>
          <a:prstGeom prst="rect">
            <a:avLst/>
          </a:prstGeom>
          <a:noFill/>
          <a:ln w="9525">
            <a:noFill/>
            <a:miter lim="800000"/>
            <a:headEnd/>
            <a:tailEnd/>
          </a:ln>
        </p:spPr>
        <p:txBody>
          <a:bodyPr wrap="none">
            <a:spAutoFit/>
          </a:bodyPr>
          <a:lstStyle/>
          <a:p>
            <a:pPr>
              <a:spcBef>
                <a:spcPts val="500"/>
              </a:spcBef>
              <a:spcAft>
                <a:spcPts val="500"/>
              </a:spcAft>
            </a:pPr>
            <a:r>
              <a:rPr lang="en-US" sz="1400" b="1" i="1">
                <a:solidFill>
                  <a:schemeClr val="tx1"/>
                </a:solidFill>
              </a:rPr>
              <a:t>Two Dancing Old Friends.</a:t>
            </a:r>
            <a:r>
              <a:rPr lang="en-US" sz="1400">
                <a:solidFill>
                  <a:schemeClr val="tx1"/>
                </a:solidFill>
              </a:rPr>
              <a:t> 1824-1828</a:t>
            </a:r>
            <a:endParaRPr lang="en-US" sz="2400">
              <a:solidFill>
                <a:schemeClr val="tx1"/>
              </a:solidFill>
              <a:latin typeface="Times New Roman" pitchFamily="18" charset="0"/>
            </a:endParaRPr>
          </a:p>
        </p:txBody>
      </p:sp>
      <p:pic>
        <p:nvPicPr>
          <p:cNvPr id="60426" name="Picture 10" descr="goya24"/>
          <p:cNvPicPr>
            <a:picLocks noChangeAspect="1" noChangeArrowheads="1"/>
          </p:cNvPicPr>
          <p:nvPr/>
        </p:nvPicPr>
        <p:blipFill>
          <a:blip r:embed="rId7" cstate="print"/>
          <a:srcRect/>
          <a:stretch>
            <a:fillRect/>
          </a:stretch>
        </p:blipFill>
        <p:spPr bwMode="auto">
          <a:xfrm>
            <a:off x="762000" y="3657600"/>
            <a:ext cx="3276600" cy="2641600"/>
          </a:xfrm>
          <a:prstGeom prst="rect">
            <a:avLst/>
          </a:prstGeom>
          <a:noFill/>
          <a:ln w="9525">
            <a:noFill/>
            <a:miter lim="800000"/>
            <a:headEnd/>
            <a:tailEnd/>
          </a:ln>
        </p:spPr>
      </p:pic>
      <p:sp>
        <p:nvSpPr>
          <p:cNvPr id="60427" name="Rectangle 11"/>
          <p:cNvSpPr>
            <a:spLocks noChangeArrowheads="1"/>
          </p:cNvSpPr>
          <p:nvPr/>
        </p:nvSpPr>
        <p:spPr bwMode="auto">
          <a:xfrm>
            <a:off x="4191000" y="4114800"/>
            <a:ext cx="1857375" cy="1047750"/>
          </a:xfrm>
          <a:prstGeom prst="rect">
            <a:avLst/>
          </a:prstGeom>
          <a:noFill/>
          <a:ln w="9525">
            <a:noFill/>
            <a:miter lim="800000"/>
            <a:headEnd/>
            <a:tailEnd/>
          </a:ln>
        </p:spPr>
        <p:txBody>
          <a:bodyPr wrap="none">
            <a:spAutoFit/>
          </a:bodyPr>
          <a:lstStyle/>
          <a:p>
            <a:pPr algn="ctr">
              <a:spcBef>
                <a:spcPts val="500"/>
              </a:spcBef>
              <a:spcAft>
                <a:spcPts val="500"/>
              </a:spcAft>
            </a:pPr>
            <a:r>
              <a:rPr lang="en-US" sz="1400" b="1" i="1">
                <a:solidFill>
                  <a:schemeClr val="tx1"/>
                </a:solidFill>
              </a:rPr>
              <a:t>El famoso Americano,</a:t>
            </a:r>
          </a:p>
          <a:p>
            <a:pPr algn="ctr">
              <a:spcBef>
                <a:spcPts val="500"/>
              </a:spcBef>
              <a:spcAft>
                <a:spcPts val="500"/>
              </a:spcAft>
            </a:pPr>
            <a:r>
              <a:rPr lang="en-US" sz="1400" b="1" i="1">
                <a:solidFill>
                  <a:schemeClr val="tx1"/>
                </a:solidFill>
              </a:rPr>
              <a:t> Mariano Ceballos </a:t>
            </a:r>
          </a:p>
          <a:p>
            <a:pPr algn="ctr">
              <a:spcBef>
                <a:spcPts val="500"/>
              </a:spcBef>
              <a:spcAft>
                <a:spcPts val="500"/>
              </a:spcAft>
            </a:pPr>
            <a:r>
              <a:rPr lang="en-US" sz="1400">
                <a:solidFill>
                  <a:schemeClr val="tx1"/>
                </a:solidFill>
              </a:rPr>
              <a:t> 1825</a:t>
            </a:r>
            <a:endParaRPr lang="en-US" sz="24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609600"/>
            <a:ext cx="7924800" cy="4495800"/>
          </a:xfrm>
        </p:spPr>
        <p:txBody>
          <a:bodyPr/>
          <a:lstStyle/>
          <a:p>
            <a:r>
              <a:rPr lang="en-US" sz="9600" smtClean="0">
                <a:latin typeface="Tempus Sans ITC" pitchFamily="82" charset="0"/>
              </a:rPr>
              <a:t>Obras </a:t>
            </a:r>
            <a:br>
              <a:rPr lang="en-US" sz="9600" smtClean="0">
                <a:latin typeface="Tempus Sans ITC" pitchFamily="82" charset="0"/>
              </a:rPr>
            </a:br>
            <a:r>
              <a:rPr lang="en-US" sz="9600" smtClean="0">
                <a:latin typeface="Tempus Sans ITC" pitchFamily="82" charset="0"/>
              </a:rPr>
              <a:t>Maestras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953000"/>
            <a:ext cx="4876800" cy="1524000"/>
          </a:xfrm>
        </p:spPr>
        <p:txBody>
          <a:bodyPr/>
          <a:lstStyle/>
          <a:p>
            <a:r>
              <a:rPr lang="en-US" sz="2000" smtClean="0">
                <a:latin typeface="Tempus Sans ITC" pitchFamily="82" charset="0"/>
              </a:rPr>
              <a:t>Saint Jerome as Cardinal</a:t>
            </a:r>
            <a:br>
              <a:rPr lang="en-US" sz="2000" smtClean="0">
                <a:latin typeface="Tempus Sans ITC" pitchFamily="82" charset="0"/>
              </a:rPr>
            </a:br>
            <a:r>
              <a:rPr lang="en-US" sz="2000" smtClean="0">
                <a:latin typeface="Tempus Sans ITC" pitchFamily="82" charset="0"/>
              </a:rPr>
              <a:t>oil on canvass</a:t>
            </a:r>
            <a:br>
              <a:rPr lang="en-US" sz="2000" smtClean="0">
                <a:latin typeface="Tempus Sans ITC" pitchFamily="82" charset="0"/>
              </a:rPr>
            </a:br>
            <a:r>
              <a:rPr lang="en-US" sz="2000" smtClean="0">
                <a:latin typeface="Tempus Sans ITC" pitchFamily="82" charset="0"/>
              </a:rPr>
              <a:t>Metropolitan Museum of Art</a:t>
            </a:r>
            <a:br>
              <a:rPr lang="en-US" sz="2000" smtClean="0">
                <a:latin typeface="Tempus Sans ITC" pitchFamily="82" charset="0"/>
              </a:rPr>
            </a:br>
            <a:r>
              <a:rPr lang="en-US" sz="2000" smtClean="0">
                <a:latin typeface="Tempus Sans ITC" pitchFamily="82" charset="0"/>
              </a:rPr>
              <a:t>New York</a:t>
            </a:r>
          </a:p>
        </p:txBody>
      </p:sp>
      <p:pic>
        <p:nvPicPr>
          <p:cNvPr id="7171" name="Picture 3" descr="greco23"/>
          <p:cNvPicPr>
            <a:picLocks noChangeAspect="1" noChangeArrowheads="1"/>
          </p:cNvPicPr>
          <p:nvPr/>
        </p:nvPicPr>
        <p:blipFill>
          <a:blip r:embed="rId3" cstate="print"/>
          <a:srcRect/>
          <a:stretch>
            <a:fillRect/>
          </a:stretch>
        </p:blipFill>
        <p:spPr bwMode="auto">
          <a:xfrm>
            <a:off x="3965575" y="533400"/>
            <a:ext cx="405288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133600" y="5715000"/>
            <a:ext cx="6553200" cy="892175"/>
          </a:xfrm>
          <a:prstGeom prst="rect">
            <a:avLst/>
          </a:prstGeom>
          <a:noFill/>
          <a:ln w="9525">
            <a:noFill/>
            <a:miter lim="800000"/>
            <a:headEnd/>
            <a:tailEnd/>
          </a:ln>
        </p:spPr>
        <p:txBody>
          <a:bodyPr>
            <a:spAutoFit/>
          </a:bodyPr>
          <a:lstStyle/>
          <a:p>
            <a:pPr>
              <a:spcBef>
                <a:spcPts val="500"/>
              </a:spcBef>
              <a:spcAft>
                <a:spcPts val="500"/>
              </a:spcAft>
            </a:pPr>
            <a:r>
              <a:rPr lang="en-US" sz="2000" b="1" i="1">
                <a:solidFill>
                  <a:schemeClr val="tx1"/>
                </a:solidFill>
              </a:rPr>
              <a:t>The Third of May, 1808:</a:t>
            </a:r>
          </a:p>
          <a:p>
            <a:pPr>
              <a:spcBef>
                <a:spcPts val="500"/>
              </a:spcBef>
              <a:spcAft>
                <a:spcPts val="500"/>
              </a:spcAft>
            </a:pPr>
            <a:r>
              <a:rPr lang="en-US" sz="2000" b="1" i="1">
                <a:solidFill>
                  <a:schemeClr val="tx1"/>
                </a:solidFill>
              </a:rPr>
              <a:t> The Execution of the Defenders of Madrid, </a:t>
            </a:r>
            <a:r>
              <a:rPr lang="en-US" sz="2000">
                <a:solidFill>
                  <a:schemeClr val="tx1"/>
                </a:solidFill>
              </a:rPr>
              <a:t> 1814</a:t>
            </a:r>
            <a:endParaRPr lang="en-US" sz="2400">
              <a:solidFill>
                <a:schemeClr val="tx1"/>
              </a:solidFill>
              <a:latin typeface="Times New Roman" pitchFamily="18" charset="0"/>
            </a:endParaRPr>
          </a:p>
        </p:txBody>
      </p:sp>
      <p:pic>
        <p:nvPicPr>
          <p:cNvPr id="62467" name="Picture 3" descr="goya30"/>
          <p:cNvPicPr>
            <a:picLocks noChangeAspect="1" noChangeArrowheads="1"/>
          </p:cNvPicPr>
          <p:nvPr/>
        </p:nvPicPr>
        <p:blipFill>
          <a:blip r:embed="rId3" cstate="print"/>
          <a:srcRect/>
          <a:stretch>
            <a:fillRect/>
          </a:stretch>
        </p:blipFill>
        <p:spPr bwMode="auto">
          <a:xfrm>
            <a:off x="381000" y="381000"/>
            <a:ext cx="6553200" cy="507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goya31"/>
          <p:cNvPicPr>
            <a:picLocks noChangeAspect="1" noChangeArrowheads="1"/>
          </p:cNvPicPr>
          <p:nvPr/>
        </p:nvPicPr>
        <p:blipFill>
          <a:blip r:embed="rId3" cstate="print"/>
          <a:srcRect/>
          <a:stretch>
            <a:fillRect/>
          </a:stretch>
        </p:blipFill>
        <p:spPr bwMode="auto">
          <a:xfrm>
            <a:off x="1066800" y="1371600"/>
            <a:ext cx="6705600" cy="5137150"/>
          </a:xfrm>
          <a:prstGeom prst="rect">
            <a:avLst/>
          </a:prstGeom>
          <a:noFill/>
          <a:ln w="9525">
            <a:noFill/>
            <a:miter lim="800000"/>
            <a:headEnd/>
            <a:tailEnd/>
          </a:ln>
        </p:spPr>
      </p:pic>
      <p:sp>
        <p:nvSpPr>
          <p:cNvPr id="63491" name="Rectangle 3"/>
          <p:cNvSpPr>
            <a:spLocks noChangeArrowheads="1"/>
          </p:cNvSpPr>
          <p:nvPr/>
        </p:nvSpPr>
        <p:spPr bwMode="auto">
          <a:xfrm>
            <a:off x="1371600" y="755650"/>
            <a:ext cx="5672138" cy="460375"/>
          </a:xfrm>
          <a:prstGeom prst="rect">
            <a:avLst/>
          </a:prstGeom>
          <a:noFill/>
          <a:ln w="9525">
            <a:noFill/>
            <a:miter lim="800000"/>
            <a:headEnd/>
            <a:tailEnd/>
          </a:ln>
        </p:spPr>
        <p:txBody>
          <a:bodyPr wrap="none">
            <a:spAutoFit/>
          </a:bodyPr>
          <a:lstStyle/>
          <a:p>
            <a:pPr>
              <a:spcBef>
                <a:spcPts val="500"/>
              </a:spcBef>
              <a:spcAft>
                <a:spcPts val="500"/>
              </a:spcAft>
            </a:pPr>
            <a:r>
              <a:rPr lang="en-US" sz="2000" b="1" i="1">
                <a:solidFill>
                  <a:schemeClr val="tx1"/>
                </a:solidFill>
              </a:rPr>
              <a:t>The Second of May, 1808 at the Puerta del Sol.</a:t>
            </a:r>
            <a:r>
              <a:rPr lang="en-US" sz="2000">
                <a:solidFill>
                  <a:schemeClr val="tx1"/>
                </a:solidFill>
              </a:rPr>
              <a:t> 1814</a:t>
            </a:r>
            <a:endParaRPr lang="en-US" sz="240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638800" y="533400"/>
            <a:ext cx="2960688" cy="1755775"/>
          </a:xfrm>
          <a:prstGeom prst="rect">
            <a:avLst/>
          </a:prstGeom>
          <a:noFill/>
          <a:ln w="9525">
            <a:noFill/>
            <a:miter lim="800000"/>
            <a:headEnd/>
            <a:tailEnd/>
          </a:ln>
        </p:spPr>
        <p:txBody>
          <a:bodyPr wrap="none">
            <a:spAutoFit/>
          </a:bodyPr>
          <a:lstStyle/>
          <a:p>
            <a:pPr algn="ctr">
              <a:spcBef>
                <a:spcPts val="500"/>
              </a:spcBef>
              <a:spcAft>
                <a:spcPts val="500"/>
              </a:spcAft>
            </a:pPr>
            <a:r>
              <a:rPr lang="en-US" sz="2000" b="1" i="1">
                <a:solidFill>
                  <a:schemeClr val="tx1"/>
                </a:solidFill>
              </a:rPr>
              <a:t>The Colossus.</a:t>
            </a:r>
          </a:p>
          <a:p>
            <a:pPr algn="ctr">
              <a:spcBef>
                <a:spcPts val="500"/>
              </a:spcBef>
              <a:spcAft>
                <a:spcPts val="500"/>
              </a:spcAft>
            </a:pPr>
            <a:r>
              <a:rPr lang="en-US" sz="2000">
                <a:solidFill>
                  <a:schemeClr val="tx1"/>
                </a:solidFill>
              </a:rPr>
              <a:t> c. 1810-12. Oil on canvas </a:t>
            </a:r>
          </a:p>
          <a:p>
            <a:pPr algn="ctr">
              <a:spcBef>
                <a:spcPts val="500"/>
              </a:spcBef>
              <a:spcAft>
                <a:spcPts val="500"/>
              </a:spcAft>
            </a:pPr>
            <a:r>
              <a:rPr lang="en-US" sz="2000">
                <a:solidFill>
                  <a:schemeClr val="tx1"/>
                </a:solidFill>
              </a:rPr>
              <a:t>Museo del Prado</a:t>
            </a:r>
          </a:p>
          <a:p>
            <a:pPr algn="ctr">
              <a:spcBef>
                <a:spcPts val="500"/>
              </a:spcBef>
              <a:spcAft>
                <a:spcPts val="500"/>
              </a:spcAft>
            </a:pPr>
            <a:r>
              <a:rPr lang="en-US" sz="2000">
                <a:solidFill>
                  <a:schemeClr val="tx1"/>
                </a:solidFill>
              </a:rPr>
              <a:t> Madrid, Spain.</a:t>
            </a:r>
            <a:endParaRPr lang="en-US" sz="2400">
              <a:solidFill>
                <a:schemeClr val="tx1"/>
              </a:solidFill>
              <a:latin typeface="Times New Roman" pitchFamily="18" charset="0"/>
            </a:endParaRPr>
          </a:p>
        </p:txBody>
      </p:sp>
      <p:pic>
        <p:nvPicPr>
          <p:cNvPr id="57347" name="Picture 3" descr="goya15"/>
          <p:cNvPicPr>
            <a:picLocks noChangeAspect="1" noChangeArrowheads="1"/>
          </p:cNvPicPr>
          <p:nvPr/>
        </p:nvPicPr>
        <p:blipFill>
          <a:blip r:embed="rId3" cstate="print"/>
          <a:srcRect/>
          <a:stretch>
            <a:fillRect/>
          </a:stretch>
        </p:blipFill>
        <p:spPr bwMode="auto">
          <a:xfrm>
            <a:off x="228600" y="228600"/>
            <a:ext cx="5159375" cy="6019800"/>
          </a:xfrm>
          <a:prstGeom prst="rect">
            <a:avLst/>
          </a:prstGeom>
          <a:noFill/>
          <a:ln w="9525">
            <a:noFill/>
            <a:miter lim="800000"/>
            <a:headEnd/>
            <a:tailEnd/>
          </a:ln>
        </p:spPr>
      </p:pic>
      <p:sp>
        <p:nvSpPr>
          <p:cNvPr id="57348" name="Rectangle 4"/>
          <p:cNvSpPr>
            <a:spLocks noChangeArrowheads="1"/>
          </p:cNvSpPr>
          <p:nvPr/>
        </p:nvSpPr>
        <p:spPr bwMode="auto">
          <a:xfrm>
            <a:off x="4419600" y="6337300"/>
            <a:ext cx="4502150" cy="520700"/>
          </a:xfrm>
          <a:prstGeom prst="rect">
            <a:avLst/>
          </a:prstGeom>
          <a:noFill/>
          <a:ln w="9525">
            <a:noFill/>
            <a:miter lim="800000"/>
            <a:headEnd/>
            <a:tailEnd/>
          </a:ln>
        </p:spPr>
        <p:txBody>
          <a:bodyPr wrap="none">
            <a:spAutoFit/>
          </a:bodyPr>
          <a:lstStyle/>
          <a:p>
            <a:pPr>
              <a:spcBef>
                <a:spcPts val="500"/>
              </a:spcBef>
              <a:spcAft>
                <a:spcPts val="500"/>
              </a:spcAft>
            </a:pPr>
            <a:r>
              <a:rPr lang="en-US" sz="1600" b="1" i="1">
                <a:solidFill>
                  <a:schemeClr val="tx1"/>
                </a:solidFill>
              </a:rPr>
              <a:t>Saturn Devouring One of His Chidren.</a:t>
            </a:r>
            <a:r>
              <a:rPr lang="en-US" sz="1600">
                <a:solidFill>
                  <a:schemeClr val="tx1"/>
                </a:solidFill>
              </a:rPr>
              <a:t> c. 1820-23</a:t>
            </a:r>
            <a:r>
              <a:rPr lang="en-US" sz="2400">
                <a:solidFill>
                  <a:schemeClr val="tx1"/>
                </a:solidFill>
                <a:latin typeface="Times New Roman" pitchFamily="18" charset="0"/>
              </a:rPr>
              <a:t>.</a:t>
            </a:r>
          </a:p>
        </p:txBody>
      </p:sp>
      <p:pic>
        <p:nvPicPr>
          <p:cNvPr id="57349" name="Picture 5" descr="goya19"/>
          <p:cNvPicPr>
            <a:picLocks noChangeAspect="1" noChangeArrowheads="1"/>
          </p:cNvPicPr>
          <p:nvPr/>
        </p:nvPicPr>
        <p:blipFill>
          <a:blip r:embed="rId4" cstate="print"/>
          <a:srcRect/>
          <a:stretch>
            <a:fillRect/>
          </a:stretch>
        </p:blipFill>
        <p:spPr bwMode="auto">
          <a:xfrm>
            <a:off x="6553200" y="2362200"/>
            <a:ext cx="2176463" cy="389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1143000"/>
            <a:ext cx="3505200" cy="1828800"/>
          </a:xfrm>
        </p:spPr>
        <p:txBody>
          <a:bodyPr/>
          <a:lstStyle/>
          <a:p>
            <a:r>
              <a:rPr lang="en-US" sz="2400" smtClean="0">
                <a:solidFill>
                  <a:schemeClr val="tx1"/>
                </a:solidFill>
                <a:latin typeface="Tempus Sans ITC" pitchFamily="82" charset="0"/>
              </a:rPr>
              <a:t>St. Louis: King of France</a:t>
            </a:r>
            <a:br>
              <a:rPr lang="en-US" sz="2400" smtClean="0">
                <a:solidFill>
                  <a:schemeClr val="tx1"/>
                </a:solidFill>
                <a:latin typeface="Tempus Sans ITC" pitchFamily="82" charset="0"/>
              </a:rPr>
            </a:br>
            <a:r>
              <a:rPr lang="en-US" sz="2400" smtClean="0">
                <a:solidFill>
                  <a:schemeClr val="tx1"/>
                </a:solidFill>
                <a:latin typeface="Tempus Sans ITC" pitchFamily="82" charset="0"/>
              </a:rPr>
              <a:t>approx. 1586-94</a:t>
            </a:r>
            <a:br>
              <a:rPr lang="en-US" sz="2400" smtClean="0">
                <a:solidFill>
                  <a:schemeClr val="tx1"/>
                </a:solidFill>
                <a:latin typeface="Tempus Sans ITC" pitchFamily="82" charset="0"/>
              </a:rPr>
            </a:br>
            <a:r>
              <a:rPr lang="en-US" sz="2400" smtClean="0">
                <a:solidFill>
                  <a:schemeClr val="tx1"/>
                </a:solidFill>
                <a:latin typeface="Tempus Sans ITC" pitchFamily="82" charset="0"/>
              </a:rPr>
              <a:t> Musée du Louvre, Paris</a:t>
            </a:r>
            <a:br>
              <a:rPr lang="en-US" sz="2400" smtClean="0">
                <a:solidFill>
                  <a:schemeClr val="tx1"/>
                </a:solidFill>
                <a:latin typeface="Tempus Sans ITC" pitchFamily="82" charset="0"/>
              </a:rPr>
            </a:br>
            <a:endParaRPr lang="en-US" smtClean="0">
              <a:solidFill>
                <a:schemeClr val="tx1"/>
              </a:solidFill>
            </a:endParaRPr>
          </a:p>
        </p:txBody>
      </p:sp>
      <p:pic>
        <p:nvPicPr>
          <p:cNvPr id="8195" name="Picture 3" descr="greco13"/>
          <p:cNvPicPr>
            <a:picLocks noChangeAspect="1" noChangeArrowheads="1"/>
          </p:cNvPicPr>
          <p:nvPr/>
        </p:nvPicPr>
        <p:blipFill>
          <a:blip r:embed="rId3" cstate="print"/>
          <a:srcRect/>
          <a:stretch>
            <a:fillRect/>
          </a:stretch>
        </p:blipFill>
        <p:spPr bwMode="auto">
          <a:xfrm>
            <a:off x="4114800" y="457200"/>
            <a:ext cx="475297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676400"/>
            <a:ext cx="4419600" cy="3657600"/>
          </a:xfrm>
        </p:spPr>
        <p:txBody>
          <a:bodyPr/>
          <a:lstStyle/>
          <a:p>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Portrait of a Cardinal,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oil on canvas</a:t>
            </a:r>
            <a:br>
              <a:rPr lang="en-US" sz="2000" smtClean="0">
                <a:solidFill>
                  <a:schemeClr val="tx1"/>
                </a:solidFill>
                <a:latin typeface="Tempus Sans ITC" pitchFamily="82" charset="0"/>
              </a:rPr>
            </a:br>
            <a:r>
              <a:rPr lang="en-US" sz="2000" smtClean="0">
                <a:solidFill>
                  <a:schemeClr val="tx1"/>
                </a:solidFill>
                <a:latin typeface="Tempus Sans ITC" pitchFamily="82" charset="0"/>
              </a:rPr>
              <a:t>The Metropolitan Museum of Art</a:t>
            </a:r>
            <a:br>
              <a:rPr lang="en-US" sz="2000" smtClean="0">
                <a:solidFill>
                  <a:schemeClr val="tx1"/>
                </a:solidFill>
                <a:latin typeface="Tempus Sans ITC" pitchFamily="82" charset="0"/>
              </a:rPr>
            </a:br>
            <a:r>
              <a:rPr lang="en-US" sz="2000" smtClean="0">
                <a:solidFill>
                  <a:schemeClr val="tx1"/>
                </a:solidFill>
                <a:latin typeface="Tempus Sans ITC" pitchFamily="82" charset="0"/>
              </a:rPr>
              <a:t> New York</a:t>
            </a:r>
            <a:r>
              <a:rPr lang="en-US" smtClean="0">
                <a:solidFill>
                  <a:schemeClr val="tx1"/>
                </a:solidFill>
              </a:rPr>
              <a:t/>
            </a:r>
            <a:br>
              <a:rPr lang="en-US" smtClean="0">
                <a:solidFill>
                  <a:schemeClr val="tx1"/>
                </a:solidFill>
              </a:rPr>
            </a:br>
            <a:endParaRPr lang="en-US" smtClean="0">
              <a:solidFill>
                <a:schemeClr val="tx1"/>
              </a:solidFill>
            </a:endParaRPr>
          </a:p>
        </p:txBody>
      </p:sp>
      <p:pic>
        <p:nvPicPr>
          <p:cNvPr id="9219" name="Picture 3" descr="greco22"/>
          <p:cNvPicPr>
            <a:picLocks noChangeAspect="1" noChangeArrowheads="1"/>
          </p:cNvPicPr>
          <p:nvPr/>
        </p:nvPicPr>
        <p:blipFill>
          <a:blip r:embed="rId3" cstate="print"/>
          <a:srcRect/>
          <a:stretch>
            <a:fillRect/>
          </a:stretch>
        </p:blipFill>
        <p:spPr bwMode="auto">
          <a:xfrm>
            <a:off x="5105400" y="381000"/>
            <a:ext cx="3598863"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4191000"/>
            <a:ext cx="5257800" cy="2286000"/>
          </a:xfrm>
        </p:spPr>
        <p:txBody>
          <a:bodyPr/>
          <a:lstStyle/>
          <a:p>
            <a:r>
              <a:rPr lang="en-US" sz="2400" smtClean="0">
                <a:latin typeface="Tempus Sans ITC" pitchFamily="82" charset="0"/>
              </a:rPr>
              <a:t>Lady with a Fur</a:t>
            </a:r>
            <a:br>
              <a:rPr lang="en-US" sz="2400" smtClean="0">
                <a:latin typeface="Tempus Sans ITC" pitchFamily="82" charset="0"/>
              </a:rPr>
            </a:br>
            <a:r>
              <a:rPr lang="en-US" sz="2000" smtClean="0">
                <a:solidFill>
                  <a:srgbClr val="808080"/>
                </a:solidFill>
                <a:latin typeface="Tempus Sans ITC" pitchFamily="82" charset="0"/>
              </a:rPr>
              <a:t>It is supposed that this is a portrait</a:t>
            </a:r>
            <a:br>
              <a:rPr lang="en-US" sz="2000" smtClean="0">
                <a:solidFill>
                  <a:srgbClr val="808080"/>
                </a:solidFill>
                <a:latin typeface="Tempus Sans ITC" pitchFamily="82" charset="0"/>
              </a:rPr>
            </a:br>
            <a:r>
              <a:rPr lang="en-US" sz="2000" smtClean="0">
                <a:solidFill>
                  <a:srgbClr val="808080"/>
                </a:solidFill>
                <a:latin typeface="Tempus Sans ITC" pitchFamily="82" charset="0"/>
              </a:rPr>
              <a:t> of Jerónima de las Cuevas,</a:t>
            </a:r>
            <a:br>
              <a:rPr lang="en-US" sz="2000" smtClean="0">
                <a:solidFill>
                  <a:srgbClr val="808080"/>
                </a:solidFill>
                <a:latin typeface="Tempus Sans ITC" pitchFamily="82" charset="0"/>
              </a:rPr>
            </a:br>
            <a:r>
              <a:rPr lang="en-US" sz="2000" smtClean="0">
                <a:solidFill>
                  <a:srgbClr val="808080"/>
                </a:solidFill>
                <a:latin typeface="Tempus Sans ITC" pitchFamily="82" charset="0"/>
              </a:rPr>
              <a:t> his common-law-wife and the mother of his son.</a:t>
            </a:r>
            <a:r>
              <a:rPr lang="en-US" sz="2000" smtClean="0">
                <a:solidFill>
                  <a:schemeClr val="tx1"/>
                </a:solidFill>
                <a:latin typeface="Tempus Sans ITC" pitchFamily="82" charset="0"/>
              </a:rPr>
              <a:t/>
            </a:r>
            <a:br>
              <a:rPr lang="en-US" sz="2000" smtClean="0">
                <a:solidFill>
                  <a:schemeClr val="tx1"/>
                </a:solidFill>
                <a:latin typeface="Tempus Sans ITC" pitchFamily="82" charset="0"/>
              </a:rPr>
            </a:br>
            <a:r>
              <a:rPr lang="en-US" sz="2000" smtClean="0">
                <a:solidFill>
                  <a:schemeClr val="tx1"/>
                </a:solidFill>
                <a:latin typeface="Tempus Sans ITC" pitchFamily="82" charset="0"/>
              </a:rPr>
              <a:t>1580</a:t>
            </a:r>
            <a:endParaRPr lang="en-US" smtClean="0">
              <a:solidFill>
                <a:schemeClr val="tx1"/>
              </a:solidFill>
            </a:endParaRPr>
          </a:p>
        </p:txBody>
      </p:sp>
      <p:pic>
        <p:nvPicPr>
          <p:cNvPr id="10243" name="Picture 3" descr="greco7"/>
          <p:cNvPicPr>
            <a:picLocks noChangeAspect="1" noChangeArrowheads="1"/>
          </p:cNvPicPr>
          <p:nvPr/>
        </p:nvPicPr>
        <p:blipFill>
          <a:blip r:embed="rId3" cstate="print"/>
          <a:srcRect/>
          <a:stretch>
            <a:fillRect/>
          </a:stretch>
        </p:blipFill>
        <p:spPr bwMode="auto">
          <a:xfrm>
            <a:off x="4943475" y="228600"/>
            <a:ext cx="39227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empus Sans ITC" pitchFamily="8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1047</Words>
  <Application>Microsoft Office PowerPoint</Application>
  <PresentationFormat>On-screen Show (4:3)</PresentationFormat>
  <Paragraphs>254</Paragraphs>
  <Slides>62</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Tempus Sans ITC</vt:lpstr>
      <vt:lpstr>Arial</vt:lpstr>
      <vt:lpstr>Times New Roman</vt:lpstr>
      <vt:lpstr>CAC Futura Casual</vt:lpstr>
      <vt:lpstr>Default Design</vt:lpstr>
      <vt:lpstr>Slide 1</vt:lpstr>
      <vt:lpstr>Slide 2</vt:lpstr>
      <vt:lpstr>Subject of paintings</vt:lpstr>
      <vt:lpstr>Characteristics:</vt:lpstr>
      <vt:lpstr>Christ Driving the Traders from the Temple National Gallery at London. </vt:lpstr>
      <vt:lpstr>Saint Jerome as Cardinal oil on canvass Metropolitan Museum of Art New York</vt:lpstr>
      <vt:lpstr>St. Louis: King of France approx. 1586-94  Musée du Louvre, Paris </vt:lpstr>
      <vt:lpstr>  Portrait of a Cardinal,  oil on canvas The Metropolitan Museum of Art  New York </vt:lpstr>
      <vt:lpstr>Lady with a Fur It is supposed that this is a portrait  of Jerónima de las Cuevas,  his common-law-wife and the mother of his son. 1580</vt:lpstr>
      <vt:lpstr>Self Portrait 1604 Metropolitan  Museum of Art New York</vt:lpstr>
      <vt:lpstr>   Portrait of the Artist's Son Jorge Manuel c. 1603 Oil on canvas Museo Provincial, Seville  </vt:lpstr>
      <vt:lpstr>Portrait of a Lady 1594-1601,  Philadelphia Museum of Art </vt:lpstr>
      <vt:lpstr>The Virgin Mary, 1604</vt:lpstr>
      <vt:lpstr> Christ Carrying the Cross  1600-05 Oil on canvas Museo del Prado, Madrid  </vt:lpstr>
      <vt:lpstr>The Trinity, 1577-79, oil on canvas, Museo del Prado, Madrid. </vt:lpstr>
      <vt:lpstr>Slide 16</vt:lpstr>
      <vt:lpstr>The Disrobing Of Christ 1583, canvass Pinakothec at Munich</vt:lpstr>
      <vt:lpstr>        Virgin and Child with St. Martina and St. Agnes 1597-99 National Gallery of Art, Washington  </vt:lpstr>
      <vt:lpstr>The Holy Family 1592</vt:lpstr>
      <vt:lpstr>Obras  Maestras</vt:lpstr>
      <vt:lpstr>Slide 21</vt:lpstr>
      <vt:lpstr>The Baptism of Christ 1614  </vt:lpstr>
      <vt:lpstr>The Repentant Peter 1611</vt:lpstr>
      <vt:lpstr>Vista del Toledo  View of Toledo 1597, MET NYC</vt:lpstr>
      <vt:lpstr>Diego Velazquez      1599-1660</vt:lpstr>
      <vt:lpstr>Subjects</vt:lpstr>
      <vt:lpstr>Characteristics</vt:lpstr>
      <vt:lpstr>Philip IV 1624 Museo Del Prado</vt:lpstr>
      <vt:lpstr>Infante Don Carlos 1626 Museo del Prado</vt:lpstr>
      <vt:lpstr>Doña Maria de Austria Queen of Hungary  1630</vt:lpstr>
      <vt:lpstr>Slide 31</vt:lpstr>
      <vt:lpstr>Slide 32</vt:lpstr>
      <vt:lpstr>    The Count-Duke of Olivares on Horseback, 1634 Oil on canvas, Museo del Prado, Madrid  </vt:lpstr>
      <vt:lpstr>    Cardinale Infante Ferdinand of Austria as Hunter 1632-36, Oil on canvas Museo del Prado, Madrid  </vt:lpstr>
      <vt:lpstr>  Pablo de Valladolid c. 1635, oil on canvas Museo del Prado, Madrid </vt:lpstr>
      <vt:lpstr>The Dwarf Don Juan Calabazas, called Calabacillas c. 1639, Oil on canvas Museo del Prado, Madrid </vt:lpstr>
      <vt:lpstr> The Dwarf Sebastian de Morra c. 1645, Oil on canvas Museo del Prado, Madrid </vt:lpstr>
      <vt:lpstr>  Prince Baltasar Carlos with a Dwarf 1631 Oil on canvas Museum of Fine Arts  Boston </vt:lpstr>
      <vt:lpstr> The Needlewoman c. 1640, Oil on canvas National Gallery of Art, Washington </vt:lpstr>
      <vt:lpstr> Mars, God of War 1640, Oil on canvas Museo del Prado, Madrid </vt:lpstr>
      <vt:lpstr>  Christ on the Cross 1632 Museo del Prado Madrid </vt:lpstr>
      <vt:lpstr>The Adoration of the Magi 1619 Museo del Prado, Madrid</vt:lpstr>
      <vt:lpstr>Slide 43</vt:lpstr>
      <vt:lpstr> The Surrender of Breda (Las Lanzas), before 1635 Oil on canvas, Museo del Prado, Madrid </vt:lpstr>
      <vt:lpstr>Slide 45</vt:lpstr>
      <vt:lpstr>Slide 46</vt:lpstr>
      <vt:lpstr>Subjects</vt:lpstr>
      <vt:lpstr>Characteristics</vt:lpstr>
      <vt:lpstr>Slide 49</vt:lpstr>
      <vt:lpstr>Slide 50</vt:lpstr>
      <vt:lpstr>Slide 51</vt:lpstr>
      <vt:lpstr>Slide 52</vt:lpstr>
      <vt:lpstr>Slide 53</vt:lpstr>
      <vt:lpstr>Slide 54</vt:lpstr>
      <vt:lpstr>Slide 55</vt:lpstr>
      <vt:lpstr>Slide 56</vt:lpstr>
      <vt:lpstr>Slide 57</vt:lpstr>
      <vt:lpstr>Slide 58</vt:lpstr>
      <vt:lpstr>Obras  Maestras</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Kim Inbody</dc:creator>
  <cp:lastModifiedBy>Kim.lewis</cp:lastModifiedBy>
  <cp:revision>126</cp:revision>
  <dcterms:created xsi:type="dcterms:W3CDTF">2003-03-17T20:20:41Z</dcterms:created>
  <dcterms:modified xsi:type="dcterms:W3CDTF">2012-09-11T16:51:53Z</dcterms:modified>
</cp:coreProperties>
</file>