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1369AEA-8F06-4D0F-BD5D-1B5F035426F0}" type="datetimeFigureOut">
              <a:rPr lang="en-US" smtClean="0"/>
              <a:pPr/>
              <a:t>3/5/2013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4E853CF-4EE4-479C-BB3C-E6DF0EEECA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369AEA-8F06-4D0F-BD5D-1B5F035426F0}" type="datetimeFigureOut">
              <a:rPr lang="en-US" smtClean="0"/>
              <a:pPr/>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53CF-4EE4-479C-BB3C-E6DF0EEECA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369AEA-8F06-4D0F-BD5D-1B5F035426F0}" type="datetimeFigureOut">
              <a:rPr lang="en-US" smtClean="0"/>
              <a:pPr/>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53CF-4EE4-479C-BB3C-E6DF0EEECA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1369AEA-8F06-4D0F-BD5D-1B5F035426F0}" type="datetimeFigureOut">
              <a:rPr lang="en-US" smtClean="0"/>
              <a:pPr/>
              <a:t>3/5/2013</a:t>
            </a:fld>
            <a:endParaRPr lang="en-US"/>
          </a:p>
        </p:txBody>
      </p:sp>
      <p:sp>
        <p:nvSpPr>
          <p:cNvPr id="9" name="Slide Number Placeholder 8"/>
          <p:cNvSpPr>
            <a:spLocks noGrp="1"/>
          </p:cNvSpPr>
          <p:nvPr>
            <p:ph type="sldNum" sz="quarter" idx="15"/>
          </p:nvPr>
        </p:nvSpPr>
        <p:spPr/>
        <p:txBody>
          <a:bodyPr rtlCol="0"/>
          <a:lstStyle/>
          <a:p>
            <a:fld id="{24E853CF-4EE4-479C-BB3C-E6DF0EEECA4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1369AEA-8F06-4D0F-BD5D-1B5F035426F0}" type="datetimeFigureOut">
              <a:rPr lang="en-US" smtClean="0"/>
              <a:pPr/>
              <a:t>3/5/2013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4E853CF-4EE4-479C-BB3C-E6DF0EEECA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369AEA-8F06-4D0F-BD5D-1B5F035426F0}" type="datetimeFigureOut">
              <a:rPr lang="en-US" smtClean="0"/>
              <a:pPr/>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53CF-4EE4-479C-BB3C-E6DF0EEECA4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1369AEA-8F06-4D0F-BD5D-1B5F035426F0}" type="datetimeFigureOut">
              <a:rPr lang="en-US" smtClean="0"/>
              <a:pPr/>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853CF-4EE4-479C-BB3C-E6DF0EEECA4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1369AEA-8F06-4D0F-BD5D-1B5F035426F0}" type="datetimeFigureOut">
              <a:rPr lang="en-US" smtClean="0"/>
              <a:pPr/>
              <a:t>3/5/2013</a:t>
            </a:fld>
            <a:endParaRPr lang="en-US"/>
          </a:p>
        </p:txBody>
      </p:sp>
      <p:sp>
        <p:nvSpPr>
          <p:cNvPr id="7" name="Slide Number Placeholder 6"/>
          <p:cNvSpPr>
            <a:spLocks noGrp="1"/>
          </p:cNvSpPr>
          <p:nvPr>
            <p:ph type="sldNum" sz="quarter" idx="11"/>
          </p:nvPr>
        </p:nvSpPr>
        <p:spPr/>
        <p:txBody>
          <a:bodyPr rtlCol="0"/>
          <a:lstStyle/>
          <a:p>
            <a:fld id="{24E853CF-4EE4-479C-BB3C-E6DF0EEECA4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69AEA-8F06-4D0F-BD5D-1B5F035426F0}" type="datetimeFigureOut">
              <a:rPr lang="en-US" smtClean="0"/>
              <a:pPr/>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853CF-4EE4-479C-BB3C-E6DF0EEECA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1369AEA-8F06-4D0F-BD5D-1B5F035426F0}" type="datetimeFigureOut">
              <a:rPr lang="en-US" smtClean="0"/>
              <a:pPr/>
              <a:t>3/5/2013</a:t>
            </a:fld>
            <a:endParaRPr lang="en-US"/>
          </a:p>
        </p:txBody>
      </p:sp>
      <p:sp>
        <p:nvSpPr>
          <p:cNvPr id="22" name="Slide Number Placeholder 21"/>
          <p:cNvSpPr>
            <a:spLocks noGrp="1"/>
          </p:cNvSpPr>
          <p:nvPr>
            <p:ph type="sldNum" sz="quarter" idx="15"/>
          </p:nvPr>
        </p:nvSpPr>
        <p:spPr/>
        <p:txBody>
          <a:bodyPr rtlCol="0"/>
          <a:lstStyle/>
          <a:p>
            <a:fld id="{24E853CF-4EE4-479C-BB3C-E6DF0EEECA4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1369AEA-8F06-4D0F-BD5D-1B5F035426F0}" type="datetimeFigureOut">
              <a:rPr lang="en-US" smtClean="0"/>
              <a:pPr/>
              <a:t>3/5/2013</a:t>
            </a:fld>
            <a:endParaRPr lang="en-US"/>
          </a:p>
        </p:txBody>
      </p:sp>
      <p:sp>
        <p:nvSpPr>
          <p:cNvPr id="18" name="Slide Number Placeholder 17"/>
          <p:cNvSpPr>
            <a:spLocks noGrp="1"/>
          </p:cNvSpPr>
          <p:nvPr>
            <p:ph type="sldNum" sz="quarter" idx="11"/>
          </p:nvPr>
        </p:nvSpPr>
        <p:spPr/>
        <p:txBody>
          <a:bodyPr rtlCol="0"/>
          <a:lstStyle/>
          <a:p>
            <a:fld id="{24E853CF-4EE4-479C-BB3C-E6DF0EEECA4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369AEA-8F06-4D0F-BD5D-1B5F035426F0}" type="datetimeFigureOut">
              <a:rPr lang="en-US" smtClean="0"/>
              <a:pPr/>
              <a:t>3/5/2013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4E853CF-4EE4-479C-BB3C-E6DF0EEECA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venezuelanalysis.com/news/7647" TargetMode="External"/><Relationship Id="rId2" Type="http://schemas.openxmlformats.org/officeDocument/2006/relationships/hyperlink" Target="http://www.greenleft.org.au/node/41495" TargetMode="External"/><Relationship Id="rId1" Type="http://schemas.openxmlformats.org/officeDocument/2006/relationships/slideLayout" Target="../slideLayouts/slideLayout2.xml"/><Relationship Id="rId6" Type="http://schemas.openxmlformats.org/officeDocument/2006/relationships/hyperlink" Target="http://en.wikipedia.org/wiki/Education_in_Venezuela" TargetMode="External"/><Relationship Id="rId5" Type="http://schemas.openxmlformats.org/officeDocument/2006/relationships/hyperlink" Target="http://education.stateuniversity.com/pages/1663/Venezuela-EDUCATIONAL-SYSTEM-OVERVIEW.html" TargetMode="External"/><Relationship Id="rId4" Type="http://schemas.openxmlformats.org/officeDocument/2006/relationships/hyperlink" Target="http://en.wikipedia.org/wiki/Internet_in_Venezuel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venezuela-us.org/2011/02/23/science-and-technology-used-to-satisfy-social-needs-in-venezuela/" TargetMode="External"/><Relationship Id="rId2" Type="http://schemas.openxmlformats.org/officeDocument/2006/relationships/hyperlink" Target="http://en.wikipedia.org/wiki/Sport_in_Venezuela" TargetMode="External"/><Relationship Id="rId1" Type="http://schemas.openxmlformats.org/officeDocument/2006/relationships/slideLayout" Target="../slideLayouts/slideLayout2.xml"/><Relationship Id="rId6" Type="http://schemas.openxmlformats.org/officeDocument/2006/relationships/hyperlink" Target="http://axisoflogic.com/artman/publish/Article_26257.shtml" TargetMode="External"/><Relationship Id="rId5" Type="http://schemas.openxmlformats.org/officeDocument/2006/relationships/hyperlink" Target="http://socyberty.com/education/school-education-in-venezuela-compared-to-the-us/" TargetMode="External"/><Relationship Id="rId4" Type="http://schemas.openxmlformats.org/officeDocument/2006/relationships/hyperlink" Target="http://countrystudies.us/venezuela/19.ht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Venezuela Education</a:t>
            </a:r>
            <a:endParaRPr lang="en-US" dirty="0"/>
          </a:p>
        </p:txBody>
      </p:sp>
      <p:sp>
        <p:nvSpPr>
          <p:cNvPr id="3" name="Subtitle 2"/>
          <p:cNvSpPr>
            <a:spLocks noGrp="1"/>
          </p:cNvSpPr>
          <p:nvPr>
            <p:ph type="subTitle" idx="1"/>
          </p:nvPr>
        </p:nvSpPr>
        <p:spPr/>
        <p:txBody>
          <a:bodyPr>
            <a:normAutofit/>
          </a:bodyPr>
          <a:lstStyle/>
          <a:p>
            <a:r>
              <a:rPr lang="en-US" dirty="0" smtClean="0"/>
              <a:t>By </a:t>
            </a:r>
            <a:r>
              <a:rPr lang="en-US" dirty="0" err="1" smtClean="0"/>
              <a:t>Deeanna</a:t>
            </a:r>
            <a:r>
              <a:rPr lang="en-US" dirty="0" smtClean="0"/>
              <a:t> Welling</a:t>
            </a:r>
          </a:p>
          <a:p>
            <a:endParaRPr lang="en-US"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pic>
        <p:nvPicPr>
          <p:cNvPr id="7" name="Content Placeholder 6" descr="20960_lo.jpg"/>
          <p:cNvPicPr>
            <a:picLocks noGrp="1" noChangeAspect="1"/>
          </p:cNvPicPr>
          <p:nvPr>
            <p:ph sz="quarter" idx="2"/>
          </p:nvPr>
        </p:nvPicPr>
        <p:blipFill>
          <a:blip r:embed="rId2" cstate="print"/>
          <a:stretch>
            <a:fillRect/>
          </a:stretch>
        </p:blipFill>
        <p:spPr>
          <a:xfrm>
            <a:off x="362175" y="2514600"/>
            <a:ext cx="3752625" cy="3810000"/>
          </a:xfrm>
        </p:spPr>
      </p:pic>
      <p:pic>
        <p:nvPicPr>
          <p:cNvPr id="8" name="Content Placeholder 7" descr="zzzzzzzzzzurbe.jpg"/>
          <p:cNvPicPr>
            <a:picLocks noGrp="1" noChangeAspect="1"/>
          </p:cNvPicPr>
          <p:nvPr>
            <p:ph sz="quarter" idx="4"/>
          </p:nvPr>
        </p:nvPicPr>
        <p:blipFill>
          <a:blip r:embed="rId3" cstate="print"/>
          <a:stretch>
            <a:fillRect/>
          </a:stretch>
        </p:blipFill>
        <p:spPr>
          <a:xfrm>
            <a:off x="4198523" y="2514600"/>
            <a:ext cx="3831052" cy="3810000"/>
          </a:xfrm>
        </p:spPr>
      </p:pic>
      <p:sp>
        <p:nvSpPr>
          <p:cNvPr id="5" name="Text Placeholder 4"/>
          <p:cNvSpPr>
            <a:spLocks noGrp="1"/>
          </p:cNvSpPr>
          <p:nvPr>
            <p:ph type="body" sz="quarter" idx="1"/>
          </p:nvPr>
        </p:nvSpPr>
        <p:spPr/>
        <p:txBody>
          <a:bodyPr/>
          <a:lstStyle/>
          <a:p>
            <a:r>
              <a:rPr lang="en-US" dirty="0" smtClean="0"/>
              <a:t>Central University of Venezuela</a:t>
            </a:r>
            <a:endParaRPr lang="en-US" dirty="0"/>
          </a:p>
        </p:txBody>
      </p:sp>
      <p:sp>
        <p:nvSpPr>
          <p:cNvPr id="6" name="Text Placeholder 5"/>
          <p:cNvSpPr>
            <a:spLocks noGrp="1"/>
          </p:cNvSpPr>
          <p:nvPr>
            <p:ph type="body" sz="quarter" idx="3"/>
          </p:nvPr>
        </p:nvSpPr>
        <p:spPr/>
        <p:txBody>
          <a:bodyPr/>
          <a:lstStyle/>
          <a:p>
            <a:r>
              <a:rPr lang="en-US" dirty="0" smtClean="0"/>
              <a:t>Rafael </a:t>
            </a:r>
            <a:r>
              <a:rPr lang="en-US" dirty="0" err="1" smtClean="0"/>
              <a:t>Urdaneta</a:t>
            </a:r>
            <a:r>
              <a:rPr lang="en-US" dirty="0" smtClean="0"/>
              <a:t> University</a:t>
            </a:r>
            <a:endParaRPr lang="en-US"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t>
            </a:r>
            <a:endParaRPr lang="en-US" dirty="0"/>
          </a:p>
        </p:txBody>
      </p:sp>
      <p:pic>
        <p:nvPicPr>
          <p:cNvPr id="7" name="Content Placeholder 6" descr="rome_01.jpg"/>
          <p:cNvPicPr>
            <a:picLocks noGrp="1" noChangeAspect="1"/>
          </p:cNvPicPr>
          <p:nvPr>
            <p:ph sz="quarter" idx="2"/>
          </p:nvPr>
        </p:nvPicPr>
        <p:blipFill>
          <a:blip r:embed="rId2" cstate="print"/>
          <a:stretch>
            <a:fillRect/>
          </a:stretch>
        </p:blipFill>
        <p:spPr>
          <a:xfrm>
            <a:off x="457200" y="2514600"/>
            <a:ext cx="3778576" cy="3657600"/>
          </a:xfrm>
        </p:spPr>
      </p:pic>
      <p:pic>
        <p:nvPicPr>
          <p:cNvPr id="8" name="Content Placeholder 7" descr="1332163137.jpg"/>
          <p:cNvPicPr>
            <a:picLocks noGrp="1" noChangeAspect="1"/>
          </p:cNvPicPr>
          <p:nvPr>
            <p:ph sz="quarter" idx="4"/>
          </p:nvPr>
        </p:nvPicPr>
        <p:blipFill>
          <a:blip r:embed="rId3" cstate="print"/>
          <a:stretch>
            <a:fillRect/>
          </a:stretch>
        </p:blipFill>
        <p:spPr>
          <a:xfrm>
            <a:off x="4343400" y="2514600"/>
            <a:ext cx="3857625" cy="3616523"/>
          </a:xfrm>
        </p:spPr>
      </p:pic>
      <p:sp>
        <p:nvSpPr>
          <p:cNvPr id="5" name="Text Placeholder 4"/>
          <p:cNvSpPr>
            <a:spLocks noGrp="1"/>
          </p:cNvSpPr>
          <p:nvPr>
            <p:ph type="body" sz="quarter" idx="1"/>
          </p:nvPr>
        </p:nvSpPr>
        <p:spPr/>
        <p:txBody>
          <a:bodyPr/>
          <a:lstStyle/>
          <a:p>
            <a:r>
              <a:rPr lang="en-US" dirty="0" smtClean="0"/>
              <a:t>Zulia University</a:t>
            </a:r>
            <a:endParaRPr lang="en-US" dirty="0"/>
          </a:p>
        </p:txBody>
      </p:sp>
      <p:sp>
        <p:nvSpPr>
          <p:cNvPr id="6" name="Text Placeholder 5"/>
          <p:cNvSpPr>
            <a:spLocks noGrp="1"/>
          </p:cNvSpPr>
          <p:nvPr>
            <p:ph type="body" sz="quarter" idx="3"/>
          </p:nvPr>
        </p:nvSpPr>
        <p:spPr/>
        <p:txBody>
          <a:bodyPr/>
          <a:lstStyle/>
          <a:p>
            <a:r>
              <a:rPr lang="en-US" dirty="0" smtClean="0"/>
              <a:t>University of the Andes</a:t>
            </a:r>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t>
            </a:r>
            <a:endParaRPr lang="en-US" dirty="0"/>
          </a:p>
        </p:txBody>
      </p:sp>
      <p:pic>
        <p:nvPicPr>
          <p:cNvPr id="7" name="Content Placeholder 6" descr="rome_01.jpg"/>
          <p:cNvPicPr>
            <a:picLocks noGrp="1" noChangeAspect="1"/>
          </p:cNvPicPr>
          <p:nvPr>
            <p:ph sz="quarter" idx="2"/>
          </p:nvPr>
        </p:nvPicPr>
        <p:blipFill>
          <a:blip r:embed="rId2" cstate="print"/>
          <a:stretch>
            <a:fillRect/>
          </a:stretch>
        </p:blipFill>
        <p:spPr>
          <a:xfrm>
            <a:off x="0" y="1905000"/>
            <a:ext cx="4343400" cy="4953000"/>
          </a:xfrm>
        </p:spPr>
      </p:pic>
      <p:pic>
        <p:nvPicPr>
          <p:cNvPr id="8" name="Content Placeholder 7" descr="imagesCAFWH3SQ.jpg"/>
          <p:cNvPicPr>
            <a:picLocks noGrp="1" noChangeAspect="1"/>
          </p:cNvPicPr>
          <p:nvPr>
            <p:ph sz="quarter" idx="4"/>
          </p:nvPr>
        </p:nvPicPr>
        <p:blipFill>
          <a:blip r:embed="rId3" cstate="print"/>
          <a:stretch>
            <a:fillRect/>
          </a:stretch>
        </p:blipFill>
        <p:spPr>
          <a:xfrm>
            <a:off x="4343400" y="2590800"/>
            <a:ext cx="3592108" cy="3581400"/>
          </a:xfrm>
        </p:spPr>
      </p:pic>
      <p:sp>
        <p:nvSpPr>
          <p:cNvPr id="5" name="Text Placeholder 4"/>
          <p:cNvSpPr>
            <a:spLocks noGrp="1"/>
          </p:cNvSpPr>
          <p:nvPr>
            <p:ph type="body" sz="quarter" idx="1"/>
          </p:nvPr>
        </p:nvSpPr>
        <p:spPr/>
        <p:txBody>
          <a:bodyPr/>
          <a:lstStyle/>
          <a:p>
            <a:r>
              <a:rPr lang="en-US" dirty="0" smtClean="0"/>
              <a:t>Carabobo University in Valencia</a:t>
            </a:r>
            <a:endParaRPr lang="en-US" dirty="0"/>
          </a:p>
        </p:txBody>
      </p:sp>
      <p:sp>
        <p:nvSpPr>
          <p:cNvPr id="6" name="Text Placeholder 5"/>
          <p:cNvSpPr>
            <a:spLocks noGrp="1"/>
          </p:cNvSpPr>
          <p:nvPr>
            <p:ph type="body" sz="quarter" idx="3"/>
          </p:nvPr>
        </p:nvSpPr>
        <p:spPr/>
        <p:txBody>
          <a:bodyPr/>
          <a:lstStyle/>
          <a:p>
            <a:r>
              <a:rPr lang="en-US" dirty="0" smtClean="0"/>
              <a:t> Eastern University (Universidad de </a:t>
            </a:r>
            <a:r>
              <a:rPr lang="en-US" dirty="0" err="1" smtClean="0"/>
              <a:t>Oriente</a:t>
            </a:r>
            <a:r>
              <a:rPr lang="en-US" dirty="0" smtClean="0"/>
              <a:t>) </a:t>
            </a:r>
            <a:endParaRPr lang="en-US" dirty="0"/>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014405" y="2566607"/>
            <a:ext cx="6324602" cy="1800987"/>
          </a:xfrm>
        </p:spPr>
        <p:txBody>
          <a:bodyPr>
            <a:normAutofit/>
          </a:bodyPr>
          <a:lstStyle/>
          <a:p>
            <a:r>
              <a:rPr lang="en-US" dirty="0" smtClean="0"/>
              <a:t>Midwestern University (Universidad Centro- Occidental) </a:t>
            </a:r>
            <a:endParaRPr lang="en-US" dirty="0"/>
          </a:p>
        </p:txBody>
      </p:sp>
      <p:pic>
        <p:nvPicPr>
          <p:cNvPr id="5" name="Picture Placeholder 4" descr="213020_220200895742AM_pic.jpg"/>
          <p:cNvPicPr>
            <a:picLocks noGrp="1" noChangeAspect="1"/>
          </p:cNvPicPr>
          <p:nvPr>
            <p:ph type="pic" idx="1"/>
          </p:nvPr>
        </p:nvPicPr>
        <p:blipFill>
          <a:blip r:embed="rId2" cstate="print"/>
          <a:srcRect l="17857" t="5952" r="18849" b="5952"/>
          <a:stretch>
            <a:fillRect/>
          </a:stretch>
        </p:blipFill>
        <p:spPr>
          <a:xfrm>
            <a:off x="152400" y="609600"/>
            <a:ext cx="5867400" cy="5638800"/>
          </a:xfrm>
          <a:effectLst>
            <a:glow rad="101600">
              <a:srgbClr val="00B050">
                <a:alpha val="60000"/>
              </a:srgbClr>
            </a:glow>
          </a:effectLst>
        </p:spPr>
      </p:pic>
      <p:sp>
        <p:nvSpPr>
          <p:cNvPr id="4" name="Text Placeholder 3"/>
          <p:cNvSpPr>
            <a:spLocks noGrp="1"/>
          </p:cNvSpPr>
          <p:nvPr>
            <p:ph type="body" sz="half" idx="2"/>
          </p:nvPr>
        </p:nvSpPr>
        <p:spPr/>
        <p:txBody>
          <a:bodyPr/>
          <a:lstStyle/>
          <a:p>
            <a:endParaRPr lang="en-US" dirty="0"/>
          </a:p>
        </p:txBody>
      </p:sp>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t>
            </a:r>
            <a:endParaRPr lang="en-US" dirty="0"/>
          </a:p>
        </p:txBody>
      </p:sp>
      <p:sp>
        <p:nvSpPr>
          <p:cNvPr id="3" name="Content Placeholder 2"/>
          <p:cNvSpPr>
            <a:spLocks noGrp="1"/>
          </p:cNvSpPr>
          <p:nvPr>
            <p:ph sz="quarter" idx="1"/>
          </p:nvPr>
        </p:nvSpPr>
        <p:spPr/>
        <p:txBody>
          <a:bodyPr/>
          <a:lstStyle/>
          <a:p>
            <a:pPr lvl="0"/>
            <a:r>
              <a:rPr lang="en-US" dirty="0" smtClean="0"/>
              <a:t>These institutions are grouped in two sub-systems: Institutes and University Colleges, mainly for short courses of study (2 1/2 to 3 years) and Universities, mainly for long courses of study (five or six years), leading to the award of the </a:t>
            </a:r>
            <a:r>
              <a:rPr lang="en-US" b="1" dirty="0" err="1" smtClean="0"/>
              <a:t>Licenciado</a:t>
            </a:r>
            <a:r>
              <a:rPr lang="en-US" dirty="0" smtClean="0"/>
              <a:t> or to an equivalent professional title such as Engineer. </a:t>
            </a:r>
          </a:p>
          <a:p>
            <a:r>
              <a:rPr lang="en-US" dirty="0" smtClean="0"/>
              <a:t>Courses of study are Basic Sciences, Engineering and Technology, Agricultural and Marine Sciences, Health Sciences, Social Sciences, Education, Humanities, Art and Letters, and Military Sciences. </a:t>
            </a:r>
          </a:p>
          <a:p>
            <a:pPr lvl="0"/>
            <a:endParaRPr lang="en-US" dirty="0" smtClean="0"/>
          </a:p>
          <a:p>
            <a:endParaRPr lang="en-US" dirty="0"/>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t>
            </a:r>
            <a:endParaRPr lang="en-US" dirty="0"/>
          </a:p>
        </p:txBody>
      </p:sp>
      <p:sp>
        <p:nvSpPr>
          <p:cNvPr id="3" name="Content Placeholder 2"/>
          <p:cNvSpPr>
            <a:spLocks noGrp="1"/>
          </p:cNvSpPr>
          <p:nvPr>
            <p:ph sz="quarter" idx="1"/>
          </p:nvPr>
        </p:nvSpPr>
        <p:spPr/>
        <p:txBody>
          <a:bodyPr/>
          <a:lstStyle/>
          <a:p>
            <a:pPr lvl="0"/>
            <a:r>
              <a:rPr lang="en-US" dirty="0" smtClean="0"/>
              <a:t>Students generally take a national test before they are selected to a particular university or career. </a:t>
            </a:r>
          </a:p>
          <a:p>
            <a:pPr lvl="0"/>
            <a:r>
              <a:rPr lang="en-US" dirty="0" smtClean="0"/>
              <a:t>Some departments offer independent admission tests beyond the national test, </a:t>
            </a:r>
            <a:r>
              <a:rPr lang="en-US" b="1" dirty="0" err="1" smtClean="0"/>
              <a:t>prueba</a:t>
            </a:r>
            <a:r>
              <a:rPr lang="en-US" b="1" dirty="0" smtClean="0"/>
              <a:t> de </a:t>
            </a:r>
            <a:r>
              <a:rPr lang="en-US" b="1" dirty="0" err="1" smtClean="0"/>
              <a:t>aptitud</a:t>
            </a:r>
            <a:r>
              <a:rPr lang="en-US" b="1" dirty="0" smtClean="0"/>
              <a:t> </a:t>
            </a:r>
            <a:r>
              <a:rPr lang="en-US" b="1" dirty="0" err="1" smtClean="0"/>
              <a:t>académica</a:t>
            </a:r>
            <a:endParaRPr lang="en-US" b="1" dirty="0" smtClean="0"/>
          </a:p>
          <a:p>
            <a:pPr lvl="0"/>
            <a:r>
              <a:rPr lang="en-US" dirty="0" smtClean="0"/>
              <a:t>The grading system is on a scale from 1 to 20. The minimum passing mark is 10, and the maximum is 20.</a:t>
            </a:r>
          </a:p>
          <a:p>
            <a:pPr lvl="0"/>
            <a:r>
              <a:rPr lang="en-US" dirty="0" smtClean="0"/>
              <a:t> Some experimental institutions have a 1 to 5 grading scale, others a 1 to 9 grading scale.</a:t>
            </a:r>
          </a:p>
          <a:p>
            <a:endParaRPr lang="en-US" dirty="0"/>
          </a:p>
        </p:txBody>
      </p:sp>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sz="quarter" idx="1"/>
          </p:nvPr>
        </p:nvSpPr>
        <p:spPr/>
        <p:txBody>
          <a:bodyPr/>
          <a:lstStyle/>
          <a:p>
            <a:pPr lvl="0"/>
            <a:r>
              <a:rPr lang="en-US" dirty="0" smtClean="0"/>
              <a:t>Higher education institutions are traditionally divided into Technical Schools and Universities. </a:t>
            </a:r>
          </a:p>
          <a:p>
            <a:pPr lvl="0"/>
            <a:r>
              <a:rPr lang="en-US" dirty="0" smtClean="0"/>
              <a:t>Technical schools award the student with the tile of </a:t>
            </a:r>
            <a:r>
              <a:rPr lang="en-US" b="1" dirty="0" err="1" smtClean="0"/>
              <a:t>Técnico</a:t>
            </a:r>
            <a:r>
              <a:rPr lang="en-US" b="1" dirty="0" smtClean="0"/>
              <a:t> Superior </a:t>
            </a:r>
            <a:r>
              <a:rPr lang="en-US" b="1" dirty="0" err="1" smtClean="0"/>
              <a:t>Universitario</a:t>
            </a:r>
            <a:r>
              <a:rPr lang="en-US" b="1" dirty="0" smtClean="0"/>
              <a:t> </a:t>
            </a:r>
            <a:r>
              <a:rPr lang="en-US" dirty="0" smtClean="0"/>
              <a:t>or </a:t>
            </a:r>
            <a:r>
              <a:rPr lang="en-US" b="1" dirty="0" err="1" smtClean="0"/>
              <a:t>Licenciado</a:t>
            </a:r>
            <a:r>
              <a:rPr lang="en-US" b="1" dirty="0" smtClean="0"/>
              <a:t> </a:t>
            </a:r>
            <a:r>
              <a:rPr lang="en-US" dirty="0" smtClean="0"/>
              <a:t>after completing a three-year program. </a:t>
            </a:r>
          </a:p>
          <a:p>
            <a:pPr lvl="0"/>
            <a:r>
              <a:rPr lang="en-US" dirty="0" smtClean="0"/>
              <a:t>Universities award the student with the title of </a:t>
            </a:r>
            <a:r>
              <a:rPr lang="en-US" b="1" dirty="0" err="1" smtClean="0"/>
              <a:t>Ingeniero</a:t>
            </a:r>
            <a:r>
              <a:rPr lang="en-US" dirty="0" smtClean="0"/>
              <a:t> after completing a five-year program. </a:t>
            </a:r>
          </a:p>
          <a:p>
            <a:pPr lvl="0"/>
            <a:r>
              <a:rPr lang="en-US" dirty="0" smtClean="0"/>
              <a:t>Some higher education institutions may award </a:t>
            </a:r>
            <a:r>
              <a:rPr lang="en-US" b="1" dirty="0" err="1" smtClean="0"/>
              <a:t>Diplomados</a:t>
            </a:r>
            <a:r>
              <a:rPr lang="en-US" dirty="0" smtClean="0"/>
              <a:t> but the time necessary to obtain one varies.</a:t>
            </a: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Sports </a:t>
            </a:r>
            <a:endParaRPr lang="en-US" dirty="0"/>
          </a:p>
        </p:txBody>
      </p:sp>
      <p:pic>
        <p:nvPicPr>
          <p:cNvPr id="7" name="Content Placeholder 6" descr="201207290334128633036-p2.jpg"/>
          <p:cNvPicPr>
            <a:picLocks noGrp="1" noChangeAspect="1"/>
          </p:cNvPicPr>
          <p:nvPr>
            <p:ph sz="quarter" idx="2"/>
          </p:nvPr>
        </p:nvPicPr>
        <p:blipFill>
          <a:blip r:embed="rId2" cstate="print"/>
          <a:stretch>
            <a:fillRect/>
          </a:stretch>
        </p:blipFill>
        <p:spPr>
          <a:xfrm>
            <a:off x="809625" y="2638425"/>
            <a:ext cx="2952750" cy="3333750"/>
          </a:xfrm>
        </p:spPr>
      </p:pic>
      <p:pic>
        <p:nvPicPr>
          <p:cNvPr id="8" name="Content Placeholder 7" descr="El_Salvador_Venezuela_Soccer_0b3cf-2368.jpg"/>
          <p:cNvPicPr>
            <a:picLocks noGrp="1" noChangeAspect="1"/>
          </p:cNvPicPr>
          <p:nvPr>
            <p:ph sz="quarter" idx="4"/>
          </p:nvPr>
        </p:nvPicPr>
        <p:blipFill>
          <a:blip r:embed="rId3" cstate="print"/>
          <a:stretch>
            <a:fillRect/>
          </a:stretch>
        </p:blipFill>
        <p:spPr>
          <a:xfrm>
            <a:off x="4371975" y="2667000"/>
            <a:ext cx="3657600" cy="3352800"/>
          </a:xfrm>
        </p:spPr>
      </p:pic>
      <p:sp>
        <p:nvSpPr>
          <p:cNvPr id="5" name="Text Placeholder 4"/>
          <p:cNvSpPr>
            <a:spLocks noGrp="1"/>
          </p:cNvSpPr>
          <p:nvPr>
            <p:ph type="body" sz="quarter" idx="1"/>
          </p:nvPr>
        </p:nvSpPr>
        <p:spPr/>
        <p:txBody>
          <a:bodyPr/>
          <a:lstStyle/>
          <a:p>
            <a:r>
              <a:rPr lang="en-US" dirty="0" smtClean="0"/>
              <a:t>College Basketball </a:t>
            </a:r>
            <a:endParaRPr lang="en-US" dirty="0"/>
          </a:p>
        </p:txBody>
      </p:sp>
      <p:sp>
        <p:nvSpPr>
          <p:cNvPr id="6" name="Text Placeholder 5"/>
          <p:cNvSpPr>
            <a:spLocks noGrp="1"/>
          </p:cNvSpPr>
          <p:nvPr>
            <p:ph type="body" sz="quarter" idx="3"/>
          </p:nvPr>
        </p:nvSpPr>
        <p:spPr/>
        <p:txBody>
          <a:bodyPr/>
          <a:lstStyle/>
          <a:p>
            <a:r>
              <a:rPr lang="en-US" dirty="0" smtClean="0"/>
              <a:t>College Soccer</a:t>
            </a:r>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Sports </a:t>
            </a:r>
            <a:endParaRPr lang="en-US" dirty="0"/>
          </a:p>
        </p:txBody>
      </p:sp>
      <p:pic>
        <p:nvPicPr>
          <p:cNvPr id="8" name="Content Placeholder 7" descr="810046.jpg"/>
          <p:cNvPicPr>
            <a:picLocks noGrp="1" noChangeAspect="1"/>
          </p:cNvPicPr>
          <p:nvPr>
            <p:ph sz="quarter" idx="2"/>
          </p:nvPr>
        </p:nvPicPr>
        <p:blipFill>
          <a:blip r:embed="rId2" cstate="print"/>
          <a:stretch>
            <a:fillRect/>
          </a:stretch>
        </p:blipFill>
        <p:spPr>
          <a:xfrm>
            <a:off x="457200" y="2514600"/>
            <a:ext cx="3657600" cy="3810000"/>
          </a:xfrm>
        </p:spPr>
      </p:pic>
      <p:pic>
        <p:nvPicPr>
          <p:cNvPr id="7" name="Content Placeholder 6" descr="imagesCA1RLRCA.jpg"/>
          <p:cNvPicPr>
            <a:picLocks noGrp="1" noChangeAspect="1"/>
          </p:cNvPicPr>
          <p:nvPr>
            <p:ph sz="quarter" idx="4"/>
          </p:nvPr>
        </p:nvPicPr>
        <p:blipFill>
          <a:blip r:embed="rId3" cstate="print"/>
          <a:stretch>
            <a:fillRect/>
          </a:stretch>
        </p:blipFill>
        <p:spPr>
          <a:xfrm>
            <a:off x="4343400" y="2362200"/>
            <a:ext cx="3581400" cy="4096512"/>
          </a:xfrm>
        </p:spPr>
      </p:pic>
      <p:sp>
        <p:nvSpPr>
          <p:cNvPr id="5" name="Text Placeholder 4"/>
          <p:cNvSpPr>
            <a:spLocks noGrp="1"/>
          </p:cNvSpPr>
          <p:nvPr>
            <p:ph type="body" sz="quarter" idx="1"/>
          </p:nvPr>
        </p:nvSpPr>
        <p:spPr/>
        <p:txBody>
          <a:bodyPr/>
          <a:lstStyle/>
          <a:p>
            <a:r>
              <a:rPr lang="en-US" dirty="0" smtClean="0"/>
              <a:t>College Baseball </a:t>
            </a:r>
            <a:endParaRPr lang="en-US" dirty="0"/>
          </a:p>
        </p:txBody>
      </p:sp>
      <p:sp>
        <p:nvSpPr>
          <p:cNvPr id="6" name="Text Placeholder 5"/>
          <p:cNvSpPr>
            <a:spLocks noGrp="1"/>
          </p:cNvSpPr>
          <p:nvPr>
            <p:ph type="body" sz="quarter" idx="3"/>
          </p:nvPr>
        </p:nvSpPr>
        <p:spPr/>
        <p:txBody>
          <a:bodyPr/>
          <a:lstStyle/>
          <a:p>
            <a:r>
              <a:rPr lang="en-US" dirty="0" smtClean="0"/>
              <a:t>College Football</a:t>
            </a: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endParaRPr lang="en-US" dirty="0"/>
          </a:p>
        </p:txBody>
      </p:sp>
      <p:sp>
        <p:nvSpPr>
          <p:cNvPr id="3" name="Content Placeholder 2"/>
          <p:cNvSpPr>
            <a:spLocks noGrp="1"/>
          </p:cNvSpPr>
          <p:nvPr>
            <p:ph sz="quarter" idx="1"/>
          </p:nvPr>
        </p:nvSpPr>
        <p:spPr/>
        <p:txBody>
          <a:bodyPr/>
          <a:lstStyle/>
          <a:p>
            <a:r>
              <a:rPr lang="en-US" dirty="0" smtClean="0"/>
              <a:t>In 2001-2002 the majority of Venezuelans that own private computers do not have any access to the internet.  </a:t>
            </a:r>
          </a:p>
          <a:p>
            <a:r>
              <a:rPr lang="en-US" dirty="0" smtClean="0"/>
              <a:t>In 2004 the government did a survey, and 50.4% said that they rather not have accessibility to the internet, but there is a 28.9% possible future </a:t>
            </a:r>
          </a:p>
          <a:p>
            <a:r>
              <a:rPr lang="en-US" dirty="0" smtClean="0"/>
              <a:t>Internet user, primarily young, educated, and middle-class individuals. </a:t>
            </a:r>
            <a:endParaRPr lang="en-US"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Venezuelan flag </a:t>
            </a:r>
            <a:endParaRPr lang="en-US" dirty="0"/>
          </a:p>
        </p:txBody>
      </p:sp>
      <p:pic>
        <p:nvPicPr>
          <p:cNvPr id="1026" name="Picture 2" descr="http://www.brecorder.com/images/2013/01/Venezuela-Flag.jpg"/>
          <p:cNvPicPr>
            <a:picLocks noGrp="1" noChangeAspect="1" noChangeArrowheads="1"/>
          </p:cNvPicPr>
          <p:nvPr>
            <p:ph type="pic" idx="1"/>
          </p:nvPr>
        </p:nvPicPr>
        <p:blipFill>
          <a:blip r:embed="rId2" cstate="print"/>
          <a:srcRect l="21875" r="21875"/>
          <a:stretch>
            <a:fillRect/>
          </a:stretch>
        </p:blipFill>
        <p:spPr bwMode="auto">
          <a:prstGeom prst="rect">
            <a:avLst/>
          </a:prstGeom>
          <a:ln>
            <a:noFill/>
          </a:ln>
          <a:effectLst>
            <a:glow rad="63500">
              <a:schemeClr val="accent6">
                <a:satMod val="175000"/>
                <a:alpha val="40000"/>
              </a:schemeClr>
            </a:glow>
            <a:outerShdw blurRad="190500" algn="tl" rotWithShape="0">
              <a:srgbClr val="000000">
                <a:alpha val="70000"/>
              </a:srgbClr>
            </a:outerShdw>
          </a:effectLst>
        </p:spPr>
      </p:pic>
      <p:sp>
        <p:nvSpPr>
          <p:cNvPr id="4" name="Text Placeholder 3"/>
          <p:cNvSpPr>
            <a:spLocks noGrp="1"/>
          </p:cNvSpPr>
          <p:nvPr>
            <p:ph type="body" sz="half" idx="2"/>
          </p:nvPr>
        </p:nvSpPr>
        <p:spPr>
          <a:xfrm>
            <a:off x="6765798" y="264794"/>
            <a:ext cx="1616202" cy="6364605"/>
          </a:xfrm>
        </p:spPr>
        <p:txBody>
          <a:bodyPr>
            <a:noAutofit/>
          </a:bodyPr>
          <a:lstStyle/>
          <a:p>
            <a:pPr>
              <a:buFont typeface="Arial" pitchFamily="34" charset="0"/>
              <a:buChar char="•"/>
            </a:pPr>
            <a:r>
              <a:rPr lang="en-US" sz="1600" dirty="0" smtClean="0">
                <a:latin typeface="+mj-lt"/>
              </a:rPr>
              <a:t>The standard of education in Venezuela is among the highest in the region. </a:t>
            </a:r>
          </a:p>
          <a:p>
            <a:pPr>
              <a:buFont typeface="Arial" pitchFamily="34" charset="0"/>
              <a:buChar char="•"/>
            </a:pPr>
            <a:endParaRPr lang="en-US" sz="1600" dirty="0" smtClean="0">
              <a:latin typeface="+mj-lt"/>
            </a:endParaRPr>
          </a:p>
          <a:p>
            <a:pPr>
              <a:buFont typeface="Arial" pitchFamily="34" charset="0"/>
              <a:buChar char="•"/>
            </a:pPr>
            <a:r>
              <a:rPr lang="en-US" sz="1600" dirty="0" smtClean="0">
                <a:latin typeface="+mj-lt"/>
              </a:rPr>
              <a:t>Although the Venezuelan education system is overextended and underfunded, the Venezuelan government remains committed to the idea that every citizen is entitled to a free education.</a:t>
            </a:r>
            <a:endParaRPr lang="en-US" sz="1600" dirty="0">
              <a:latin typeface="+mj-lt"/>
            </a:endParaRPr>
          </a:p>
        </p:txBody>
      </p:sp>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One of the most successful projects is the announcement that Venezuela is expected to produce 1,200,000 </a:t>
            </a:r>
            <a:r>
              <a:rPr lang="en-US" dirty="0" err="1" smtClean="0"/>
              <a:t>Canaima</a:t>
            </a:r>
            <a:r>
              <a:rPr lang="en-US" dirty="0" smtClean="0"/>
              <a:t> computers this year.  </a:t>
            </a:r>
          </a:p>
          <a:p>
            <a:r>
              <a:rPr lang="en-US" dirty="0" smtClean="0"/>
              <a:t>They placed these computers in primary schools, to help kids learn, help with their homework, continue with their studies, and also to train them with the technological skills they need to know for the 21</a:t>
            </a:r>
            <a:r>
              <a:rPr lang="en-US" baseline="30000" dirty="0" smtClean="0"/>
              <a:t>st</a:t>
            </a:r>
            <a:r>
              <a:rPr lang="en-US" dirty="0" smtClean="0"/>
              <a:t> century. </a:t>
            </a:r>
            <a:endParaRPr lang="en-US" dirty="0"/>
          </a:p>
        </p:txBody>
      </p:sp>
      <p:pic>
        <p:nvPicPr>
          <p:cNvPr id="5" name="Content Placeholder 4" descr="rome_01.jpg"/>
          <p:cNvPicPr>
            <a:picLocks noGrp="1" noChangeAspect="1"/>
          </p:cNvPicPr>
          <p:nvPr>
            <p:ph sz="quarter" idx="2"/>
          </p:nvPr>
        </p:nvPicPr>
        <p:blipFill>
          <a:blip r:embed="rId2" cstate="print"/>
          <a:srcRect l="9259" r="16667" b="2778"/>
          <a:stretch>
            <a:fillRect/>
          </a:stretch>
        </p:blipFill>
        <p:spPr>
          <a:xfrm>
            <a:off x="4419600" y="1752600"/>
            <a:ext cx="3810000" cy="3333750"/>
          </a:xfrm>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Technology </a:t>
            </a:r>
            <a:endParaRPr lang="en-US" dirty="0"/>
          </a:p>
        </p:txBody>
      </p:sp>
      <p:sp>
        <p:nvSpPr>
          <p:cNvPr id="11" name="Content Placeholder 10"/>
          <p:cNvSpPr>
            <a:spLocks noGrp="1"/>
          </p:cNvSpPr>
          <p:nvPr>
            <p:ph sz="quarter" idx="1"/>
          </p:nvPr>
        </p:nvSpPr>
        <p:spPr/>
        <p:txBody>
          <a:bodyPr>
            <a:normAutofit fontScale="92500" lnSpcReduction="10000"/>
          </a:bodyPr>
          <a:lstStyle/>
          <a:p>
            <a:r>
              <a:rPr lang="en-US" dirty="0" smtClean="0"/>
              <a:t>The new satellite will first help bring education, communication and medical services to even the most remote areas of the country.</a:t>
            </a:r>
          </a:p>
          <a:p>
            <a:r>
              <a:rPr lang="en-US" dirty="0" smtClean="0"/>
              <a:t> This process led by President Hugo Chavez, who wants to change Venezuela so it can meet its needs of the poor, and uses the technology to improve the lives of the majority of the population that lives near or below the poverty line. </a:t>
            </a:r>
          </a:p>
          <a:p>
            <a:r>
              <a:rPr lang="en-US" dirty="0" smtClean="0"/>
              <a:t>The more popular technological sovereignty among communities become, the growing number of computer opening throughout the country, called "</a:t>
            </a:r>
            <a:r>
              <a:rPr lang="en-US" dirty="0" err="1" smtClean="0"/>
              <a:t>infocentres</a:t>
            </a:r>
            <a:r>
              <a:rPr lang="en-US" dirty="0" smtClean="0"/>
              <a:t>", and they offer local residents a collection of technology-based services, including computer training and access to the internet, plus space for residents to use for community purposes.</a:t>
            </a:r>
          </a:p>
          <a:p>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Satellite! </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descr="201207290334128633036-p2.jpg"/>
          <p:cNvPicPr>
            <a:picLocks noGrp="1" noChangeAspect="1"/>
          </p:cNvPicPr>
          <p:nvPr>
            <p:ph type="pic" idx="1"/>
          </p:nvPr>
        </p:nvPicPr>
        <p:blipFill>
          <a:blip r:embed="rId2" cstate="print"/>
          <a:srcRect l="19960" r="19960"/>
          <a:stretch>
            <a:fillRect/>
          </a:stretch>
        </p:blipFill>
        <p:spPr>
          <a:xfrm>
            <a:off x="304800" y="304800"/>
            <a:ext cx="5562600" cy="6180667"/>
          </a:xfrm>
          <a:prstGeom prst="rect">
            <a:avLst/>
          </a:prstGeom>
          <a:ln>
            <a:noFill/>
          </a:ln>
          <a:effectLst>
            <a:softEdge rad="112500"/>
          </a:effectLst>
        </p:spPr>
      </p:pic>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Words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 Satellite- satellite </a:t>
            </a:r>
          </a:p>
          <a:p>
            <a:r>
              <a:rPr lang="en-US" dirty="0" smtClean="0"/>
              <a:t>Computer-</a:t>
            </a:r>
            <a:r>
              <a:rPr lang="en-US" dirty="0" err="1" smtClean="0"/>
              <a:t>computadora</a:t>
            </a:r>
            <a:endParaRPr lang="en-US" dirty="0" smtClean="0"/>
          </a:p>
          <a:p>
            <a:r>
              <a:rPr lang="en-US" dirty="0" smtClean="0"/>
              <a:t>Technology- </a:t>
            </a:r>
            <a:r>
              <a:rPr lang="en-US" dirty="0" err="1" smtClean="0"/>
              <a:t>tecnología</a:t>
            </a:r>
            <a:r>
              <a:rPr lang="en-US" dirty="0" smtClean="0"/>
              <a:t> </a:t>
            </a:r>
          </a:p>
          <a:p>
            <a:r>
              <a:rPr lang="en-US" dirty="0" smtClean="0"/>
              <a:t>Education- </a:t>
            </a:r>
            <a:r>
              <a:rPr lang="en-US" dirty="0" err="1" smtClean="0"/>
              <a:t>educación</a:t>
            </a:r>
            <a:r>
              <a:rPr lang="en-US" dirty="0" smtClean="0"/>
              <a:t> </a:t>
            </a:r>
          </a:p>
          <a:p>
            <a:pPr lvl="0"/>
            <a:r>
              <a:rPr lang="en-US" dirty="0" err="1" smtClean="0"/>
              <a:t>Licenciado</a:t>
            </a:r>
            <a:r>
              <a:rPr lang="en-US" dirty="0" smtClean="0"/>
              <a:t> - an equivalent professional title such as Engineer. </a:t>
            </a:r>
          </a:p>
          <a:p>
            <a:pPr lvl="0"/>
            <a:r>
              <a:rPr lang="en-US" dirty="0" err="1" smtClean="0"/>
              <a:t>Castellano</a:t>
            </a:r>
            <a:r>
              <a:rPr lang="en-US" b="1" dirty="0" smtClean="0"/>
              <a:t>-</a:t>
            </a:r>
            <a:r>
              <a:rPr lang="en-US" dirty="0" smtClean="0"/>
              <a:t> Castilian</a:t>
            </a:r>
          </a:p>
          <a:p>
            <a:pPr lvl="0"/>
            <a:r>
              <a:rPr lang="en-US" dirty="0" err="1" smtClean="0"/>
              <a:t>Técnico</a:t>
            </a:r>
            <a:r>
              <a:rPr lang="en-US" dirty="0" smtClean="0"/>
              <a:t> Superior </a:t>
            </a:r>
            <a:r>
              <a:rPr lang="en-US" dirty="0" err="1" smtClean="0"/>
              <a:t>Universitario</a:t>
            </a:r>
            <a:r>
              <a:rPr lang="en-US" dirty="0" smtClean="0"/>
              <a:t>- University Higher Technician, to distinguish from Technicians of the Sciences</a:t>
            </a:r>
          </a:p>
          <a:p>
            <a:pPr lvl="0"/>
            <a:r>
              <a:rPr lang="en-US" dirty="0" err="1" smtClean="0"/>
              <a:t>Ingeniero</a:t>
            </a:r>
            <a:r>
              <a:rPr lang="en-US" dirty="0" smtClean="0"/>
              <a:t>- Engineer</a:t>
            </a:r>
          </a:p>
          <a:p>
            <a:pPr lvl="0"/>
            <a:r>
              <a:rPr lang="en-US" dirty="0" err="1" smtClean="0"/>
              <a:t>Diplomados</a:t>
            </a:r>
            <a:r>
              <a:rPr lang="en-US" dirty="0" smtClean="0"/>
              <a:t>- Diploma</a:t>
            </a:r>
          </a:p>
          <a:p>
            <a:pPr lvl="0"/>
            <a:r>
              <a:rPr lang="en-US" dirty="0" err="1" smtClean="0"/>
              <a:t>Prueba</a:t>
            </a:r>
            <a:r>
              <a:rPr lang="en-US" dirty="0" smtClean="0"/>
              <a:t> de </a:t>
            </a:r>
            <a:r>
              <a:rPr lang="en-US" dirty="0" err="1" smtClean="0"/>
              <a:t>Aptitud</a:t>
            </a:r>
            <a:r>
              <a:rPr lang="en-US" dirty="0" smtClean="0"/>
              <a:t> </a:t>
            </a:r>
            <a:r>
              <a:rPr lang="en-US" dirty="0" err="1" smtClean="0"/>
              <a:t>Académica</a:t>
            </a:r>
            <a:r>
              <a:rPr lang="en-US" dirty="0" smtClean="0"/>
              <a:t>- independent admission tests beyond the national test</a:t>
            </a:r>
          </a:p>
          <a:p>
            <a:endParaRPr lang="en-US" dirty="0"/>
          </a:p>
        </p:txBody>
      </p:sp>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a:t>
            </a:r>
            <a:endParaRPr lang="en-US" dirty="0"/>
          </a:p>
        </p:txBody>
      </p:sp>
      <p:sp>
        <p:nvSpPr>
          <p:cNvPr id="3" name="Content Placeholder 2"/>
          <p:cNvSpPr>
            <a:spLocks noGrp="1"/>
          </p:cNvSpPr>
          <p:nvPr>
            <p:ph sz="quarter" idx="1"/>
          </p:nvPr>
        </p:nvSpPr>
        <p:spPr/>
        <p:txBody>
          <a:bodyPr/>
          <a:lstStyle/>
          <a:p>
            <a:r>
              <a:rPr lang="en-US" u="sng" dirty="0" smtClean="0">
                <a:hlinkClick r:id="rId2"/>
              </a:rPr>
              <a:t>http://www.greenleft.org.au/node/41495</a:t>
            </a:r>
            <a:r>
              <a:rPr lang="en-US" dirty="0" smtClean="0"/>
              <a:t> </a:t>
            </a:r>
          </a:p>
          <a:p>
            <a:r>
              <a:rPr lang="en-US" u="sng" dirty="0" smtClean="0">
                <a:hlinkClick r:id="rId3"/>
              </a:rPr>
              <a:t>http://venezuelanalysis.com/news/7647</a:t>
            </a:r>
            <a:endParaRPr lang="en-US" u="sng" dirty="0" smtClean="0"/>
          </a:p>
          <a:p>
            <a:r>
              <a:rPr lang="en-US" u="sng" dirty="0" smtClean="0">
                <a:hlinkClick r:id="rId4"/>
              </a:rPr>
              <a:t>http://en.wikipedia.org/wiki/Internet_in_Venezuela</a:t>
            </a:r>
            <a:endParaRPr lang="en-US" u="sng" dirty="0" smtClean="0"/>
          </a:p>
          <a:p>
            <a:r>
              <a:rPr lang="en-US" u="sng" dirty="0" smtClean="0">
                <a:hlinkClick r:id="rId5"/>
              </a:rPr>
              <a:t>http://education.stateuniversity.com/pages/1663/Venezuela-EDUCATIONAL-SYSTEM-OVERVIEW.html</a:t>
            </a:r>
            <a:r>
              <a:rPr lang="en-US" dirty="0" smtClean="0"/>
              <a:t> </a:t>
            </a:r>
          </a:p>
          <a:p>
            <a:r>
              <a:rPr lang="en-US" u="sng" dirty="0" smtClean="0">
                <a:hlinkClick r:id="rId6"/>
              </a:rPr>
              <a:t>http://en.wikipedia.org/wiki/Education_in_Venezuela</a:t>
            </a:r>
            <a:endParaRPr lang="en-US" u="sng" dirty="0" smtClean="0"/>
          </a:p>
          <a:p>
            <a:r>
              <a:rPr lang="en-US" u="sng" dirty="0" smtClean="0">
                <a:hlinkClick r:id="rId5"/>
              </a:rPr>
              <a:t>http://education.stateuniversity.com/pages/1663/Venezuela-EDUCATIONAL-SYSTEM-OVERVIEW.html</a:t>
            </a:r>
            <a:r>
              <a:rPr lang="en-US" dirty="0" smtClean="0"/>
              <a:t> </a:t>
            </a:r>
            <a:endParaRPr lang="en-US"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Citations </a:t>
            </a:r>
            <a:endParaRPr lang="en-US" dirty="0"/>
          </a:p>
        </p:txBody>
      </p:sp>
      <p:sp>
        <p:nvSpPr>
          <p:cNvPr id="3" name="Content Placeholder 2"/>
          <p:cNvSpPr>
            <a:spLocks noGrp="1"/>
          </p:cNvSpPr>
          <p:nvPr>
            <p:ph sz="quarter" idx="1"/>
          </p:nvPr>
        </p:nvSpPr>
        <p:spPr/>
        <p:txBody>
          <a:bodyPr/>
          <a:lstStyle/>
          <a:p>
            <a:r>
              <a:rPr lang="en-US" u="sng" dirty="0" smtClean="0">
                <a:hlinkClick r:id="rId2"/>
              </a:rPr>
              <a:t>http://en.wikipedia.org/wiki/Sport_in_Venezuela</a:t>
            </a:r>
            <a:r>
              <a:rPr lang="en-US" dirty="0" smtClean="0"/>
              <a:t> </a:t>
            </a:r>
          </a:p>
          <a:p>
            <a:r>
              <a:rPr lang="en-US" u="sng" dirty="0" smtClean="0">
                <a:hlinkClick r:id="rId3"/>
              </a:rPr>
              <a:t>http://venezuela-us.org/2011/02/23/science-and-technology-used-to-satisfy-social-needs-in-venezuela/</a:t>
            </a:r>
            <a:r>
              <a:rPr lang="en-US" dirty="0" smtClean="0"/>
              <a:t> </a:t>
            </a:r>
          </a:p>
          <a:p>
            <a:r>
              <a:rPr lang="en-US" dirty="0" smtClean="0">
                <a:hlinkClick r:id="rId4"/>
              </a:rPr>
              <a:t>http://countrystudies.us/venezuela/19.htm</a:t>
            </a:r>
            <a:endParaRPr lang="en-US" dirty="0" smtClean="0"/>
          </a:p>
          <a:p>
            <a:r>
              <a:rPr lang="en-US" dirty="0" smtClean="0">
                <a:hlinkClick r:id="rId5"/>
              </a:rPr>
              <a:t>http://socyberty.com/education/school-education-in-venezuela-compared-to-the-us/</a:t>
            </a:r>
            <a:endParaRPr lang="en-US" dirty="0" smtClean="0"/>
          </a:p>
          <a:p>
            <a:r>
              <a:rPr lang="en-US" dirty="0" smtClean="0">
                <a:hlinkClick r:id="rId6"/>
              </a:rPr>
              <a:t>http://axisoflogic.com/artman/publish/Article_26257.shtml</a:t>
            </a:r>
            <a:endParaRPr lang="en-US" dirty="0" smtClean="0"/>
          </a:p>
          <a:p>
            <a:r>
              <a:rPr lang="en-US" dirty="0" smtClean="0"/>
              <a:t>Livemocha.com</a:t>
            </a:r>
          </a:p>
          <a:p>
            <a:r>
              <a:rPr lang="en-US" dirty="0" smtClean="0"/>
              <a:t>Google Images </a:t>
            </a:r>
          </a:p>
          <a:p>
            <a:endParaRPr lang="en-US" dirty="0"/>
          </a:p>
        </p:txBody>
      </p:sp>
    </p:spTree>
  </p:cSld>
  <p:clrMapOvr>
    <a:masterClrMapping/>
  </p:clrMapOvr>
  <p:transition>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a:t>
            </a:r>
            <a:r>
              <a:rPr lang="en-US" dirty="0" smtClean="0">
                <a:sym typeface="Wingdings" pitchFamily="2" charset="2"/>
              </a:rPr>
              <a:t></a:t>
            </a:r>
            <a:endParaRPr lang="en-US" dirty="0"/>
          </a:p>
        </p:txBody>
      </p:sp>
      <p:pic>
        <p:nvPicPr>
          <p:cNvPr id="4" name="Content Placeholder 3" descr="untitled.bmp"/>
          <p:cNvPicPr>
            <a:picLocks noGrp="1" noChangeAspect="1"/>
          </p:cNvPicPr>
          <p:nvPr>
            <p:ph sz="quarter" idx="1"/>
          </p:nvPr>
        </p:nvPicPr>
        <p:blipFill>
          <a:blip r:embed="rId2" cstate="print"/>
          <a:stretch>
            <a:fillRect/>
          </a:stretch>
        </p:blipFill>
        <p:spPr>
          <a:xfrm>
            <a:off x="2286000" y="1524000"/>
            <a:ext cx="4724400" cy="4908947"/>
          </a:xfrm>
        </p:spPr>
      </p:pic>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Education </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0"/>
            <a:r>
              <a:rPr lang="en-US" dirty="0" smtClean="0"/>
              <a:t>Venezuela's education system, as measured by the number of schools, teachers, and size of the enrollment,</a:t>
            </a:r>
          </a:p>
          <a:p>
            <a:pPr lvl="0"/>
            <a:r>
              <a:rPr lang="en-US" dirty="0" smtClean="0"/>
              <a:t>Of Venezuelans aged 15 and older, 93.4% can read and write, one of the highest literacy rates in the region. </a:t>
            </a:r>
          </a:p>
          <a:p>
            <a:pPr lvl="0"/>
            <a:r>
              <a:rPr lang="en-US" dirty="0" smtClean="0"/>
              <a:t>The literacy rate in 2003 was estimated to be 93.8% for males and 93.1% for females.</a:t>
            </a:r>
          </a:p>
          <a:p>
            <a:pPr lvl="0"/>
            <a:r>
              <a:rPr lang="en-US" dirty="0" smtClean="0"/>
              <a:t>Public and private schools are subject to supervision by the Ministry of Education, Culture and Sports.</a:t>
            </a:r>
          </a:p>
          <a:p>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Education </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0"/>
            <a:r>
              <a:rPr lang="en-US" dirty="0" smtClean="0"/>
              <a:t>Basic education consisted of nine years of compulsory schooling for children six to fourteen years of age.</a:t>
            </a:r>
          </a:p>
          <a:p>
            <a:r>
              <a:rPr lang="en-US" dirty="0" smtClean="0"/>
              <a:t>Many children under five attend a preschool. </a:t>
            </a:r>
          </a:p>
          <a:p>
            <a:r>
              <a:rPr lang="en-US" dirty="0" smtClean="0"/>
              <a:t>Children are required to attend school from the age of six. </a:t>
            </a:r>
          </a:p>
          <a:p>
            <a:r>
              <a:rPr lang="en-US" dirty="0" smtClean="0"/>
              <a:t>They attend primary school until they are eleven. </a:t>
            </a:r>
          </a:p>
          <a:p>
            <a:r>
              <a:rPr lang="en-US" dirty="0" smtClean="0"/>
              <a:t>They are then promoted to the second level of basic education, where they stay until they are 14 or 15. </a:t>
            </a:r>
          </a:p>
          <a:p>
            <a:r>
              <a:rPr lang="en-US" dirty="0" smtClean="0"/>
              <a:t>Public school students usually attend classes in shifts.</a:t>
            </a:r>
          </a:p>
          <a:p>
            <a:pPr lvl="0"/>
            <a:endParaRPr lang="en-US" dirty="0" smtClean="0"/>
          </a:p>
          <a:p>
            <a:endParaRPr lang="en-US" dirty="0"/>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Education </a:t>
            </a:r>
            <a:endParaRPr lang="en-US" dirty="0">
              <a:solidFill>
                <a:schemeClr val="tx1"/>
              </a:solidFill>
            </a:endParaRPr>
          </a:p>
        </p:txBody>
      </p:sp>
      <p:sp>
        <p:nvSpPr>
          <p:cNvPr id="3" name="Content Placeholder 2"/>
          <p:cNvSpPr>
            <a:spLocks noGrp="1"/>
          </p:cNvSpPr>
          <p:nvPr>
            <p:ph sz="quarter" idx="1"/>
          </p:nvPr>
        </p:nvSpPr>
        <p:spPr/>
        <p:txBody>
          <a:bodyPr>
            <a:normAutofit lnSpcReduction="10000"/>
          </a:bodyPr>
          <a:lstStyle/>
          <a:p>
            <a:pPr lvl="0"/>
            <a:r>
              <a:rPr lang="en-US" dirty="0" smtClean="0"/>
              <a:t>Nine years of education are compulsory education. </a:t>
            </a:r>
          </a:p>
          <a:p>
            <a:pPr lvl="0"/>
            <a:r>
              <a:rPr lang="en-US" dirty="0" smtClean="0"/>
              <a:t>The school year extends from September to June-July. </a:t>
            </a:r>
          </a:p>
          <a:p>
            <a:r>
              <a:rPr lang="en-US" dirty="0" smtClean="0"/>
              <a:t> Some go to school from early in the morning until about 1:30pm and others attend from early afternoon until about </a:t>
            </a:r>
            <a:r>
              <a:rPr lang="en-US" smtClean="0"/>
              <a:t>6:00pm.</a:t>
            </a:r>
            <a:endParaRPr lang="en-US" dirty="0" smtClean="0"/>
          </a:p>
          <a:p>
            <a:pPr lvl="0"/>
            <a:r>
              <a:rPr lang="en-US" dirty="0" smtClean="0"/>
              <a:t>The student population and the education budget have increased, but many children do not attend school because of poverty.</a:t>
            </a:r>
          </a:p>
          <a:p>
            <a:r>
              <a:rPr lang="en-US" dirty="0" smtClean="0"/>
              <a:t>Although education is mandatory for children, some poor children do not attend school because they must work to support their families.</a:t>
            </a:r>
          </a:p>
          <a:p>
            <a:pPr lvl="0"/>
            <a:endParaRPr lang="en-US" dirty="0" smtClean="0"/>
          </a:p>
          <a:p>
            <a:endParaRPr lang="en-US" dirty="0"/>
          </a:p>
        </p:txBody>
      </p:sp>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Education </a:t>
            </a:r>
            <a:endParaRPr lang="en-US" dirty="0">
              <a:solidFill>
                <a:schemeClr val="tx1"/>
              </a:solidFill>
            </a:endParaRPr>
          </a:p>
        </p:txBody>
      </p:sp>
      <p:sp>
        <p:nvSpPr>
          <p:cNvPr id="3" name="Content Placeholder 2"/>
          <p:cNvSpPr>
            <a:spLocks noGrp="1"/>
          </p:cNvSpPr>
          <p:nvPr>
            <p:ph sz="quarter" idx="1"/>
          </p:nvPr>
        </p:nvSpPr>
        <p:spPr/>
        <p:txBody>
          <a:bodyPr>
            <a:normAutofit fontScale="85000" lnSpcReduction="20000"/>
          </a:bodyPr>
          <a:lstStyle/>
          <a:p>
            <a:pPr lvl="0"/>
            <a:r>
              <a:rPr lang="en-US" dirty="0" smtClean="0"/>
              <a:t>All schoolchildren wear uniforms. </a:t>
            </a:r>
          </a:p>
          <a:p>
            <a:r>
              <a:rPr lang="en-US" dirty="0" smtClean="0"/>
              <a:t>They are forced to wear uniforms, because Venezuelans believe that it will improve academic performance and student attitudes.</a:t>
            </a:r>
          </a:p>
          <a:p>
            <a:r>
              <a:rPr lang="en-US" dirty="0" smtClean="0"/>
              <a:t> Each school in Venezuela has to have a uniform with its respective symbol and flag. </a:t>
            </a:r>
          </a:p>
          <a:p>
            <a:r>
              <a:rPr lang="en-US" dirty="0" smtClean="0"/>
              <a:t>Students who don’t wear the correct uniform are asked to go home and change. </a:t>
            </a:r>
          </a:p>
        </p:txBody>
      </p:sp>
      <p:pic>
        <p:nvPicPr>
          <p:cNvPr id="5" name="Content Placeholder 4" descr="1332163137.jpg"/>
          <p:cNvPicPr>
            <a:picLocks noGrp="1" noChangeAspect="1"/>
          </p:cNvPicPr>
          <p:nvPr>
            <p:ph sz="quarter" idx="2"/>
          </p:nvPr>
        </p:nvPicPr>
        <p:blipFill>
          <a:blip r:embed="rId2" cstate="print"/>
          <a:stretch>
            <a:fillRect/>
          </a:stretch>
        </p:blipFill>
        <p:spPr>
          <a:xfrm>
            <a:off x="4114800" y="1143000"/>
            <a:ext cx="4419599" cy="4419600"/>
          </a:xfr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Education </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A good example I have found would be that, in kindergarten, kids have to wear a red shirt with blue pants, in middle school they have to wear white shirts with dark blue pants, and in high school, students have to wear dark blue pants with a sky blue shirt or beige shirt. </a:t>
            </a:r>
          </a:p>
          <a:p>
            <a:pPr lvl="0"/>
            <a:r>
              <a:rPr lang="en-US" dirty="0" smtClean="0"/>
              <a:t>For those continuing their education, the system offered two years of diversified academic, technical, and vocational study at a senior high school, which could be followed by various types of higher education--junior college, university, or technical institute </a:t>
            </a:r>
          </a:p>
          <a:p>
            <a:pPr>
              <a:buNone/>
            </a:pPr>
            <a:endParaRPr lang="en-US"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rPr>
              <a:t>Live Mocha</a:t>
            </a:r>
            <a:endParaRPr lang="en-US" dirty="0">
              <a:solidFill>
                <a:schemeClr val="tx1"/>
              </a:solidFill>
            </a:endParaRPr>
          </a:p>
        </p:txBody>
      </p:sp>
      <p:sp>
        <p:nvSpPr>
          <p:cNvPr id="8" name="Content Placeholder 7"/>
          <p:cNvSpPr>
            <a:spLocks noGrp="1"/>
          </p:cNvSpPr>
          <p:nvPr>
            <p:ph sz="quarter" idx="1"/>
          </p:nvPr>
        </p:nvSpPr>
        <p:spPr/>
        <p:txBody>
          <a:bodyPr>
            <a:normAutofit fontScale="92500" lnSpcReduction="20000"/>
          </a:bodyPr>
          <a:lstStyle/>
          <a:p>
            <a:r>
              <a:rPr lang="en-US" dirty="0" smtClean="0"/>
              <a:t>On the website, livemocha.com, I have made a friend named Abel Alejandro, and he has told me all about his the education system in his home town Venezuela.</a:t>
            </a:r>
          </a:p>
          <a:p>
            <a:r>
              <a:rPr lang="en-US" dirty="0" smtClean="0"/>
              <a:t>  At first he told me that it was very boring, and he really didn’t like school.</a:t>
            </a:r>
          </a:p>
          <a:p>
            <a:r>
              <a:rPr lang="en-US" dirty="0" smtClean="0"/>
              <a:t>  Then he told me that in their first years of schooling, they first go to preschool for four to six years, called a </a:t>
            </a:r>
            <a:r>
              <a:rPr lang="en-US" b="1" dirty="0" err="1" smtClean="0"/>
              <a:t>castellano</a:t>
            </a:r>
            <a:r>
              <a:rPr lang="en-US" dirty="0" smtClean="0"/>
              <a:t>, after that they go to what they call a </a:t>
            </a:r>
            <a:r>
              <a:rPr lang="en-US" b="1" dirty="0" err="1" smtClean="0"/>
              <a:t>bachidrato</a:t>
            </a:r>
            <a:r>
              <a:rPr lang="en-US" dirty="0" smtClean="0"/>
              <a:t> for five years. </a:t>
            </a:r>
          </a:p>
          <a:p>
            <a:r>
              <a:rPr lang="en-US" dirty="0" smtClean="0"/>
              <a:t> Then if they do well in school, and pass all of their classes they can go to college at the age of sixteen, all for free! </a:t>
            </a:r>
          </a:p>
          <a:p>
            <a:r>
              <a:rPr lang="en-US" dirty="0" smtClean="0"/>
              <a:t>My friend Abel Alejandro wanted me to tell everyone that he says hi, and that he is willing to answer any questions you have about his country. </a:t>
            </a:r>
            <a:r>
              <a:rPr lang="en-US" dirty="0" smtClean="0">
                <a:sym typeface="Wingdings" pitchFamily="2" charset="2"/>
              </a:rPr>
              <a:t> </a:t>
            </a:r>
            <a:endParaRPr lang="en-US" dirty="0" smtClean="0"/>
          </a:p>
          <a:p>
            <a:endParaRPr lang="en-US" dirty="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dirty="0" smtClean="0"/>
              <a:t>The best-known and oldest university was the Central University of Venezuela, in Caracas.</a:t>
            </a:r>
          </a:p>
          <a:p>
            <a:pPr lvl="0"/>
            <a:r>
              <a:rPr lang="en-US" dirty="0" smtClean="0"/>
              <a:t> Many of the country's political leaders received their education there, and several of the political parties began as student groups on the Central University of Venezuela's campus. </a:t>
            </a:r>
          </a:p>
          <a:p>
            <a:pPr lvl="0"/>
            <a:r>
              <a:rPr lang="en-US" dirty="0" smtClean="0"/>
              <a:t>To the west, Maracaibo was the site of the private Rafael </a:t>
            </a:r>
            <a:r>
              <a:rPr lang="en-US" dirty="0" err="1" smtClean="0"/>
              <a:t>Urdaneta</a:t>
            </a:r>
            <a:r>
              <a:rPr lang="en-US" dirty="0" smtClean="0"/>
              <a:t> University and the public Zulia University. </a:t>
            </a:r>
          </a:p>
          <a:p>
            <a:pPr lvl="0"/>
            <a:r>
              <a:rPr lang="en-US" dirty="0" smtClean="0"/>
              <a:t>The public University of the Andes was located in Mérida. Carabobo University in Valencia, Eastern University (Universidad de </a:t>
            </a:r>
            <a:r>
              <a:rPr lang="en-US" dirty="0" err="1" smtClean="0"/>
              <a:t>Oriente</a:t>
            </a:r>
            <a:r>
              <a:rPr lang="en-US" dirty="0" smtClean="0"/>
              <a:t>) in Sucre, and Midwestern University (Universidad Centro- Occidental) in Barquisimeto were all public universities.</a:t>
            </a:r>
          </a:p>
          <a:p>
            <a:endParaRPr lang="en-US" dirty="0"/>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3">
      <a:dk1>
        <a:sysClr val="windowText" lastClr="000000"/>
      </a:dk1>
      <a:lt1>
        <a:sysClr val="window" lastClr="FFFFFF"/>
      </a:lt1>
      <a:dk2>
        <a:srgbClr val="5A6378"/>
      </a:dk2>
      <a:lt2>
        <a:srgbClr val="D4D4D6"/>
      </a:lt2>
      <a:accent1>
        <a:srgbClr val="00B0F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209</TotalTime>
  <Words>1350</Words>
  <Application>Microsoft Office PowerPoint</Application>
  <PresentationFormat>On-screen Show (4:3)</PresentationFormat>
  <Paragraphs>111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Venezuela Education</vt:lpstr>
      <vt:lpstr>The Venezuelan flag </vt:lpstr>
      <vt:lpstr>Education </vt:lpstr>
      <vt:lpstr>Education </vt:lpstr>
      <vt:lpstr>Education </vt:lpstr>
      <vt:lpstr>Education </vt:lpstr>
      <vt:lpstr>Education </vt:lpstr>
      <vt:lpstr>Live Mocha</vt:lpstr>
      <vt:lpstr>College </vt:lpstr>
      <vt:lpstr>College</vt:lpstr>
      <vt:lpstr>College </vt:lpstr>
      <vt:lpstr>College </vt:lpstr>
      <vt:lpstr>Midwestern University (Universidad Centro- Occidental) </vt:lpstr>
      <vt:lpstr>College </vt:lpstr>
      <vt:lpstr>College </vt:lpstr>
      <vt:lpstr>College</vt:lpstr>
      <vt:lpstr>College Sports </vt:lpstr>
      <vt:lpstr>College Sports </vt:lpstr>
      <vt:lpstr>Technology </vt:lpstr>
      <vt:lpstr>Technology </vt:lpstr>
      <vt:lpstr>Technology </vt:lpstr>
      <vt:lpstr>New Satellite! </vt:lpstr>
      <vt:lpstr>Vocabulary Words </vt:lpstr>
      <vt:lpstr>Citations </vt:lpstr>
      <vt:lpstr>More Citations </vt:lpstr>
      <vt:lpstr>The End </vt:lpstr>
    </vt:vector>
  </TitlesOfParts>
  <Company>West Valley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dc:creator>
  <cp:lastModifiedBy>Kim.lewis</cp:lastModifiedBy>
  <cp:revision>34</cp:revision>
  <dcterms:created xsi:type="dcterms:W3CDTF">2013-02-25T18:04:47Z</dcterms:created>
  <dcterms:modified xsi:type="dcterms:W3CDTF">2013-03-05T18:31:24Z</dcterms:modified>
</cp:coreProperties>
</file>