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2" r:id="rId7"/>
    <p:sldId id="261" r:id="rId8"/>
    <p:sldId id="263" r:id="rId9"/>
    <p:sldId id="273" r:id="rId10"/>
    <p:sldId id="264" r:id="rId11"/>
    <p:sldId id="266" r:id="rId12"/>
    <p:sldId id="265" r:id="rId13"/>
    <p:sldId id="267" r:id="rId14"/>
    <p:sldId id="268" r:id="rId15"/>
    <p:sldId id="269" r:id="rId16"/>
    <p:sldId id="270" r:id="rId17"/>
    <p:sldId id="272" r:id="rId18"/>
    <p:sldId id="27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EA614C60-5C81-4665-9865-59941C188707}" type="datetimeFigureOut">
              <a:rPr lang="en-US" smtClean="0"/>
              <a:pPr/>
              <a:t>1/21/2014</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C7EAF103-C7CB-42B0-A4C6-8034127C105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A614C60-5C81-4665-9865-59941C188707}" type="datetimeFigureOut">
              <a:rPr lang="en-US" smtClean="0"/>
              <a:pPr/>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EAF103-C7CB-42B0-A4C6-8034127C105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A614C60-5C81-4665-9865-59941C188707}" type="datetimeFigureOut">
              <a:rPr lang="en-US" smtClean="0"/>
              <a:pPr/>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EAF103-C7CB-42B0-A4C6-8034127C105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EA614C60-5C81-4665-9865-59941C188707}" type="datetimeFigureOut">
              <a:rPr lang="en-US" smtClean="0"/>
              <a:pPr/>
              <a:t>1/21/2014</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C7EAF103-C7CB-42B0-A4C6-8034127C105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EA614C60-5C81-4665-9865-59941C188707}" type="datetimeFigureOut">
              <a:rPr lang="en-US" smtClean="0"/>
              <a:pPr/>
              <a:t>1/21/2014</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C7EAF103-C7CB-42B0-A4C6-8034127C105D}"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EA614C60-5C81-4665-9865-59941C188707}" type="datetimeFigureOut">
              <a:rPr lang="en-US" smtClean="0"/>
              <a:pPr/>
              <a:t>1/21/2014</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7EAF103-C7CB-42B0-A4C6-8034127C105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EA614C60-5C81-4665-9865-59941C188707}" type="datetimeFigureOut">
              <a:rPr lang="en-US" smtClean="0"/>
              <a:pPr/>
              <a:t>1/21/2014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C7EAF103-C7CB-42B0-A4C6-8034127C105D}"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A614C60-5C81-4665-9865-59941C188707}" type="datetimeFigureOut">
              <a:rPr lang="en-US" smtClean="0"/>
              <a:pPr/>
              <a:t>1/21/2014</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EAF103-C7CB-42B0-A4C6-8034127C105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A614C60-5C81-4665-9865-59941C188707}" type="datetimeFigureOut">
              <a:rPr lang="en-US" smtClean="0"/>
              <a:pPr/>
              <a:t>1/21/2014</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EAF103-C7CB-42B0-A4C6-8034127C105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EA614C60-5C81-4665-9865-59941C188707}" type="datetimeFigureOut">
              <a:rPr lang="en-US" smtClean="0"/>
              <a:pPr/>
              <a:t>1/21/2014</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EAF103-C7CB-42B0-A4C6-8034127C105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EA614C60-5C81-4665-9865-59941C188707}" type="datetimeFigureOut">
              <a:rPr lang="en-US" smtClean="0"/>
              <a:pPr/>
              <a:t>1/21/2014</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7EAF103-C7CB-42B0-A4C6-8034127C105D}"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EA614C60-5C81-4665-9865-59941C188707}" type="datetimeFigureOut">
              <a:rPr lang="en-US" smtClean="0"/>
              <a:pPr/>
              <a:t>1/21/2014</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7EAF103-C7CB-42B0-A4C6-8034127C105D}"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thepetitefilet.wordpress.com/2011/01/06/sausage-potato-empanadas/" TargetMode="Externa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3.jpeg"/><Relationship Id="rId2" Type="http://schemas.openxmlformats.org/officeDocument/2006/relationships/hyperlink" Target="http://venworld.wordpress.com/2008/10/02/venezuela-runs-on-arepas/" TargetMode="External"/><Relationship Id="rId1" Type="http://schemas.openxmlformats.org/officeDocument/2006/relationships/slideLayout" Target="../slideLayouts/slideLayout2.xml"/><Relationship Id="rId6" Type="http://schemas.openxmlformats.org/officeDocument/2006/relationships/hyperlink" Target="http://cozinhaconchegante.blogspot.com/" TargetMode="External"/><Relationship Id="rId5" Type="http://schemas.openxmlformats.org/officeDocument/2006/relationships/image" Target="../media/image32.jpeg"/><Relationship Id="rId4" Type="http://schemas.openxmlformats.org/officeDocument/2006/relationships/hyperlink" Target="http://thelunacafe.com/arepas-venezuelan-cornmeal-cake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cocinamexicana-grace.blogspot.com/2009/03/enchiladas-verdes-mexicanas.html" TargetMode="External"/><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www.elmesondeluis.com/menu.html" TargetMode="Externa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hyperlink" Target="http://tacosexpressdeli.jigsy.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billericaycookshop.com/tortilla-press.ir?cName=cookshop-speciality-unusual" TargetMode="External"/><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hyperlink" Target="http://cookinfanatic.wordpress.com/2010/04/25/mexican-dinne/" TargetMode="External"/><Relationship Id="rId4" Type="http://schemas.openxmlformats.org/officeDocument/2006/relationships/image" Target="../media/image39.jpeg"/></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es.123rf.com/photo_12756150_tortilla-espanola-de-patatas-perejil-de-hoja-regalo-subasta-el-fondo-blanco.html" TargetMode="Externa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hyperlink" Target="http://arielsaliva.wordpress.com/2011/04/19/tortilla-espanola/"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5.jpeg"/><Relationship Id="rId2" Type="http://schemas.openxmlformats.org/officeDocument/2006/relationships/hyperlink" Target="http://blog.nuevoleon.travel/?p=8844" TargetMode="External"/><Relationship Id="rId1" Type="http://schemas.openxmlformats.org/officeDocument/2006/relationships/slideLayout" Target="../slideLayouts/slideLayout2.xml"/><Relationship Id="rId6" Type="http://schemas.openxmlformats.org/officeDocument/2006/relationships/hyperlink" Target="http://www.wellsphere.com/healthy-eating-article/carne-asada/818789" TargetMode="External"/><Relationship Id="rId5" Type="http://schemas.openxmlformats.org/officeDocument/2006/relationships/image" Target="../media/image44.jpeg"/><Relationship Id="rId4" Type="http://schemas.openxmlformats.org/officeDocument/2006/relationships/hyperlink" Target="http://barefeetinthekitchen.blogspot.com/2012/04/carne-asada-steak-salad-or-tacos.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blog-mejico.com/todo-mejico/mejico/gastronomia-de-mejico/platos-tipicos/attachment/quesadillas-226495" TargetMode="External"/><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hyperlink" Target="http://fairfieldgreenfoodguide.com/2010/10/09/a-tale-of-two-brothers-farmers-tabl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morebutterplease.wordpress.com/2010/03/02/pico-de-gallo/"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delicious-cooks.com/shrimp-al-ajillo.html" TargetMode="Externa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hyperlink" Target="http://www.foodspotting.com/places/438983-%E3%83%88%E3%83%AB%E3%83%88%E3%82%A5%E3%82%AC-%E4%B8%AD%E5%A4%AE%E5%8C%BA/items/17395-camarones-al-ajillo"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8.jpeg"/><Relationship Id="rId2" Type="http://schemas.openxmlformats.org/officeDocument/2006/relationships/hyperlink" Target="http://es.123rf.com/photo_10379999_pescado-frito-con-hierbas-frescas-y-limon.html" TargetMode="External"/><Relationship Id="rId1" Type="http://schemas.openxmlformats.org/officeDocument/2006/relationships/slideLayout" Target="../slideLayouts/slideLayout2.xml"/><Relationship Id="rId6" Type="http://schemas.openxmlformats.org/officeDocument/2006/relationships/hyperlink" Target="http://4.bp.blogspot.com/_eUUf-Upts4Y/S3k2CQzfkwI/AAAAAAAAATg/WN0t5Q1wQA8/s1600-h/pescado+frito" TargetMode="External"/><Relationship Id="rId5" Type="http://schemas.openxmlformats.org/officeDocument/2006/relationships/image" Target="../media/image7.jpeg"/><Relationship Id="rId4" Type="http://schemas.openxmlformats.org/officeDocument/2006/relationships/hyperlink" Target="http://es.123rf.com/photo_8013335_pescado-frito-con-verduras.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weheartfood.com/2007/07/gazpacho.html" TargetMode="Externa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la-gitanilla.blogspot.com/2010/06/el-gazpacho-de-mi-casa.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hyperlink" Target="http://www.youtube.com/watch?v=T-eDbjeTA3E" TargetMode="External"/><Relationship Id="rId5" Type="http://schemas.openxmlformats.org/officeDocument/2006/relationships/image" Target="../media/image13.jpeg"/><Relationship Id="rId4" Type="http://schemas.openxmlformats.org/officeDocument/2006/relationships/hyperlink" Target="http://www.renzogourmetperu.com/2012/03/paella-valenciana.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8" Type="http://schemas.openxmlformats.org/officeDocument/2006/relationships/hyperlink" Target="http://foodielady.com/2010/10/17/tostones-de-platano-verde-fried-green-plantains/img_4588/" TargetMode="External"/><Relationship Id="rId13" Type="http://schemas.openxmlformats.org/officeDocument/2006/relationships/hyperlink" Target="http://icuban.com/food/index.html" TargetMode="External"/><Relationship Id="rId3" Type="http://schemas.openxmlformats.org/officeDocument/2006/relationships/image" Target="../media/image18.jpeg"/><Relationship Id="rId7" Type="http://schemas.openxmlformats.org/officeDocument/2006/relationships/image" Target="../media/image20.jpeg"/><Relationship Id="rId12" Type="http://schemas.openxmlformats.org/officeDocument/2006/relationships/image" Target="../media/image23.jpeg"/><Relationship Id="rId2" Type="http://schemas.openxmlformats.org/officeDocument/2006/relationships/hyperlink" Target="http://foodielady.com/2010/10/17/tostones-de-platano-verde-fried-green-plantains/img_4579-2/" TargetMode="External"/><Relationship Id="rId1" Type="http://schemas.openxmlformats.org/officeDocument/2006/relationships/slideLayout" Target="../slideLayouts/slideLayout2.xml"/><Relationship Id="rId6" Type="http://schemas.openxmlformats.org/officeDocument/2006/relationships/hyperlink" Target="http://foodielady.com/2010/10/17/tostones-de-platano-verde-fried-green-plantains/img_4586/" TargetMode="External"/><Relationship Id="rId11" Type="http://schemas.openxmlformats.org/officeDocument/2006/relationships/image" Target="../media/image22.jpeg"/><Relationship Id="rId5" Type="http://schemas.openxmlformats.org/officeDocument/2006/relationships/image" Target="../media/image19.jpeg"/><Relationship Id="rId10" Type="http://schemas.openxmlformats.org/officeDocument/2006/relationships/hyperlink" Target="http://cocineronovato.wordpress.com/2012/01/14/cocina-rapida-tostones/" TargetMode="External"/><Relationship Id="rId4" Type="http://schemas.openxmlformats.org/officeDocument/2006/relationships/hyperlink" Target="http://foodielady.com/2010/10/17/tostones-de-platano-verde-fried-green-plantains/img_4583/" TargetMode="External"/><Relationship Id="rId9" Type="http://schemas.openxmlformats.org/officeDocument/2006/relationships/image" Target="../media/image21.jpeg"/><Relationship Id="rId1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onceachef.com/2010/07/25/tostones/" TargetMode="Externa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en.wikipedia.org/wiki/File:Mofongo.jpg" TargetMode="External"/><Relationship Id="rId1" Type="http://schemas.openxmlformats.org/officeDocument/2006/relationships/slideLayout" Target="../slideLayouts/slideLayout2.xml"/><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Platos</a:t>
            </a:r>
            <a:r>
              <a:rPr lang="en-US" dirty="0" smtClean="0"/>
              <a:t> </a:t>
            </a:r>
            <a:r>
              <a:rPr lang="en-US" dirty="0" err="1" smtClean="0"/>
              <a:t>especiales</a:t>
            </a:r>
            <a:r>
              <a:rPr lang="en-US" dirty="0" smtClean="0"/>
              <a:t> </a:t>
            </a:r>
            <a:br>
              <a:rPr lang="en-US" dirty="0" smtClean="0"/>
            </a:br>
            <a:r>
              <a:rPr lang="en-US" dirty="0" smtClean="0"/>
              <a:t>del los </a:t>
            </a:r>
            <a:r>
              <a:rPr lang="en-US" dirty="0" err="1" smtClean="0"/>
              <a:t>paises</a:t>
            </a:r>
            <a:r>
              <a:rPr lang="en-US" dirty="0" smtClean="0"/>
              <a:t> </a:t>
            </a:r>
            <a:r>
              <a:rPr lang="en-US" dirty="0" err="1" smtClean="0"/>
              <a:t>hispanohablantes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empanadas</a:t>
            </a:r>
            <a:endParaRPr lang="en-US" dirty="0"/>
          </a:p>
        </p:txBody>
      </p:sp>
      <p:sp>
        <p:nvSpPr>
          <p:cNvPr id="3" name="Content Placeholder 2"/>
          <p:cNvSpPr>
            <a:spLocks noGrp="1"/>
          </p:cNvSpPr>
          <p:nvPr>
            <p:ph idx="1"/>
          </p:nvPr>
        </p:nvSpPr>
        <p:spPr>
          <a:xfrm>
            <a:off x="304800" y="4724400"/>
            <a:ext cx="8610600" cy="1355725"/>
          </a:xfrm>
        </p:spPr>
        <p:txBody>
          <a:bodyPr/>
          <a:lstStyle/>
          <a:p>
            <a:r>
              <a:rPr lang="en-US" dirty="0" smtClean="0"/>
              <a:t>pastry filled with meats, spices and fruit;   like “turn-</a:t>
            </a:r>
            <a:r>
              <a:rPr lang="en-US" dirty="0" err="1" smtClean="0"/>
              <a:t>overs</a:t>
            </a:r>
            <a:r>
              <a:rPr lang="en-US" dirty="0" smtClean="0"/>
              <a:t>”</a:t>
            </a:r>
            <a:endParaRPr lang="en-US" dirty="0"/>
          </a:p>
        </p:txBody>
      </p:sp>
      <p:pic>
        <p:nvPicPr>
          <p:cNvPr id="9218" name="Picture 2" descr="http://ts1.mm.bing.net/th?id=H.4775708133557160&amp;pid=15.1">
            <a:hlinkClick r:id="rId2"/>
          </p:cNvPr>
          <p:cNvPicPr>
            <a:picLocks noChangeAspect="1" noChangeArrowheads="1"/>
          </p:cNvPicPr>
          <p:nvPr/>
        </p:nvPicPr>
        <p:blipFill>
          <a:blip r:embed="rId3" cstate="print"/>
          <a:srcRect/>
          <a:stretch>
            <a:fillRect/>
          </a:stretch>
        </p:blipFill>
        <p:spPr bwMode="auto">
          <a:xfrm>
            <a:off x="3533775" y="457200"/>
            <a:ext cx="5229225" cy="3486151"/>
          </a:xfrm>
          <a:prstGeom prst="rect">
            <a:avLst/>
          </a:prstGeom>
          <a:noFill/>
        </p:spPr>
      </p:pic>
      <p:pic>
        <p:nvPicPr>
          <p:cNvPr id="9220" name="Picture 4" descr="http://d3.yimg.com/sr/img/3/05206821-4c48-35db-8b77-744bd5ba93a6"/>
          <p:cNvPicPr>
            <a:picLocks noChangeAspect="1" noChangeArrowheads="1"/>
          </p:cNvPicPr>
          <p:nvPr/>
        </p:nvPicPr>
        <p:blipFill>
          <a:blip r:embed="rId4" cstate="print"/>
          <a:srcRect/>
          <a:stretch>
            <a:fillRect/>
          </a:stretch>
        </p:blipFill>
        <p:spPr bwMode="auto">
          <a:xfrm>
            <a:off x="228600" y="1447800"/>
            <a:ext cx="3048000" cy="3048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arepas</a:t>
            </a:r>
            <a:endParaRPr lang="en-US" dirty="0"/>
          </a:p>
        </p:txBody>
      </p:sp>
      <p:sp>
        <p:nvSpPr>
          <p:cNvPr id="3" name="Content Placeholder 2"/>
          <p:cNvSpPr>
            <a:spLocks noGrp="1"/>
          </p:cNvSpPr>
          <p:nvPr>
            <p:ph idx="1"/>
          </p:nvPr>
        </p:nvSpPr>
        <p:spPr>
          <a:xfrm>
            <a:off x="304800" y="4572000"/>
            <a:ext cx="4114800" cy="2057400"/>
          </a:xfrm>
        </p:spPr>
        <p:txBody>
          <a:bodyPr>
            <a:normAutofit fontScale="92500"/>
          </a:bodyPr>
          <a:lstStyle/>
          <a:p>
            <a:r>
              <a:rPr lang="en-US" dirty="0" smtClean="0"/>
              <a:t>tortilla pancake made of corn meal (like corn bread), served with filling [Venezuela]</a:t>
            </a:r>
            <a:endParaRPr lang="en-US" dirty="0"/>
          </a:p>
        </p:txBody>
      </p:sp>
      <p:pic>
        <p:nvPicPr>
          <p:cNvPr id="8194" name="Picture 2" descr="http://ts1.mm.bing.net/th?id=H.4706400246433118&amp;pid=15.1">
            <a:hlinkClick r:id="rId2"/>
          </p:cNvPr>
          <p:cNvPicPr>
            <a:picLocks noChangeAspect="1" noChangeArrowheads="1"/>
          </p:cNvPicPr>
          <p:nvPr/>
        </p:nvPicPr>
        <p:blipFill>
          <a:blip r:embed="rId3" cstate="print"/>
          <a:srcRect/>
          <a:stretch>
            <a:fillRect/>
          </a:stretch>
        </p:blipFill>
        <p:spPr bwMode="auto">
          <a:xfrm>
            <a:off x="533400" y="1295400"/>
            <a:ext cx="2906346" cy="2667000"/>
          </a:xfrm>
          <a:prstGeom prst="rect">
            <a:avLst/>
          </a:prstGeom>
          <a:noFill/>
        </p:spPr>
      </p:pic>
      <p:pic>
        <p:nvPicPr>
          <p:cNvPr id="8196" name="Picture 4" descr="http://thelunacafe.com/wp-content/uploads/2012/08/Arepas-Sauteing-on-Griddle.jpg">
            <a:hlinkClick r:id="rId4"/>
          </p:cNvPr>
          <p:cNvPicPr>
            <a:picLocks noChangeAspect="1" noChangeArrowheads="1"/>
          </p:cNvPicPr>
          <p:nvPr/>
        </p:nvPicPr>
        <p:blipFill>
          <a:blip r:embed="rId5" cstate="print"/>
          <a:srcRect r="775" b="11120"/>
          <a:stretch>
            <a:fillRect/>
          </a:stretch>
        </p:blipFill>
        <p:spPr bwMode="auto">
          <a:xfrm>
            <a:off x="3962400" y="457200"/>
            <a:ext cx="4876800" cy="2895600"/>
          </a:xfrm>
          <a:prstGeom prst="rect">
            <a:avLst/>
          </a:prstGeom>
          <a:noFill/>
        </p:spPr>
      </p:pic>
      <p:pic>
        <p:nvPicPr>
          <p:cNvPr id="8198" name="Picture 6" descr="http://1.bp.blogspot.com/-XB6ULIP4_EA/T_IglJZr-AI/AAAAAAAAASc/8Badwiwh1ao/s1600/arepas.jpg">
            <a:hlinkClick r:id="rId6"/>
          </p:cNvPr>
          <p:cNvPicPr>
            <a:picLocks noChangeAspect="1" noChangeArrowheads="1"/>
          </p:cNvPicPr>
          <p:nvPr/>
        </p:nvPicPr>
        <p:blipFill>
          <a:blip r:embed="rId7" cstate="print"/>
          <a:srcRect t="13889" r="1852"/>
          <a:stretch>
            <a:fillRect/>
          </a:stretch>
        </p:blipFill>
        <p:spPr bwMode="auto">
          <a:xfrm>
            <a:off x="4724400" y="3886200"/>
            <a:ext cx="4038600" cy="265747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enchiladas</a:t>
            </a:r>
            <a:endParaRPr lang="en-US" dirty="0"/>
          </a:p>
        </p:txBody>
      </p:sp>
      <p:sp>
        <p:nvSpPr>
          <p:cNvPr id="3" name="Content Placeholder 2"/>
          <p:cNvSpPr>
            <a:spLocks noGrp="1"/>
          </p:cNvSpPr>
          <p:nvPr>
            <p:ph idx="1"/>
          </p:nvPr>
        </p:nvSpPr>
        <p:spPr>
          <a:xfrm>
            <a:off x="304800" y="4648200"/>
            <a:ext cx="8382000" cy="1431925"/>
          </a:xfrm>
        </p:spPr>
        <p:txBody>
          <a:bodyPr>
            <a:normAutofit lnSpcReduction="10000"/>
          </a:bodyPr>
          <a:lstStyle/>
          <a:p>
            <a:r>
              <a:rPr lang="en-US" dirty="0" smtClean="0"/>
              <a:t>soft tortillas filled with meat, beans, cheese, vegetables; tortillas are wrapped, and covered with sauce; often baked [Mexico]</a:t>
            </a:r>
            <a:endParaRPr lang="en-US" dirty="0"/>
          </a:p>
        </p:txBody>
      </p:sp>
      <p:pic>
        <p:nvPicPr>
          <p:cNvPr id="7170" name="Picture 2" descr="Las famosas  enchiladas mexicanas  son un plato hecho a base de ..."/>
          <p:cNvPicPr>
            <a:picLocks noChangeAspect="1" noChangeArrowheads="1"/>
          </p:cNvPicPr>
          <p:nvPr/>
        </p:nvPicPr>
        <p:blipFill>
          <a:blip r:embed="rId2" cstate="print"/>
          <a:srcRect/>
          <a:stretch>
            <a:fillRect/>
          </a:stretch>
        </p:blipFill>
        <p:spPr bwMode="auto">
          <a:xfrm>
            <a:off x="304800" y="1447800"/>
            <a:ext cx="4191000" cy="2794003"/>
          </a:xfrm>
          <a:prstGeom prst="rect">
            <a:avLst/>
          </a:prstGeom>
          <a:noFill/>
        </p:spPr>
      </p:pic>
      <p:pic>
        <p:nvPicPr>
          <p:cNvPr id="7172" name="Picture 4" descr="http://3.bp.blogspot.com/_s_osV5IX5wo/SbykSf3bWHI/AAAAAAAAAAc/yg8S_aaAOeI/s400/enchiladas.jpg">
            <a:hlinkClick r:id="rId3"/>
          </p:cNvPr>
          <p:cNvPicPr>
            <a:picLocks noChangeAspect="1" noChangeArrowheads="1"/>
          </p:cNvPicPr>
          <p:nvPr/>
        </p:nvPicPr>
        <p:blipFill>
          <a:blip r:embed="rId4" cstate="print"/>
          <a:srcRect/>
          <a:stretch>
            <a:fillRect/>
          </a:stretch>
        </p:blipFill>
        <p:spPr bwMode="auto">
          <a:xfrm>
            <a:off x="5029200" y="533400"/>
            <a:ext cx="3810000" cy="248602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tacos</a:t>
            </a:r>
            <a:endParaRPr lang="en-US" dirty="0"/>
          </a:p>
        </p:txBody>
      </p:sp>
      <p:sp>
        <p:nvSpPr>
          <p:cNvPr id="3" name="Content Placeholder 2"/>
          <p:cNvSpPr>
            <a:spLocks noGrp="1"/>
          </p:cNvSpPr>
          <p:nvPr>
            <p:ph idx="1"/>
          </p:nvPr>
        </p:nvSpPr>
        <p:spPr>
          <a:xfrm>
            <a:off x="304800" y="4800600"/>
            <a:ext cx="8534400" cy="1279525"/>
          </a:xfrm>
        </p:spPr>
        <p:txBody>
          <a:bodyPr>
            <a:normAutofit fontScale="92500" lnSpcReduction="20000"/>
          </a:bodyPr>
          <a:lstStyle/>
          <a:p>
            <a:r>
              <a:rPr lang="en-US" dirty="0" smtClean="0"/>
              <a:t>tortillas, soft or fried, served filled with meat or beans or seafood, fresh vegetables, salsa, cheese, sour cream [Mexico]</a:t>
            </a:r>
            <a:endParaRPr lang="en-US" dirty="0"/>
          </a:p>
        </p:txBody>
      </p:sp>
      <p:pic>
        <p:nvPicPr>
          <p:cNvPr id="6146" name="Picture 2" descr="http://ts2.mm.bing.net/th?id=H.4851540055820279&amp;pid=15.1">
            <a:hlinkClick r:id="rId2"/>
          </p:cNvPr>
          <p:cNvPicPr>
            <a:picLocks noChangeAspect="1" noChangeArrowheads="1"/>
          </p:cNvPicPr>
          <p:nvPr/>
        </p:nvPicPr>
        <p:blipFill>
          <a:blip r:embed="rId3" cstate="print"/>
          <a:srcRect/>
          <a:stretch>
            <a:fillRect/>
          </a:stretch>
        </p:blipFill>
        <p:spPr bwMode="auto">
          <a:xfrm>
            <a:off x="3429318" y="304800"/>
            <a:ext cx="5390831" cy="3588883"/>
          </a:xfrm>
          <a:prstGeom prst="rect">
            <a:avLst/>
          </a:prstGeom>
          <a:noFill/>
        </p:spPr>
      </p:pic>
      <p:pic>
        <p:nvPicPr>
          <p:cNvPr id="6148" name="Picture 4" descr="http://ts4.mm.bing.net/th?id=H.4855418441171359&amp;amp;pid=15.1">
            <a:hlinkClick r:id="rId4"/>
          </p:cNvPr>
          <p:cNvPicPr>
            <a:picLocks noChangeAspect="1" noChangeArrowheads="1"/>
          </p:cNvPicPr>
          <p:nvPr/>
        </p:nvPicPr>
        <p:blipFill>
          <a:blip r:embed="rId5" cstate="print"/>
          <a:srcRect/>
          <a:stretch>
            <a:fillRect/>
          </a:stretch>
        </p:blipFill>
        <p:spPr bwMode="auto">
          <a:xfrm>
            <a:off x="304800" y="2286000"/>
            <a:ext cx="2857500" cy="2057401"/>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tortillas</a:t>
            </a:r>
            <a:endParaRPr lang="en-US" dirty="0"/>
          </a:p>
        </p:txBody>
      </p:sp>
      <p:sp>
        <p:nvSpPr>
          <p:cNvPr id="3" name="Content Placeholder 2"/>
          <p:cNvSpPr>
            <a:spLocks noGrp="1"/>
          </p:cNvSpPr>
          <p:nvPr>
            <p:ph idx="1"/>
          </p:nvPr>
        </p:nvSpPr>
        <p:spPr>
          <a:xfrm>
            <a:off x="381000" y="2286000"/>
            <a:ext cx="2819400" cy="3505200"/>
          </a:xfrm>
        </p:spPr>
        <p:txBody>
          <a:bodyPr>
            <a:normAutofit fontScale="92500" lnSpcReduction="20000"/>
          </a:bodyPr>
          <a:lstStyle/>
          <a:p>
            <a:r>
              <a:rPr lang="en-US" dirty="0" smtClean="0"/>
              <a:t>soft, round, thin, flat bread; can be made of flour (wheat) or corn meal [Mexico and South America]</a:t>
            </a:r>
            <a:endParaRPr lang="en-US" dirty="0"/>
          </a:p>
        </p:txBody>
      </p:sp>
      <p:pic>
        <p:nvPicPr>
          <p:cNvPr id="5122" name="Picture 2" descr="Authentic Mexican Tortillas Recipe"/>
          <p:cNvPicPr>
            <a:picLocks noChangeAspect="1" noChangeArrowheads="1"/>
          </p:cNvPicPr>
          <p:nvPr/>
        </p:nvPicPr>
        <p:blipFill>
          <a:blip r:embed="rId2" cstate="print"/>
          <a:srcRect/>
          <a:stretch>
            <a:fillRect/>
          </a:stretch>
        </p:blipFill>
        <p:spPr bwMode="auto">
          <a:xfrm>
            <a:off x="2895600" y="304800"/>
            <a:ext cx="2819400" cy="2819400"/>
          </a:xfrm>
          <a:prstGeom prst="rect">
            <a:avLst/>
          </a:prstGeom>
          <a:noFill/>
        </p:spPr>
      </p:pic>
      <p:pic>
        <p:nvPicPr>
          <p:cNvPr id="5124" name="Picture 4" descr="http://www.billericaycookshop.com/images/_lib/tortilla-press-6002478-0-1306412433000.jpg">
            <a:hlinkClick r:id="rId3"/>
          </p:cNvPr>
          <p:cNvPicPr>
            <a:picLocks noChangeAspect="1" noChangeArrowheads="1"/>
          </p:cNvPicPr>
          <p:nvPr/>
        </p:nvPicPr>
        <p:blipFill>
          <a:blip r:embed="rId4" cstate="print"/>
          <a:srcRect/>
          <a:stretch>
            <a:fillRect/>
          </a:stretch>
        </p:blipFill>
        <p:spPr bwMode="auto">
          <a:xfrm>
            <a:off x="5867400" y="762000"/>
            <a:ext cx="3080951" cy="2849880"/>
          </a:xfrm>
          <a:prstGeom prst="rect">
            <a:avLst/>
          </a:prstGeom>
          <a:noFill/>
        </p:spPr>
      </p:pic>
      <p:pic>
        <p:nvPicPr>
          <p:cNvPr id="5126" name="Picture 6" descr="http://ts1.mm.bing.net/th?id=H.4708642205271356&amp;pid=15.1">
            <a:hlinkClick r:id="rId5"/>
          </p:cNvPr>
          <p:cNvPicPr>
            <a:picLocks noChangeAspect="1" noChangeArrowheads="1"/>
          </p:cNvPicPr>
          <p:nvPr/>
        </p:nvPicPr>
        <p:blipFill>
          <a:blip r:embed="rId6" cstate="print"/>
          <a:srcRect/>
          <a:stretch>
            <a:fillRect/>
          </a:stretch>
        </p:blipFill>
        <p:spPr bwMode="auto">
          <a:xfrm>
            <a:off x="3632198" y="3733800"/>
            <a:ext cx="3835401" cy="2876551"/>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Tortilla </a:t>
            </a:r>
            <a:r>
              <a:rPr lang="en-US" dirty="0" err="1" smtClean="0"/>
              <a:t>espaŇola</a:t>
            </a:r>
            <a:endParaRPr lang="en-US" dirty="0"/>
          </a:p>
        </p:txBody>
      </p:sp>
      <p:sp>
        <p:nvSpPr>
          <p:cNvPr id="3" name="Content Placeholder 2"/>
          <p:cNvSpPr>
            <a:spLocks noGrp="1"/>
          </p:cNvSpPr>
          <p:nvPr>
            <p:ph idx="1"/>
          </p:nvPr>
        </p:nvSpPr>
        <p:spPr>
          <a:xfrm>
            <a:off x="457200" y="1219200"/>
            <a:ext cx="8229600" cy="2027238"/>
          </a:xfrm>
        </p:spPr>
        <p:txBody>
          <a:bodyPr>
            <a:noAutofit/>
          </a:bodyPr>
          <a:lstStyle/>
          <a:p>
            <a:r>
              <a:rPr lang="en-US" sz="2400" dirty="0" smtClean="0"/>
              <a:t>prepared in pan with eggs, potatoes, onions, and peppers; cooked gently over flame like an omelet, but filling is incorporated into eggs and it is not folded over to be served; inverted on serving dish, cut in wedges, and served as light meal or appetizer [Spain]</a:t>
            </a:r>
            <a:endParaRPr lang="en-US" sz="2400" dirty="0"/>
          </a:p>
        </p:txBody>
      </p:sp>
      <p:pic>
        <p:nvPicPr>
          <p:cNvPr id="4098" name="Picture 2" descr="http://ts3.mm.bing.net/th?id=H.4781364602209890&amp;pid=15.1">
            <a:hlinkClick r:id="rId2"/>
          </p:cNvPr>
          <p:cNvPicPr>
            <a:picLocks noChangeAspect="1" noChangeArrowheads="1"/>
          </p:cNvPicPr>
          <p:nvPr/>
        </p:nvPicPr>
        <p:blipFill>
          <a:blip r:embed="rId3" cstate="print"/>
          <a:srcRect l="3673" t="15642"/>
          <a:stretch>
            <a:fillRect/>
          </a:stretch>
        </p:blipFill>
        <p:spPr bwMode="auto">
          <a:xfrm>
            <a:off x="4332802" y="3810000"/>
            <a:ext cx="4411147" cy="2571751"/>
          </a:xfrm>
          <a:prstGeom prst="rect">
            <a:avLst/>
          </a:prstGeom>
          <a:noFill/>
        </p:spPr>
      </p:pic>
      <p:pic>
        <p:nvPicPr>
          <p:cNvPr id="4100" name="Picture 4" descr="http://ts4.mm.bing.net/th?id=H.4903994481511251&amp;amp;pid=15.1">
            <a:hlinkClick r:id="rId4"/>
          </p:cNvPr>
          <p:cNvPicPr>
            <a:picLocks noChangeAspect="1" noChangeArrowheads="1"/>
          </p:cNvPicPr>
          <p:nvPr/>
        </p:nvPicPr>
        <p:blipFill>
          <a:blip r:embed="rId5" cstate="print"/>
          <a:srcRect/>
          <a:stretch>
            <a:fillRect/>
          </a:stretch>
        </p:blipFill>
        <p:spPr bwMode="auto">
          <a:xfrm>
            <a:off x="304800" y="3429000"/>
            <a:ext cx="3860800" cy="28956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Carne </a:t>
            </a:r>
            <a:r>
              <a:rPr lang="en-US" dirty="0" err="1" smtClean="0"/>
              <a:t>asada</a:t>
            </a:r>
            <a:endParaRPr lang="en-US" dirty="0"/>
          </a:p>
        </p:txBody>
      </p:sp>
      <p:sp>
        <p:nvSpPr>
          <p:cNvPr id="3" name="Content Placeholder 2"/>
          <p:cNvSpPr>
            <a:spLocks noGrp="1"/>
          </p:cNvSpPr>
          <p:nvPr>
            <p:ph idx="1"/>
          </p:nvPr>
        </p:nvSpPr>
        <p:spPr>
          <a:xfrm>
            <a:off x="304800" y="4495800"/>
            <a:ext cx="5486400" cy="2057400"/>
          </a:xfrm>
        </p:spPr>
        <p:txBody>
          <a:bodyPr/>
          <a:lstStyle/>
          <a:p>
            <a:r>
              <a:rPr lang="en-US" dirty="0" smtClean="0"/>
              <a:t>roasted meat, usually thin beef steak, flavored with “certain” spices; served in various ways</a:t>
            </a:r>
            <a:endParaRPr lang="en-US" dirty="0"/>
          </a:p>
        </p:txBody>
      </p:sp>
      <p:pic>
        <p:nvPicPr>
          <p:cNvPr id="3074" name="Picture 2" descr="http://ts1.mm.bing.net/th?id=H.4621965493144548&amp;pid=15.1">
            <a:hlinkClick r:id="rId2"/>
          </p:cNvPr>
          <p:cNvPicPr>
            <a:picLocks noChangeAspect="1" noChangeArrowheads="1"/>
          </p:cNvPicPr>
          <p:nvPr/>
        </p:nvPicPr>
        <p:blipFill>
          <a:blip r:embed="rId3" cstate="print"/>
          <a:srcRect l="7494" t="5882" r="8203"/>
          <a:stretch>
            <a:fillRect/>
          </a:stretch>
        </p:blipFill>
        <p:spPr bwMode="auto">
          <a:xfrm>
            <a:off x="381000" y="1524000"/>
            <a:ext cx="3429000" cy="2438400"/>
          </a:xfrm>
          <a:prstGeom prst="rect">
            <a:avLst/>
          </a:prstGeom>
          <a:noFill/>
        </p:spPr>
      </p:pic>
      <p:pic>
        <p:nvPicPr>
          <p:cNvPr id="3076" name="Picture 4" descr="http://4.bp.blogspot.com/-kfyBPdCWn-I/T3vfM7xxHOI/AAAAAAAABjE/GI2OO_iKCK8/s1600/carne+asada+steak+1.jpg">
            <a:hlinkClick r:id="rId4"/>
          </p:cNvPr>
          <p:cNvPicPr>
            <a:picLocks noChangeAspect="1" noChangeArrowheads="1"/>
          </p:cNvPicPr>
          <p:nvPr/>
        </p:nvPicPr>
        <p:blipFill>
          <a:blip r:embed="rId5" cstate="print"/>
          <a:srcRect/>
          <a:stretch>
            <a:fillRect/>
          </a:stretch>
        </p:blipFill>
        <p:spPr bwMode="auto">
          <a:xfrm>
            <a:off x="4419600" y="457200"/>
            <a:ext cx="4308907" cy="2876551"/>
          </a:xfrm>
          <a:prstGeom prst="rect">
            <a:avLst/>
          </a:prstGeom>
          <a:noFill/>
        </p:spPr>
      </p:pic>
      <p:pic>
        <p:nvPicPr>
          <p:cNvPr id="3078" name="Picture 6" descr="http://ts2.mm.bing.net/th?id=H.4736593848173381&amp;amp;pid=15.1">
            <a:hlinkClick r:id="rId6"/>
          </p:cNvPr>
          <p:cNvPicPr>
            <a:picLocks noChangeAspect="1" noChangeArrowheads="1"/>
          </p:cNvPicPr>
          <p:nvPr/>
        </p:nvPicPr>
        <p:blipFill>
          <a:blip r:embed="rId7" cstate="print"/>
          <a:srcRect/>
          <a:stretch>
            <a:fillRect/>
          </a:stretch>
        </p:blipFill>
        <p:spPr bwMode="auto">
          <a:xfrm>
            <a:off x="5943600" y="3810000"/>
            <a:ext cx="2857500" cy="2143125"/>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quesadillas</a:t>
            </a:r>
            <a:endParaRPr lang="en-US" dirty="0"/>
          </a:p>
        </p:txBody>
      </p:sp>
      <p:sp>
        <p:nvSpPr>
          <p:cNvPr id="3" name="Content Placeholder 2"/>
          <p:cNvSpPr>
            <a:spLocks noGrp="1"/>
          </p:cNvSpPr>
          <p:nvPr>
            <p:ph idx="1"/>
          </p:nvPr>
        </p:nvSpPr>
        <p:spPr>
          <a:xfrm>
            <a:off x="5105400" y="457200"/>
            <a:ext cx="3810000" cy="3048000"/>
          </a:xfrm>
        </p:spPr>
        <p:txBody>
          <a:bodyPr>
            <a:normAutofit fontScale="77500" lnSpcReduction="20000"/>
          </a:bodyPr>
          <a:lstStyle/>
          <a:p>
            <a:r>
              <a:rPr lang="en-US" dirty="0" smtClean="0"/>
              <a:t>2 tortillas (or single tortilla) filled with cheese (and maybe meat or beans or vegetables) and fried on both sides; served folded over or cut in wedges with salsa, sour </a:t>
            </a:r>
            <a:r>
              <a:rPr lang="en-US" dirty="0" err="1" smtClean="0"/>
              <a:t>cream,or</a:t>
            </a:r>
            <a:r>
              <a:rPr lang="en-US" dirty="0" smtClean="0"/>
              <a:t> </a:t>
            </a:r>
            <a:r>
              <a:rPr lang="en-US" dirty="0" err="1" smtClean="0"/>
              <a:t>pico</a:t>
            </a:r>
            <a:r>
              <a:rPr lang="en-US" dirty="0" smtClean="0"/>
              <a:t> de </a:t>
            </a:r>
            <a:r>
              <a:rPr lang="en-US" dirty="0" err="1" smtClean="0"/>
              <a:t>gallo</a:t>
            </a:r>
            <a:endParaRPr lang="en-US" dirty="0"/>
          </a:p>
        </p:txBody>
      </p:sp>
      <p:pic>
        <p:nvPicPr>
          <p:cNvPr id="2050" name="Picture 2" descr="http://ts2.mm.bing.net/th?id=H.4825134613987455&amp;pid=15.1">
            <a:hlinkClick r:id="rId2"/>
          </p:cNvPr>
          <p:cNvPicPr>
            <a:picLocks noChangeAspect="1" noChangeArrowheads="1"/>
          </p:cNvPicPr>
          <p:nvPr/>
        </p:nvPicPr>
        <p:blipFill>
          <a:blip r:embed="rId3" cstate="print"/>
          <a:srcRect l="7618" t="2041" r="10113" b="2041"/>
          <a:stretch>
            <a:fillRect/>
          </a:stretch>
        </p:blipFill>
        <p:spPr bwMode="auto">
          <a:xfrm>
            <a:off x="381000" y="1295400"/>
            <a:ext cx="4114800" cy="3581400"/>
          </a:xfrm>
          <a:prstGeom prst="rect">
            <a:avLst/>
          </a:prstGeom>
          <a:noFill/>
        </p:spPr>
      </p:pic>
      <p:pic>
        <p:nvPicPr>
          <p:cNvPr id="2052" name="Picture 4" descr="http://fairfieldgreenfoodguide.com/wp-content/uploads/2010/10/quesadillas.jpg">
            <a:hlinkClick r:id="rId4"/>
          </p:cNvPr>
          <p:cNvPicPr>
            <a:picLocks noChangeAspect="1" noChangeArrowheads="1"/>
          </p:cNvPicPr>
          <p:nvPr/>
        </p:nvPicPr>
        <p:blipFill>
          <a:blip r:embed="rId5" cstate="print"/>
          <a:srcRect l="7782" t="6487"/>
          <a:stretch>
            <a:fillRect/>
          </a:stretch>
        </p:blipFill>
        <p:spPr bwMode="auto">
          <a:xfrm>
            <a:off x="4572000" y="3505200"/>
            <a:ext cx="4514849" cy="3048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pico</a:t>
            </a:r>
            <a:r>
              <a:rPr lang="en-US" dirty="0" smtClean="0"/>
              <a:t> de </a:t>
            </a:r>
            <a:r>
              <a:rPr lang="en-US" dirty="0" err="1" smtClean="0"/>
              <a:t>gallo</a:t>
            </a:r>
            <a:endParaRPr lang="en-US" dirty="0"/>
          </a:p>
        </p:txBody>
      </p:sp>
      <p:sp>
        <p:nvSpPr>
          <p:cNvPr id="3" name="Content Placeholder 2"/>
          <p:cNvSpPr>
            <a:spLocks noGrp="1"/>
          </p:cNvSpPr>
          <p:nvPr>
            <p:ph idx="1"/>
          </p:nvPr>
        </p:nvSpPr>
        <p:spPr>
          <a:xfrm>
            <a:off x="304800" y="1554163"/>
            <a:ext cx="8382000" cy="2027238"/>
          </a:xfrm>
        </p:spPr>
        <p:txBody>
          <a:bodyPr/>
          <a:lstStyle/>
          <a:p>
            <a:r>
              <a:rPr lang="en-US" dirty="0" smtClean="0"/>
              <a:t>fresh salsa made of tomatoes, onions, and other vegetables</a:t>
            </a:r>
            <a:endParaRPr lang="en-US" dirty="0"/>
          </a:p>
        </p:txBody>
      </p:sp>
      <p:pic>
        <p:nvPicPr>
          <p:cNvPr id="1026" name="Picture 2" descr="http://ts2.mm.bing.net/th?id=H.4559143018891041&amp;pid=15.1">
            <a:hlinkClick r:id="rId2"/>
          </p:cNvPr>
          <p:cNvPicPr>
            <a:picLocks noChangeAspect="1" noChangeArrowheads="1"/>
          </p:cNvPicPr>
          <p:nvPr/>
        </p:nvPicPr>
        <p:blipFill>
          <a:blip r:embed="rId3" cstate="print"/>
          <a:srcRect/>
          <a:stretch>
            <a:fillRect/>
          </a:stretch>
        </p:blipFill>
        <p:spPr bwMode="auto">
          <a:xfrm>
            <a:off x="3302000" y="2686049"/>
            <a:ext cx="5461000" cy="409575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Camarones</a:t>
            </a:r>
            <a:r>
              <a:rPr lang="en-US" dirty="0" smtClean="0"/>
              <a:t> al </a:t>
            </a:r>
            <a:r>
              <a:rPr lang="en-US" dirty="0" err="1" smtClean="0"/>
              <a:t>ajillo</a:t>
            </a:r>
            <a:endParaRPr lang="en-US" dirty="0"/>
          </a:p>
        </p:txBody>
      </p:sp>
      <p:sp>
        <p:nvSpPr>
          <p:cNvPr id="3" name="Content Placeholder 2"/>
          <p:cNvSpPr>
            <a:spLocks noGrp="1"/>
          </p:cNvSpPr>
          <p:nvPr>
            <p:ph idx="1"/>
          </p:nvPr>
        </p:nvSpPr>
        <p:spPr>
          <a:xfrm>
            <a:off x="304800" y="5257800"/>
            <a:ext cx="5715000" cy="1371600"/>
          </a:xfrm>
        </p:spPr>
        <p:txBody>
          <a:bodyPr/>
          <a:lstStyle/>
          <a:p>
            <a:r>
              <a:rPr lang="en-US" dirty="0" smtClean="0"/>
              <a:t>shrimp in garlic olive oil (similar to “scampi”)</a:t>
            </a:r>
            <a:endParaRPr lang="en-US" dirty="0"/>
          </a:p>
        </p:txBody>
      </p:sp>
      <p:pic>
        <p:nvPicPr>
          <p:cNvPr id="1026" name="Picture 2" descr="http://delicious-cooks.com/data_images/recipes_01/shrimp-al-ajillo/shrimp-al-ajillo-02.jpg">
            <a:hlinkClick r:id="rId2"/>
          </p:cNvPr>
          <p:cNvPicPr>
            <a:picLocks noChangeAspect="1" noChangeArrowheads="1"/>
          </p:cNvPicPr>
          <p:nvPr/>
        </p:nvPicPr>
        <p:blipFill>
          <a:blip r:embed="rId3" cstate="print"/>
          <a:srcRect/>
          <a:stretch>
            <a:fillRect/>
          </a:stretch>
        </p:blipFill>
        <p:spPr bwMode="auto">
          <a:xfrm>
            <a:off x="304800" y="1600200"/>
            <a:ext cx="4597400" cy="3448050"/>
          </a:xfrm>
          <a:prstGeom prst="rect">
            <a:avLst/>
          </a:prstGeom>
          <a:noFill/>
        </p:spPr>
      </p:pic>
      <p:pic>
        <p:nvPicPr>
          <p:cNvPr id="1028" name="Picture 4" descr="http://s3.amazonaws.com/foodspotting-ec2/reviews/1780926/thumb_600.jpg?1337859053?1347097550">
            <a:hlinkClick r:id="rId4"/>
          </p:cNvPr>
          <p:cNvPicPr>
            <a:picLocks noChangeAspect="1" noChangeArrowheads="1"/>
          </p:cNvPicPr>
          <p:nvPr/>
        </p:nvPicPr>
        <p:blipFill>
          <a:blip r:embed="rId5" cstate="print"/>
          <a:srcRect/>
          <a:stretch>
            <a:fillRect/>
          </a:stretch>
        </p:blipFill>
        <p:spPr bwMode="auto">
          <a:xfrm>
            <a:off x="5334000" y="152400"/>
            <a:ext cx="3581400" cy="3581401"/>
          </a:xfrm>
          <a:prstGeom prst="rect">
            <a:avLst/>
          </a:prstGeom>
          <a:noFill/>
        </p:spPr>
      </p:pic>
      <p:pic>
        <p:nvPicPr>
          <p:cNvPr id="6" name="Content Placeholder 3" descr="camarones al ajillo.jpg"/>
          <p:cNvPicPr>
            <a:picLocks noChangeAspect="1"/>
          </p:cNvPicPr>
          <p:nvPr/>
        </p:nvPicPr>
        <p:blipFill>
          <a:blip r:embed="rId6" cstate="print"/>
          <a:srcRect t="25000"/>
          <a:stretch>
            <a:fillRect/>
          </a:stretch>
        </p:blipFill>
        <p:spPr>
          <a:xfrm>
            <a:off x="6324600" y="3886200"/>
            <a:ext cx="2819400" cy="28194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Pescado</a:t>
            </a:r>
            <a:r>
              <a:rPr lang="en-US" dirty="0" smtClean="0"/>
              <a:t> </a:t>
            </a:r>
            <a:r>
              <a:rPr lang="en-US" dirty="0" err="1" smtClean="0"/>
              <a:t>frito</a:t>
            </a:r>
            <a:endParaRPr lang="en-US" dirty="0"/>
          </a:p>
        </p:txBody>
      </p:sp>
      <p:sp>
        <p:nvSpPr>
          <p:cNvPr id="3" name="Content Placeholder 2"/>
          <p:cNvSpPr>
            <a:spLocks noGrp="1"/>
          </p:cNvSpPr>
          <p:nvPr>
            <p:ph idx="1"/>
          </p:nvPr>
        </p:nvSpPr>
        <p:spPr>
          <a:xfrm>
            <a:off x="228600" y="5273675"/>
            <a:ext cx="8763000" cy="1279525"/>
          </a:xfrm>
        </p:spPr>
        <p:txBody>
          <a:bodyPr>
            <a:normAutofit fontScale="85000" lnSpcReduction="20000"/>
          </a:bodyPr>
          <a:lstStyle/>
          <a:p>
            <a:r>
              <a:rPr lang="en-US" dirty="0" smtClean="0"/>
              <a:t>fried fish (more likely </a:t>
            </a:r>
            <a:r>
              <a:rPr lang="en-US" dirty="0" err="1" smtClean="0"/>
              <a:t>sauted</a:t>
            </a:r>
            <a:r>
              <a:rPr lang="en-US" dirty="0" smtClean="0"/>
              <a:t> than </a:t>
            </a:r>
            <a:r>
              <a:rPr lang="en-US" smtClean="0"/>
              <a:t>deep </a:t>
            </a:r>
            <a:r>
              <a:rPr lang="en-US" smtClean="0"/>
              <a:t>fried</a:t>
            </a:r>
          </a:p>
          <a:p>
            <a:r>
              <a:rPr lang="en-US" smtClean="0"/>
              <a:t>could </a:t>
            </a:r>
            <a:r>
              <a:rPr lang="en-US" dirty="0" smtClean="0"/>
              <a:t>be battered or breaded, but not always, and may be served with head and scales)</a:t>
            </a:r>
            <a:endParaRPr lang="en-US" dirty="0"/>
          </a:p>
        </p:txBody>
      </p:sp>
      <p:pic>
        <p:nvPicPr>
          <p:cNvPr id="39938" name="Picture 2" descr="http://ts2.mm.bing.net/th?id=H.4775347355256615&amp;pid=15.1">
            <a:hlinkClick r:id="rId2"/>
          </p:cNvPr>
          <p:cNvPicPr>
            <a:picLocks noChangeAspect="1" noChangeArrowheads="1"/>
          </p:cNvPicPr>
          <p:nvPr/>
        </p:nvPicPr>
        <p:blipFill>
          <a:blip r:embed="rId3" cstate="print"/>
          <a:srcRect/>
          <a:stretch>
            <a:fillRect/>
          </a:stretch>
        </p:blipFill>
        <p:spPr bwMode="auto">
          <a:xfrm>
            <a:off x="4572000" y="131173"/>
            <a:ext cx="4495800" cy="2993027"/>
          </a:xfrm>
          <a:prstGeom prst="rect">
            <a:avLst/>
          </a:prstGeom>
          <a:noFill/>
        </p:spPr>
      </p:pic>
      <p:pic>
        <p:nvPicPr>
          <p:cNvPr id="39940" name="Picture 4" descr="http://ts4.mm.bing.net/th?id=H.4622502337904871&amp;amp;pid=15.1">
            <a:hlinkClick r:id="rId4"/>
          </p:cNvPr>
          <p:cNvPicPr>
            <a:picLocks noChangeAspect="1" noChangeArrowheads="1"/>
          </p:cNvPicPr>
          <p:nvPr/>
        </p:nvPicPr>
        <p:blipFill>
          <a:blip r:embed="rId5" cstate="print"/>
          <a:srcRect/>
          <a:stretch>
            <a:fillRect/>
          </a:stretch>
        </p:blipFill>
        <p:spPr bwMode="auto">
          <a:xfrm>
            <a:off x="152400" y="1219200"/>
            <a:ext cx="3276600" cy="2916174"/>
          </a:xfrm>
          <a:prstGeom prst="rect">
            <a:avLst/>
          </a:prstGeom>
          <a:noFill/>
        </p:spPr>
      </p:pic>
      <p:pic>
        <p:nvPicPr>
          <p:cNvPr id="39942" name="Picture 6" descr="http://4.bp.blogspot.com/_eUUf-Upts4Y/S3k2CQzfkwI/AAAAAAAAATg/WN0t5Q1wQA8/s1600/pescado%2Bfrito">
            <a:hlinkClick r:id="rId6"/>
          </p:cNvPr>
          <p:cNvPicPr>
            <a:picLocks noChangeAspect="1" noChangeArrowheads="1"/>
          </p:cNvPicPr>
          <p:nvPr/>
        </p:nvPicPr>
        <p:blipFill>
          <a:blip r:embed="rId7" cstate="print"/>
          <a:srcRect/>
          <a:stretch>
            <a:fillRect/>
          </a:stretch>
        </p:blipFill>
        <p:spPr bwMode="auto">
          <a:xfrm>
            <a:off x="3048000" y="2667000"/>
            <a:ext cx="3429000" cy="2571751"/>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gazpacho</a:t>
            </a:r>
            <a:endParaRPr lang="en-US" dirty="0"/>
          </a:p>
        </p:txBody>
      </p:sp>
      <p:sp>
        <p:nvSpPr>
          <p:cNvPr id="3" name="Content Placeholder 2"/>
          <p:cNvSpPr>
            <a:spLocks noGrp="1"/>
          </p:cNvSpPr>
          <p:nvPr>
            <p:ph idx="1"/>
          </p:nvPr>
        </p:nvSpPr>
        <p:spPr>
          <a:xfrm>
            <a:off x="3733800" y="4800600"/>
            <a:ext cx="5181600" cy="2057400"/>
          </a:xfrm>
        </p:spPr>
        <p:txBody>
          <a:bodyPr/>
          <a:lstStyle/>
          <a:p>
            <a:r>
              <a:rPr lang="en-US" dirty="0" smtClean="0"/>
              <a:t>cold tomato soup with fresh vegetables, (usually chunky like salsa) [Spain]</a:t>
            </a:r>
            <a:endParaRPr lang="en-US" dirty="0"/>
          </a:p>
        </p:txBody>
      </p:sp>
      <p:pic>
        <p:nvPicPr>
          <p:cNvPr id="40962" name="Picture 2" descr="http://www.weheartfood.com/wp-content/uploads/blogger/_aR7uIk5VS2Y/RpcYlv257XI/AAAAAAAAAOI/iz7eSYwiez8/s1600/gazpacho.jpg">
            <a:hlinkClick r:id="rId2"/>
          </p:cNvPr>
          <p:cNvPicPr>
            <a:picLocks noChangeAspect="1" noChangeArrowheads="1"/>
          </p:cNvPicPr>
          <p:nvPr/>
        </p:nvPicPr>
        <p:blipFill>
          <a:blip r:embed="rId3" cstate="print"/>
          <a:srcRect/>
          <a:stretch>
            <a:fillRect/>
          </a:stretch>
        </p:blipFill>
        <p:spPr bwMode="auto">
          <a:xfrm>
            <a:off x="3175968" y="228600"/>
            <a:ext cx="5796581" cy="4343400"/>
          </a:xfrm>
          <a:prstGeom prst="rect">
            <a:avLst/>
          </a:prstGeom>
          <a:noFill/>
        </p:spPr>
      </p:pic>
      <p:pic>
        <p:nvPicPr>
          <p:cNvPr id="40964" name="Picture 4" descr="http://4.bp.blogspot.com/_0ub2fCngAro/TCchWuuU84I/AAAAAAAAAKc/BHo9n5vTJg0/s1600/Gazpacho2.jpg">
            <a:hlinkClick r:id="rId4"/>
          </p:cNvPr>
          <p:cNvPicPr>
            <a:picLocks noChangeAspect="1" noChangeArrowheads="1"/>
          </p:cNvPicPr>
          <p:nvPr/>
        </p:nvPicPr>
        <p:blipFill>
          <a:blip r:embed="rId5" cstate="print"/>
          <a:srcRect/>
          <a:stretch>
            <a:fillRect/>
          </a:stretch>
        </p:blipFill>
        <p:spPr bwMode="auto">
          <a:xfrm>
            <a:off x="27909" y="2667000"/>
            <a:ext cx="3705891" cy="28956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2" name="Picture 8" descr="Mauviel Professional Copper Paella Pan"/>
          <p:cNvPicPr>
            <a:picLocks noChangeAspect="1" noChangeArrowheads="1"/>
          </p:cNvPicPr>
          <p:nvPr/>
        </p:nvPicPr>
        <p:blipFill>
          <a:blip r:embed="rId2" cstate="print"/>
          <a:srcRect t="28061" b="15816"/>
          <a:stretch>
            <a:fillRect/>
          </a:stretch>
        </p:blipFill>
        <p:spPr bwMode="auto">
          <a:xfrm>
            <a:off x="6563591" y="5581261"/>
            <a:ext cx="2504209" cy="1124339"/>
          </a:xfrm>
          <a:prstGeom prst="rect">
            <a:avLst/>
          </a:prstGeom>
          <a:noFill/>
        </p:spPr>
      </p:pic>
      <p:sp>
        <p:nvSpPr>
          <p:cNvPr id="2" name="Title 1"/>
          <p:cNvSpPr>
            <a:spLocks noGrp="1"/>
          </p:cNvSpPr>
          <p:nvPr>
            <p:ph type="title"/>
          </p:nvPr>
        </p:nvSpPr>
        <p:spPr/>
        <p:txBody>
          <a:bodyPr/>
          <a:lstStyle/>
          <a:p>
            <a:r>
              <a:rPr lang="en-US" dirty="0" smtClean="0"/>
              <a:t>paella</a:t>
            </a:r>
            <a:endParaRPr lang="en-US" dirty="0"/>
          </a:p>
        </p:txBody>
      </p:sp>
      <p:sp>
        <p:nvSpPr>
          <p:cNvPr id="3" name="Content Placeholder 2"/>
          <p:cNvSpPr>
            <a:spLocks noGrp="1"/>
          </p:cNvSpPr>
          <p:nvPr>
            <p:ph idx="1"/>
          </p:nvPr>
        </p:nvSpPr>
        <p:spPr>
          <a:xfrm>
            <a:off x="304800" y="4572000"/>
            <a:ext cx="8839200" cy="1508125"/>
          </a:xfrm>
        </p:spPr>
        <p:txBody>
          <a:bodyPr>
            <a:normAutofit fontScale="85000" lnSpcReduction="10000"/>
          </a:bodyPr>
          <a:lstStyle/>
          <a:p>
            <a:r>
              <a:rPr lang="en-US" dirty="0" smtClean="0"/>
              <a:t>“casserole” made of garlic, olive oil, saffron, seafood and rice, made in large “special” frying pan  (regional varieties include other meats and vegetables) [Spain]</a:t>
            </a:r>
            <a:endParaRPr lang="en-US" dirty="0"/>
          </a:p>
        </p:txBody>
      </p:sp>
      <p:pic>
        <p:nvPicPr>
          <p:cNvPr id="41986" name="Picture 2" descr="Paella Valenciana"/>
          <p:cNvPicPr>
            <a:picLocks noChangeAspect="1" noChangeArrowheads="1"/>
          </p:cNvPicPr>
          <p:nvPr/>
        </p:nvPicPr>
        <p:blipFill>
          <a:blip r:embed="rId3" cstate="print"/>
          <a:srcRect/>
          <a:stretch>
            <a:fillRect/>
          </a:stretch>
        </p:blipFill>
        <p:spPr bwMode="auto">
          <a:xfrm>
            <a:off x="6019800" y="228600"/>
            <a:ext cx="2819400" cy="3524250"/>
          </a:xfrm>
          <a:prstGeom prst="rect">
            <a:avLst/>
          </a:prstGeom>
          <a:noFill/>
        </p:spPr>
      </p:pic>
      <p:pic>
        <p:nvPicPr>
          <p:cNvPr id="41988" name="Picture 4" descr="http://1.bp.blogspot.com/-EqbL8AetB18/T2AkpVIf9hI/AAAAAAAACnU/5qarLhix9uU/s1600/Paella_Valenciana_Wallpaper_1n7dq.jpg">
            <a:hlinkClick r:id="rId4"/>
          </p:cNvPr>
          <p:cNvPicPr>
            <a:picLocks noChangeAspect="1" noChangeArrowheads="1"/>
          </p:cNvPicPr>
          <p:nvPr/>
        </p:nvPicPr>
        <p:blipFill>
          <a:blip r:embed="rId5" cstate="print"/>
          <a:srcRect/>
          <a:stretch>
            <a:fillRect/>
          </a:stretch>
        </p:blipFill>
        <p:spPr bwMode="auto">
          <a:xfrm>
            <a:off x="304800" y="1222119"/>
            <a:ext cx="4191000" cy="3140332"/>
          </a:xfrm>
          <a:prstGeom prst="rect">
            <a:avLst/>
          </a:prstGeom>
          <a:noFill/>
        </p:spPr>
      </p:pic>
      <p:sp>
        <p:nvSpPr>
          <p:cNvPr id="6" name="TextBox 5"/>
          <p:cNvSpPr txBox="1"/>
          <p:nvPr/>
        </p:nvSpPr>
        <p:spPr>
          <a:xfrm>
            <a:off x="5562600" y="3886200"/>
            <a:ext cx="1417119" cy="369332"/>
          </a:xfrm>
          <a:prstGeom prst="rect">
            <a:avLst/>
          </a:prstGeom>
          <a:solidFill>
            <a:schemeClr val="bg1"/>
          </a:solidFill>
          <a:ln>
            <a:solidFill>
              <a:schemeClr val="bg1"/>
            </a:solidFill>
          </a:ln>
        </p:spPr>
        <p:txBody>
          <a:bodyPr wrap="none" rtlCol="0">
            <a:spAutoFit/>
          </a:bodyPr>
          <a:lstStyle/>
          <a:p>
            <a:r>
              <a:rPr lang="en-US" dirty="0" smtClean="0">
                <a:solidFill>
                  <a:schemeClr val="tx1">
                    <a:lumMod val="65000"/>
                    <a:lumOff val="35000"/>
                  </a:schemeClr>
                </a:solidFill>
                <a:hlinkClick r:id="rId6"/>
              </a:rPr>
              <a:t>Link to video</a:t>
            </a:r>
            <a:endParaRPr lang="en-US"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Ceviche</a:t>
            </a:r>
            <a:r>
              <a:rPr lang="en-US" dirty="0" smtClean="0"/>
              <a:t>	</a:t>
            </a:r>
            <a:endParaRPr lang="en-US" dirty="0"/>
          </a:p>
        </p:txBody>
      </p:sp>
      <p:sp>
        <p:nvSpPr>
          <p:cNvPr id="5" name="Content Placeholder 4"/>
          <p:cNvSpPr>
            <a:spLocks noGrp="1"/>
          </p:cNvSpPr>
          <p:nvPr>
            <p:ph idx="1"/>
          </p:nvPr>
        </p:nvSpPr>
        <p:spPr>
          <a:xfrm>
            <a:off x="304800" y="1554162"/>
            <a:ext cx="5562600" cy="1798637"/>
          </a:xfrm>
        </p:spPr>
        <p:txBody>
          <a:bodyPr>
            <a:normAutofit fontScale="92500"/>
          </a:bodyPr>
          <a:lstStyle/>
          <a:p>
            <a:r>
              <a:rPr lang="en-US" dirty="0" smtClean="0"/>
              <a:t>fish/seafood dish “cooked” by acid from lemon or lime juice; usually served as appetizer</a:t>
            </a:r>
            <a:endParaRPr lang="en-US" dirty="0"/>
          </a:p>
        </p:txBody>
      </p:sp>
      <p:pic>
        <p:nvPicPr>
          <p:cNvPr id="1026" name="Picture 2" descr="Avocado Shrimp Ceviche-Estillo Sarita Recipe"/>
          <p:cNvPicPr>
            <a:picLocks noChangeAspect="1" noChangeArrowheads="1"/>
          </p:cNvPicPr>
          <p:nvPr/>
        </p:nvPicPr>
        <p:blipFill>
          <a:blip r:embed="rId2" cstate="print"/>
          <a:srcRect/>
          <a:stretch>
            <a:fillRect/>
          </a:stretch>
        </p:blipFill>
        <p:spPr bwMode="auto">
          <a:xfrm>
            <a:off x="6172200" y="228600"/>
            <a:ext cx="2381250" cy="2381250"/>
          </a:xfrm>
          <a:prstGeom prst="rect">
            <a:avLst/>
          </a:prstGeom>
          <a:noFill/>
        </p:spPr>
      </p:pic>
      <p:pic>
        <p:nvPicPr>
          <p:cNvPr id="1028" name="Picture 4" descr="http://images.media-allrecipes.com/userphotos/250x250/00/52/66/526649.jpg"/>
          <p:cNvPicPr>
            <a:picLocks noChangeAspect="1" noChangeArrowheads="1"/>
          </p:cNvPicPr>
          <p:nvPr/>
        </p:nvPicPr>
        <p:blipFill>
          <a:blip r:embed="rId3" cstate="print"/>
          <a:srcRect/>
          <a:stretch>
            <a:fillRect/>
          </a:stretch>
        </p:blipFill>
        <p:spPr bwMode="auto">
          <a:xfrm>
            <a:off x="152400" y="3657600"/>
            <a:ext cx="2381250" cy="2381250"/>
          </a:xfrm>
          <a:prstGeom prst="rect">
            <a:avLst/>
          </a:prstGeom>
          <a:noFill/>
        </p:spPr>
      </p:pic>
      <p:pic>
        <p:nvPicPr>
          <p:cNvPr id="1032" name="Picture 8" descr="http://ts4.mm.bing.net/th?id=H.4649930018653731&amp;pid=15.1"/>
          <p:cNvPicPr>
            <a:picLocks noChangeAspect="1" noChangeArrowheads="1"/>
          </p:cNvPicPr>
          <p:nvPr/>
        </p:nvPicPr>
        <p:blipFill>
          <a:blip r:embed="rId4" cstate="print"/>
          <a:srcRect/>
          <a:stretch>
            <a:fillRect/>
          </a:stretch>
        </p:blipFill>
        <p:spPr bwMode="auto">
          <a:xfrm>
            <a:off x="5334000" y="4419600"/>
            <a:ext cx="3421115" cy="2286000"/>
          </a:xfrm>
          <a:prstGeom prst="rect">
            <a:avLst/>
          </a:prstGeom>
          <a:noFill/>
        </p:spPr>
      </p:pic>
      <p:pic>
        <p:nvPicPr>
          <p:cNvPr id="1030" name="Picture 6" descr="http://ts4.mm.bing.net/th?id=H.4608045518817535&amp;pid=15.1"/>
          <p:cNvPicPr>
            <a:picLocks noChangeAspect="1" noChangeArrowheads="1"/>
          </p:cNvPicPr>
          <p:nvPr/>
        </p:nvPicPr>
        <p:blipFill>
          <a:blip r:embed="rId5" cstate="print"/>
          <a:srcRect/>
          <a:stretch>
            <a:fillRect/>
          </a:stretch>
        </p:blipFill>
        <p:spPr bwMode="auto">
          <a:xfrm>
            <a:off x="3124200" y="2971800"/>
            <a:ext cx="2857500" cy="189547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tostones</a:t>
            </a:r>
            <a:endParaRPr lang="en-US" dirty="0"/>
          </a:p>
        </p:txBody>
      </p:sp>
      <p:sp>
        <p:nvSpPr>
          <p:cNvPr id="3" name="Content Placeholder 2"/>
          <p:cNvSpPr>
            <a:spLocks noGrp="1"/>
          </p:cNvSpPr>
          <p:nvPr>
            <p:ph idx="1"/>
          </p:nvPr>
        </p:nvSpPr>
        <p:spPr>
          <a:xfrm>
            <a:off x="304800" y="1219200"/>
            <a:ext cx="8610600" cy="1279525"/>
          </a:xfrm>
        </p:spPr>
        <p:txBody>
          <a:bodyPr>
            <a:normAutofit fontScale="77500" lnSpcReduction="20000"/>
          </a:bodyPr>
          <a:lstStyle/>
          <a:p>
            <a:r>
              <a:rPr lang="en-US" dirty="0" smtClean="0"/>
              <a:t>fried bananas – green plantains, not sweet , starchy a little like fried potatoes; made by frying, squishy and frying again; served as side dish or appetizer [Puerto Rico]</a:t>
            </a:r>
            <a:endParaRPr lang="en-US" dirty="0"/>
          </a:p>
        </p:txBody>
      </p:sp>
      <p:pic>
        <p:nvPicPr>
          <p:cNvPr id="13314" name="Picture 2" descr="http://foodielady.com/wp-content/uploads/2010/10/IMG_45791-300x200.jpg">
            <a:hlinkClick r:id="rId2"/>
          </p:cNvPr>
          <p:cNvPicPr>
            <a:picLocks noChangeAspect="1" noChangeArrowheads="1"/>
          </p:cNvPicPr>
          <p:nvPr/>
        </p:nvPicPr>
        <p:blipFill>
          <a:blip r:embed="rId3" cstate="print"/>
          <a:srcRect/>
          <a:stretch>
            <a:fillRect/>
          </a:stretch>
        </p:blipFill>
        <p:spPr bwMode="auto">
          <a:xfrm>
            <a:off x="457200" y="2438400"/>
            <a:ext cx="2857500" cy="1905000"/>
          </a:xfrm>
          <a:prstGeom prst="rect">
            <a:avLst/>
          </a:prstGeom>
          <a:noFill/>
        </p:spPr>
      </p:pic>
      <p:pic>
        <p:nvPicPr>
          <p:cNvPr id="13316" name="Picture 4" descr="http://foodielady.com/wp-content/uploads/2010/10/IMG_4583-300x200.jpg">
            <a:hlinkClick r:id="rId4"/>
          </p:cNvPr>
          <p:cNvPicPr>
            <a:picLocks noChangeAspect="1" noChangeArrowheads="1"/>
          </p:cNvPicPr>
          <p:nvPr/>
        </p:nvPicPr>
        <p:blipFill>
          <a:blip r:embed="rId5" cstate="print"/>
          <a:srcRect/>
          <a:stretch>
            <a:fillRect/>
          </a:stretch>
        </p:blipFill>
        <p:spPr bwMode="auto">
          <a:xfrm>
            <a:off x="3810000" y="2362200"/>
            <a:ext cx="2857500" cy="1905000"/>
          </a:xfrm>
          <a:prstGeom prst="rect">
            <a:avLst/>
          </a:prstGeom>
          <a:noFill/>
        </p:spPr>
      </p:pic>
      <p:pic>
        <p:nvPicPr>
          <p:cNvPr id="13318" name="Picture 6" descr="http://foodielady.com/wp-content/uploads/2010/10/IMG_4586-200x300.jpg">
            <a:hlinkClick r:id="rId6"/>
          </p:cNvPr>
          <p:cNvPicPr>
            <a:picLocks noChangeAspect="1" noChangeArrowheads="1"/>
          </p:cNvPicPr>
          <p:nvPr/>
        </p:nvPicPr>
        <p:blipFill>
          <a:blip r:embed="rId7" cstate="print"/>
          <a:srcRect b="12000"/>
          <a:stretch>
            <a:fillRect/>
          </a:stretch>
        </p:blipFill>
        <p:spPr bwMode="auto">
          <a:xfrm>
            <a:off x="7010400" y="2209800"/>
            <a:ext cx="1905000" cy="2514600"/>
          </a:xfrm>
          <a:prstGeom prst="rect">
            <a:avLst/>
          </a:prstGeom>
          <a:noFill/>
        </p:spPr>
      </p:pic>
      <p:pic>
        <p:nvPicPr>
          <p:cNvPr id="13320" name="Picture 8" descr="http://foodielady.com/wp-content/uploads/2010/10/IMG_4588-300x200.jpg">
            <a:hlinkClick r:id="rId8"/>
          </p:cNvPr>
          <p:cNvPicPr>
            <a:picLocks noChangeAspect="1" noChangeArrowheads="1"/>
          </p:cNvPicPr>
          <p:nvPr/>
        </p:nvPicPr>
        <p:blipFill>
          <a:blip r:embed="rId9" cstate="print"/>
          <a:srcRect/>
          <a:stretch>
            <a:fillRect/>
          </a:stretch>
        </p:blipFill>
        <p:spPr bwMode="auto">
          <a:xfrm>
            <a:off x="2209800" y="5105400"/>
            <a:ext cx="2286000" cy="1524000"/>
          </a:xfrm>
          <a:prstGeom prst="rect">
            <a:avLst/>
          </a:prstGeom>
          <a:noFill/>
        </p:spPr>
      </p:pic>
      <p:sp>
        <p:nvSpPr>
          <p:cNvPr id="8" name="TextBox 7"/>
          <p:cNvSpPr txBox="1"/>
          <p:nvPr/>
        </p:nvSpPr>
        <p:spPr>
          <a:xfrm>
            <a:off x="228600" y="4876800"/>
            <a:ext cx="1828800"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Can be served with garlic </a:t>
            </a:r>
            <a:r>
              <a:rPr lang="en-US" dirty="0" err="1" smtClean="0"/>
              <a:t>mojito</a:t>
            </a:r>
            <a:r>
              <a:rPr lang="en-US" dirty="0" smtClean="0"/>
              <a:t> sauce or </a:t>
            </a:r>
          </a:p>
          <a:p>
            <a:r>
              <a:rPr lang="en-US" dirty="0" smtClean="0"/>
              <a:t>mayo-ketchup sauce</a:t>
            </a:r>
            <a:endParaRPr lang="en-US" dirty="0"/>
          </a:p>
        </p:txBody>
      </p:sp>
      <p:cxnSp>
        <p:nvCxnSpPr>
          <p:cNvPr id="10" name="Straight Arrow Connector 9"/>
          <p:cNvCxnSpPr/>
          <p:nvPr/>
        </p:nvCxnSpPr>
        <p:spPr>
          <a:xfrm flipV="1">
            <a:off x="3124200" y="3886200"/>
            <a:ext cx="533400" cy="304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a:off x="6248400" y="4038600"/>
            <a:ext cx="914400" cy="304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a:xfrm flipH="1">
            <a:off x="6858000" y="4724400"/>
            <a:ext cx="304800" cy="381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13324" name="Picture 12" descr="http://ts4.mm.bing.net/th?id=H.4602376121746899&amp;amp;pid=15.1">
            <a:hlinkClick r:id="rId10"/>
          </p:cNvPr>
          <p:cNvPicPr>
            <a:picLocks noChangeAspect="1" noChangeArrowheads="1"/>
          </p:cNvPicPr>
          <p:nvPr/>
        </p:nvPicPr>
        <p:blipFill>
          <a:blip r:embed="rId11" cstate="print"/>
          <a:srcRect r="39683" b="4762"/>
          <a:stretch>
            <a:fillRect/>
          </a:stretch>
        </p:blipFill>
        <p:spPr bwMode="auto">
          <a:xfrm>
            <a:off x="7467600" y="4953000"/>
            <a:ext cx="1447800" cy="1524000"/>
          </a:xfrm>
          <a:prstGeom prst="rect">
            <a:avLst/>
          </a:prstGeom>
          <a:noFill/>
        </p:spPr>
      </p:pic>
      <p:cxnSp>
        <p:nvCxnSpPr>
          <p:cNvPr id="26" name="Straight Arrow Connector 25"/>
          <p:cNvCxnSpPr/>
          <p:nvPr/>
        </p:nvCxnSpPr>
        <p:spPr>
          <a:xfrm>
            <a:off x="6400800" y="4267200"/>
            <a:ext cx="1447800" cy="838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13326" name="Picture 14" descr="http://www.icuban.com/food/images/tostones_5-cuban.jpg"/>
          <p:cNvPicPr>
            <a:picLocks noChangeAspect="1" noChangeArrowheads="1"/>
          </p:cNvPicPr>
          <p:nvPr/>
        </p:nvPicPr>
        <p:blipFill>
          <a:blip r:embed="rId12" cstate="print"/>
          <a:srcRect/>
          <a:stretch>
            <a:fillRect/>
          </a:stretch>
        </p:blipFill>
        <p:spPr bwMode="auto">
          <a:xfrm>
            <a:off x="4724400" y="4495800"/>
            <a:ext cx="2000250" cy="1600200"/>
          </a:xfrm>
          <a:prstGeom prst="rect">
            <a:avLst/>
          </a:prstGeom>
          <a:noFill/>
        </p:spPr>
      </p:pic>
      <p:cxnSp>
        <p:nvCxnSpPr>
          <p:cNvPr id="33" name="Straight Arrow Connector 32"/>
          <p:cNvCxnSpPr/>
          <p:nvPr/>
        </p:nvCxnSpPr>
        <p:spPr>
          <a:xfrm flipH="1">
            <a:off x="3962400" y="5029200"/>
            <a:ext cx="752475" cy="47625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8" name="Straight Arrow Connector 37"/>
          <p:cNvCxnSpPr/>
          <p:nvPr/>
        </p:nvCxnSpPr>
        <p:spPr>
          <a:xfrm flipH="1">
            <a:off x="6877050" y="5257800"/>
            <a:ext cx="666750" cy="1905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13328" name="Picture 16" descr="Three Guys From Miami: Cuban and Spanish Food Recipes">
            <a:hlinkClick r:id="rId13"/>
          </p:cNvPr>
          <p:cNvPicPr>
            <a:picLocks noChangeAspect="1" noChangeArrowheads="1"/>
          </p:cNvPicPr>
          <p:nvPr/>
        </p:nvPicPr>
        <p:blipFill>
          <a:blip r:embed="rId14" cstate="print"/>
          <a:srcRect/>
          <a:stretch>
            <a:fillRect/>
          </a:stretch>
        </p:blipFill>
        <p:spPr bwMode="auto">
          <a:xfrm>
            <a:off x="5791200" y="152400"/>
            <a:ext cx="2897004" cy="8382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mojito</a:t>
            </a:r>
            <a:endParaRPr lang="en-US" dirty="0"/>
          </a:p>
        </p:txBody>
      </p:sp>
      <p:sp>
        <p:nvSpPr>
          <p:cNvPr id="3" name="Content Placeholder 2"/>
          <p:cNvSpPr>
            <a:spLocks noGrp="1"/>
          </p:cNvSpPr>
          <p:nvPr>
            <p:ph idx="1"/>
          </p:nvPr>
        </p:nvSpPr>
        <p:spPr>
          <a:xfrm>
            <a:off x="304800" y="1554163"/>
            <a:ext cx="8534400" cy="1646238"/>
          </a:xfrm>
        </p:spPr>
        <p:txBody>
          <a:bodyPr/>
          <a:lstStyle/>
          <a:p>
            <a:r>
              <a:rPr lang="en-US" dirty="0" smtClean="0"/>
              <a:t>garlic and olive oil sauce</a:t>
            </a:r>
            <a:endParaRPr lang="en-US" dirty="0"/>
          </a:p>
        </p:txBody>
      </p:sp>
      <p:pic>
        <p:nvPicPr>
          <p:cNvPr id="4" name="Picture 10" descr="http://onceachef.com/wp-content/uploads/2010/07/Tostones-5670.jpg">
            <a:hlinkClick r:id="rId2"/>
          </p:cNvPr>
          <p:cNvPicPr>
            <a:picLocks noChangeAspect="1" noChangeArrowheads="1"/>
          </p:cNvPicPr>
          <p:nvPr/>
        </p:nvPicPr>
        <p:blipFill>
          <a:blip r:embed="rId3" cstate="print"/>
          <a:srcRect/>
          <a:stretch>
            <a:fillRect/>
          </a:stretch>
        </p:blipFill>
        <p:spPr bwMode="auto">
          <a:xfrm>
            <a:off x="304800" y="2286000"/>
            <a:ext cx="4331335" cy="2895600"/>
          </a:xfrm>
          <a:prstGeom prst="rect">
            <a:avLst/>
          </a:prstGeom>
          <a:noFill/>
        </p:spPr>
      </p:pic>
      <p:pic>
        <p:nvPicPr>
          <p:cNvPr id="11266" name="Picture 2" descr="http://www.toaster-oven.net/ProductImages/prdl/cuban-mojito-simmer-pan-sauce-and-marinade-by-elki.jpg"/>
          <p:cNvPicPr>
            <a:picLocks noChangeAspect="1" noChangeArrowheads="1"/>
          </p:cNvPicPr>
          <p:nvPr/>
        </p:nvPicPr>
        <p:blipFill>
          <a:blip r:embed="rId4" cstate="print"/>
          <a:srcRect l="18667" r="28000"/>
          <a:stretch>
            <a:fillRect/>
          </a:stretch>
        </p:blipFill>
        <p:spPr bwMode="auto">
          <a:xfrm>
            <a:off x="7086600" y="228600"/>
            <a:ext cx="1524000" cy="2857500"/>
          </a:xfrm>
          <a:prstGeom prst="rect">
            <a:avLst/>
          </a:prstGeom>
          <a:noFill/>
        </p:spPr>
      </p:pic>
      <p:sp>
        <p:nvSpPr>
          <p:cNvPr id="6" name="TextBox 5"/>
          <p:cNvSpPr txBox="1"/>
          <p:nvPr/>
        </p:nvSpPr>
        <p:spPr>
          <a:xfrm>
            <a:off x="4953000" y="2514600"/>
            <a:ext cx="3886200" cy="3139321"/>
          </a:xfrm>
          <a:prstGeom prst="rect">
            <a:avLst/>
          </a:prstGeom>
          <a:noFill/>
        </p:spPr>
        <p:txBody>
          <a:bodyPr wrap="square" rtlCol="0">
            <a:spAutoFit/>
          </a:bodyPr>
          <a:lstStyle/>
          <a:p>
            <a:r>
              <a:rPr lang="en-US" b="1" dirty="0" smtClean="0"/>
              <a:t>Ingredients:</a:t>
            </a:r>
          </a:p>
          <a:p>
            <a:pPr>
              <a:buFont typeface="Arial" pitchFamily="34" charset="0"/>
              <a:buChar char="•"/>
            </a:pPr>
            <a:r>
              <a:rPr lang="en-US" dirty="0" smtClean="0"/>
              <a:t>1 cup olive oil, warmed</a:t>
            </a:r>
          </a:p>
          <a:p>
            <a:pPr>
              <a:buFont typeface="Arial" pitchFamily="34" charset="0"/>
              <a:buChar char="•"/>
            </a:pPr>
            <a:r>
              <a:rPr lang="en-US" dirty="0" smtClean="0"/>
              <a:t>1 head of garlic peeled, crushed  </a:t>
            </a:r>
          </a:p>
          <a:p>
            <a:pPr>
              <a:buFont typeface="Arial" pitchFamily="34" charset="0"/>
              <a:buChar char="•"/>
            </a:pPr>
            <a:r>
              <a:rPr lang="en-US" dirty="0" smtClean="0"/>
              <a:t>                         &amp;f </a:t>
            </a:r>
            <a:r>
              <a:rPr lang="en-US" dirty="0" err="1" smtClean="0"/>
              <a:t>inely</a:t>
            </a:r>
            <a:r>
              <a:rPr lang="en-US" dirty="0" smtClean="0"/>
              <a:t> chopped</a:t>
            </a:r>
          </a:p>
          <a:p>
            <a:pPr>
              <a:buFont typeface="Arial" pitchFamily="34" charset="0"/>
              <a:buChar char="•"/>
            </a:pPr>
            <a:r>
              <a:rPr lang="en-US" dirty="0" smtClean="0"/>
              <a:t>1 small onion, finely diced</a:t>
            </a:r>
          </a:p>
          <a:p>
            <a:pPr>
              <a:buFont typeface="Arial" pitchFamily="34" charset="0"/>
              <a:buChar char="•"/>
            </a:pPr>
            <a:r>
              <a:rPr lang="en-US" dirty="0" smtClean="0"/>
              <a:t>3 tablespoons cilantro, finely chopped</a:t>
            </a:r>
          </a:p>
          <a:p>
            <a:pPr>
              <a:buFont typeface="Arial" pitchFamily="34" charset="0"/>
              <a:buChar char="•"/>
            </a:pPr>
            <a:r>
              <a:rPr lang="en-US" dirty="0" smtClean="0"/>
              <a:t>juice of 1 lemon</a:t>
            </a:r>
          </a:p>
          <a:p>
            <a:pPr>
              <a:buFont typeface="Arial" pitchFamily="34" charset="0"/>
              <a:buChar char="•"/>
            </a:pPr>
            <a:r>
              <a:rPr lang="en-US" dirty="0" smtClean="0"/>
              <a:t>juice of 1 lime</a:t>
            </a:r>
          </a:p>
          <a:p>
            <a:pPr>
              <a:buFont typeface="Arial" pitchFamily="34" charset="0"/>
              <a:buChar char="•"/>
            </a:pPr>
            <a:r>
              <a:rPr lang="en-US" dirty="0" smtClean="0"/>
              <a:t>salt to taste</a:t>
            </a:r>
          </a:p>
          <a:p>
            <a:endParaRPr lang="en-US" dirty="0"/>
          </a:p>
        </p:txBody>
      </p:sp>
      <p:sp>
        <p:nvSpPr>
          <p:cNvPr id="7" name="TextBox 6"/>
          <p:cNvSpPr txBox="1"/>
          <p:nvPr/>
        </p:nvSpPr>
        <p:spPr>
          <a:xfrm>
            <a:off x="304800" y="5105400"/>
            <a:ext cx="7162800" cy="1477328"/>
          </a:xfrm>
          <a:prstGeom prst="rect">
            <a:avLst/>
          </a:prstGeom>
          <a:noFill/>
        </p:spPr>
        <p:txBody>
          <a:bodyPr wrap="square" rtlCol="0">
            <a:spAutoFit/>
          </a:bodyPr>
          <a:lstStyle/>
          <a:p>
            <a:r>
              <a:rPr lang="en-US" b="1" dirty="0" smtClean="0"/>
              <a:t>Preparation: </a:t>
            </a:r>
          </a:p>
          <a:p>
            <a:pPr marL="342900" indent="-342900"/>
            <a:r>
              <a:rPr lang="en-US" dirty="0" smtClean="0"/>
              <a:t>Blend all the ingredients together in a nonreactive bowl. (A nonreactive bowl is one made of material that does not react chemically to the citrus acids</a:t>
            </a:r>
          </a:p>
          <a:p>
            <a:pPr marL="342900" indent="-342900"/>
            <a:r>
              <a:rPr lang="en-US" b="1" dirty="0" smtClean="0"/>
              <a:t>Tip:</a:t>
            </a:r>
            <a:r>
              <a:rPr lang="en-US" dirty="0" smtClean="0"/>
              <a:t> Use a blender or food processor to mix the ingredients..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mofongo</a:t>
            </a:r>
            <a:endParaRPr lang="en-US" dirty="0"/>
          </a:p>
        </p:txBody>
      </p:sp>
      <p:sp>
        <p:nvSpPr>
          <p:cNvPr id="3" name="Content Placeholder 2"/>
          <p:cNvSpPr>
            <a:spLocks noGrp="1"/>
          </p:cNvSpPr>
          <p:nvPr>
            <p:ph idx="1"/>
          </p:nvPr>
        </p:nvSpPr>
        <p:spPr>
          <a:xfrm>
            <a:off x="2819400" y="304800"/>
            <a:ext cx="5334000" cy="3779838"/>
          </a:xfrm>
        </p:spPr>
        <p:txBody>
          <a:bodyPr>
            <a:normAutofit fontScale="85000" lnSpcReduction="20000"/>
          </a:bodyPr>
          <a:lstStyle/>
          <a:p>
            <a:r>
              <a:rPr lang="en-US" dirty="0" smtClean="0">
                <a:solidFill>
                  <a:schemeClr val="tx1"/>
                </a:solidFill>
              </a:rPr>
              <a:t>fried green plantains mashed together in a </a:t>
            </a:r>
            <a:r>
              <a:rPr lang="en-US" dirty="0" err="1" smtClean="0">
                <a:solidFill>
                  <a:schemeClr val="tx1"/>
                </a:solidFill>
              </a:rPr>
              <a:t>pilón</a:t>
            </a:r>
            <a:r>
              <a:rPr lang="en-US" dirty="0" smtClean="0">
                <a:solidFill>
                  <a:schemeClr val="tx1"/>
                </a:solidFill>
              </a:rPr>
              <a:t> (which is a wooden mortar and pestle), with broth, garlic, olive oil, and pork cracklings or bits of bacon. It is often filled with vegetables, chicken, crab, shrimp, or beef and is often served with fried meat ; can be served in the </a:t>
            </a:r>
            <a:r>
              <a:rPr lang="en-US" dirty="0" err="1" smtClean="0">
                <a:solidFill>
                  <a:schemeClr val="tx1"/>
                </a:solidFill>
              </a:rPr>
              <a:t>pilon</a:t>
            </a:r>
            <a:r>
              <a:rPr lang="en-US" dirty="0" smtClean="0">
                <a:solidFill>
                  <a:schemeClr val="tx1"/>
                </a:solidFill>
              </a:rPr>
              <a:t> [Puerto Rico]</a:t>
            </a:r>
            <a:endParaRPr lang="en-US" dirty="0">
              <a:solidFill>
                <a:schemeClr val="tx1"/>
              </a:solidFill>
            </a:endParaRPr>
          </a:p>
        </p:txBody>
      </p:sp>
      <p:pic>
        <p:nvPicPr>
          <p:cNvPr id="10242" name="Picture 2" descr="Mofongo">
            <a:hlinkClick r:id="rId2" tooltip="Mofongo"/>
          </p:cNvPr>
          <p:cNvPicPr>
            <a:picLocks noChangeAspect="1" noChangeArrowheads="1"/>
          </p:cNvPicPr>
          <p:nvPr/>
        </p:nvPicPr>
        <p:blipFill>
          <a:blip r:embed="rId3" cstate="print"/>
          <a:srcRect/>
          <a:stretch>
            <a:fillRect/>
          </a:stretch>
        </p:blipFill>
        <p:spPr bwMode="auto">
          <a:xfrm>
            <a:off x="4724400" y="3657600"/>
            <a:ext cx="4060213" cy="3048826"/>
          </a:xfrm>
          <a:prstGeom prst="rect">
            <a:avLst/>
          </a:prstGeom>
          <a:noFill/>
        </p:spPr>
      </p:pic>
      <p:pic>
        <p:nvPicPr>
          <p:cNvPr id="10244" name="Picture 4" descr="http://ts2.mm.bing.net/th?id=H.4538325297204277&amp;pid=15.1"/>
          <p:cNvPicPr>
            <a:picLocks noChangeAspect="1" noChangeArrowheads="1"/>
          </p:cNvPicPr>
          <p:nvPr/>
        </p:nvPicPr>
        <p:blipFill>
          <a:blip r:embed="rId4" cstate="print"/>
          <a:srcRect/>
          <a:stretch>
            <a:fillRect/>
          </a:stretch>
        </p:blipFill>
        <p:spPr bwMode="auto">
          <a:xfrm>
            <a:off x="304800" y="1676400"/>
            <a:ext cx="2526030" cy="34290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120</TotalTime>
  <Words>574</Words>
  <Application>Microsoft Office PowerPoint</Application>
  <PresentationFormat>On-screen Show (4:3)</PresentationFormat>
  <Paragraphs>51</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Trek</vt:lpstr>
      <vt:lpstr>Platos especiales  del los paises hispanohablantes</vt:lpstr>
      <vt:lpstr>Camarones al ajillo</vt:lpstr>
      <vt:lpstr>Pescado frito</vt:lpstr>
      <vt:lpstr>gazpacho</vt:lpstr>
      <vt:lpstr>paella</vt:lpstr>
      <vt:lpstr>Ceviche </vt:lpstr>
      <vt:lpstr>tostones</vt:lpstr>
      <vt:lpstr>mojito</vt:lpstr>
      <vt:lpstr>mofongo</vt:lpstr>
      <vt:lpstr>empanadas</vt:lpstr>
      <vt:lpstr>arepas</vt:lpstr>
      <vt:lpstr>enchiladas</vt:lpstr>
      <vt:lpstr>tacos</vt:lpstr>
      <vt:lpstr>tortillas</vt:lpstr>
      <vt:lpstr>Tortilla espaŇola</vt:lpstr>
      <vt:lpstr>Carne asada</vt:lpstr>
      <vt:lpstr>quesadillas</vt:lpstr>
      <vt:lpstr>pico de gallo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Platos especiales  del los paises hispanohablanted</dc:title>
  <dc:creator>Kim.lewis</dc:creator>
  <cp:lastModifiedBy>Kim.lewis</cp:lastModifiedBy>
  <cp:revision>43</cp:revision>
  <dcterms:created xsi:type="dcterms:W3CDTF">2013-01-07T23:24:30Z</dcterms:created>
  <dcterms:modified xsi:type="dcterms:W3CDTF">2014-01-21T14:12:38Z</dcterms:modified>
</cp:coreProperties>
</file>